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3" Type="http://schemas.openxmlformats.org/officeDocument/2006/relationships/image" Target="../media/image30.wmf"/><Relationship Id="rId7" Type="http://schemas.openxmlformats.org/officeDocument/2006/relationships/image" Target="../media/image34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6" Type="http://schemas.openxmlformats.org/officeDocument/2006/relationships/image" Target="../media/image33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624C-0E10-4758-86D0-6ED810FC2FDF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9157-88EB-4357-9347-AACD7C8058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624C-0E10-4758-86D0-6ED810FC2FDF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9157-88EB-4357-9347-AACD7C8058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624C-0E10-4758-86D0-6ED810FC2FDF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9157-88EB-4357-9347-AACD7C8058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624C-0E10-4758-86D0-6ED810FC2FDF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9157-88EB-4357-9347-AACD7C8058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624C-0E10-4758-86D0-6ED810FC2FDF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9157-88EB-4357-9347-AACD7C8058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624C-0E10-4758-86D0-6ED810FC2FDF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9157-88EB-4357-9347-AACD7C8058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624C-0E10-4758-86D0-6ED810FC2FDF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9157-88EB-4357-9347-AACD7C8058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624C-0E10-4758-86D0-6ED810FC2FDF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9157-88EB-4357-9347-AACD7C8058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624C-0E10-4758-86D0-6ED810FC2FDF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9157-88EB-4357-9347-AACD7C8058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624C-0E10-4758-86D0-6ED810FC2FDF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9157-88EB-4357-9347-AACD7C8058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624C-0E10-4758-86D0-6ED810FC2FDF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9157-88EB-4357-9347-AACD7C8058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7624C-0E10-4758-86D0-6ED810FC2FDF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479157-88EB-4357-9347-AACD7C80583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2.bin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16.bin"/><Relationship Id="rId4" Type="http://schemas.openxmlformats.org/officeDocument/2006/relationships/oleObject" Target="../embeddings/oleObject15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3" Type="http://schemas.openxmlformats.org/officeDocument/2006/relationships/oleObject" Target="../embeddings/oleObject17.bin"/><Relationship Id="rId7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0.bin"/><Relationship Id="rId5" Type="http://schemas.openxmlformats.org/officeDocument/2006/relationships/oleObject" Target="../embeddings/oleObject19.bin"/><Relationship Id="rId10" Type="http://schemas.openxmlformats.org/officeDocument/2006/relationships/oleObject" Target="../embeddings/oleObject24.bin"/><Relationship Id="rId4" Type="http://schemas.openxmlformats.org/officeDocument/2006/relationships/oleObject" Target="../embeddings/oleObject18.bin"/><Relationship Id="rId9" Type="http://schemas.openxmlformats.org/officeDocument/2006/relationships/oleObject" Target="../embeddings/oleObject2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27.bin"/><Relationship Id="rId4" Type="http://schemas.openxmlformats.org/officeDocument/2006/relationships/oleObject" Target="../embeddings/oleObject26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3" Type="http://schemas.openxmlformats.org/officeDocument/2006/relationships/oleObject" Target="../embeddings/oleObject28.bin"/><Relationship Id="rId7" Type="http://schemas.openxmlformats.org/officeDocument/2006/relationships/oleObject" Target="../embeddings/oleObject3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1.bin"/><Relationship Id="rId5" Type="http://schemas.openxmlformats.org/officeDocument/2006/relationships/oleObject" Target="../embeddings/oleObject30.bin"/><Relationship Id="rId10" Type="http://schemas.openxmlformats.org/officeDocument/2006/relationships/oleObject" Target="../embeddings/oleObject35.bin"/><Relationship Id="rId4" Type="http://schemas.openxmlformats.org/officeDocument/2006/relationships/oleObject" Target="../embeddings/oleObject29.bin"/><Relationship Id="rId9" Type="http://schemas.openxmlformats.org/officeDocument/2006/relationships/oleObject" Target="../embeddings/oleObject3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38.bin"/><Relationship Id="rId4" Type="http://schemas.openxmlformats.org/officeDocument/2006/relationships/oleObject" Target="../embeddings/oleObject37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VY_42_INOVACE_35_2_Lineární rovnice – rovnice se zlomky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Roman Marschner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 / Téma: Matematika a její aplikace / Číslo a proměnná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 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47675" indent="-447675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Pomocí prezentace opakování násobení zlomku celým číslem a následné řešení lineárních rovnic se zlomky. Poté příklady na řešení lineárních rovnic se zlomky.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VIII.A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18.4.2013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 18.4.2013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2798007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Lineární rovnice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Rovnice se zlomky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Opakování - násobení zlomku přirozeným číslem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Vynásobíme – </a:t>
            </a:r>
            <a:r>
              <a:rPr lang="cs-CZ" dirty="0" err="1" smtClean="0"/>
              <a:t>li</a:t>
            </a:r>
            <a:r>
              <a:rPr lang="cs-CZ" dirty="0" smtClean="0"/>
              <a:t> zlomek přirozeným číslem, které se nachází ve jmenovateli, výsledkem je vždy číslo nacházející se v čitateli.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37757800"/>
              </p:ext>
            </p:extLst>
          </p:nvPr>
        </p:nvGraphicFramePr>
        <p:xfrm>
          <a:off x="578768" y="1700808"/>
          <a:ext cx="1905000" cy="1401762"/>
        </p:xfrm>
        <a:graphic>
          <a:graphicData uri="http://schemas.openxmlformats.org/presentationml/2006/ole">
            <p:oleObj spid="_x0000_s1050" name="Rovnice" r:id="rId3" imgW="533169" imgH="393529" progId="Equation.3">
              <p:embed/>
            </p:oleObj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47826351"/>
              </p:ext>
            </p:extLst>
          </p:nvPr>
        </p:nvGraphicFramePr>
        <p:xfrm>
          <a:off x="2515989" y="1700808"/>
          <a:ext cx="1223963" cy="1401762"/>
        </p:xfrm>
        <a:graphic>
          <a:graphicData uri="http://schemas.openxmlformats.org/presentationml/2006/ole">
            <p:oleObj spid="_x0000_s1051" name="Rovnice" r:id="rId4" imgW="342751" imgH="393529" progId="Equation.3">
              <p:embed/>
            </p:oleObj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49942424"/>
              </p:ext>
            </p:extLst>
          </p:nvPr>
        </p:nvGraphicFramePr>
        <p:xfrm>
          <a:off x="3790752" y="2084983"/>
          <a:ext cx="454025" cy="631825"/>
        </p:xfrm>
        <a:graphic>
          <a:graphicData uri="http://schemas.openxmlformats.org/presentationml/2006/ole">
            <p:oleObj spid="_x0000_s1052" name="Rovnice" r:id="rId5" imgW="126725" imgH="177415" progId="Equation.3">
              <p:embed/>
            </p:oleObj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06751097"/>
              </p:ext>
            </p:extLst>
          </p:nvPr>
        </p:nvGraphicFramePr>
        <p:xfrm>
          <a:off x="715963" y="4979988"/>
          <a:ext cx="1406525" cy="1401762"/>
        </p:xfrm>
        <a:graphic>
          <a:graphicData uri="http://schemas.openxmlformats.org/presentationml/2006/ole">
            <p:oleObj spid="_x0000_s1053" name="Rovnice" r:id="rId6" imgW="393529" imgH="393529" progId="Equation.3">
              <p:embed/>
            </p:oleObj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078728882"/>
              </p:ext>
            </p:extLst>
          </p:nvPr>
        </p:nvGraphicFramePr>
        <p:xfrm>
          <a:off x="2123728" y="4979988"/>
          <a:ext cx="908050" cy="1401762"/>
        </p:xfrm>
        <a:graphic>
          <a:graphicData uri="http://schemas.openxmlformats.org/presentationml/2006/ole">
            <p:oleObj spid="_x0000_s1054" name="Rovnice" r:id="rId7" imgW="253890" imgH="393529" progId="Equation.3">
              <p:embed/>
            </p:oleObj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684654102"/>
              </p:ext>
            </p:extLst>
          </p:nvPr>
        </p:nvGraphicFramePr>
        <p:xfrm>
          <a:off x="3030364" y="5386388"/>
          <a:ext cx="317500" cy="585787"/>
        </p:xfrm>
        <a:graphic>
          <a:graphicData uri="http://schemas.openxmlformats.org/presentationml/2006/ole">
            <p:oleObj spid="_x0000_s1055" name="Rovnice" r:id="rId8" imgW="88707" imgH="164742" progId="Equation.3">
              <p:embed/>
            </p:oleObj>
          </a:graphicData>
        </a:graphic>
      </p:graphicFrame>
      <p:graphicFrame>
        <p:nvGraphicFramePr>
          <p:cNvPr id="10" name="Objek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056848181"/>
              </p:ext>
            </p:extLst>
          </p:nvPr>
        </p:nvGraphicFramePr>
        <p:xfrm>
          <a:off x="6444208" y="5363741"/>
          <a:ext cx="407988" cy="631825"/>
        </p:xfrm>
        <a:graphic>
          <a:graphicData uri="http://schemas.openxmlformats.org/presentationml/2006/ole">
            <p:oleObj spid="_x0000_s1056" name="Rovnice" r:id="rId9" imgW="114102" imgH="177492" progId="Equation.3">
              <p:embed/>
            </p:oleObj>
          </a:graphicData>
        </a:graphic>
      </p:graphicFrame>
      <p:graphicFrame>
        <p:nvGraphicFramePr>
          <p:cNvPr id="12" name="Objek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660042412"/>
              </p:ext>
            </p:extLst>
          </p:nvPr>
        </p:nvGraphicFramePr>
        <p:xfrm>
          <a:off x="4922217" y="4979566"/>
          <a:ext cx="1497012" cy="1401762"/>
        </p:xfrm>
        <a:graphic>
          <a:graphicData uri="http://schemas.openxmlformats.org/presentationml/2006/ole">
            <p:oleObj spid="_x0000_s1057" name="Rovnice" r:id="rId10" imgW="418918" imgH="393529" progId="Equation.3">
              <p:embed/>
            </p:oleObj>
          </a:graphicData>
        </a:graphic>
      </p:graphicFrame>
      <p:sp>
        <p:nvSpPr>
          <p:cNvPr id="13" name="Ovál 12"/>
          <p:cNvSpPr/>
          <p:nvPr/>
        </p:nvSpPr>
        <p:spPr>
          <a:xfrm>
            <a:off x="1403648" y="2060848"/>
            <a:ext cx="648072" cy="64807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611560" y="2492896"/>
            <a:ext cx="648072" cy="64807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611560" y="1700808"/>
            <a:ext cx="648072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3707904" y="2060848"/>
            <a:ext cx="648072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7680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Zlomek v rovnici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1"/>
          </p:nvPr>
        </p:nvGraphicFramePr>
        <p:xfrm>
          <a:off x="3711575" y="1341066"/>
          <a:ext cx="1719263" cy="1439862"/>
        </p:xfrm>
        <a:graphic>
          <a:graphicData uri="http://schemas.openxmlformats.org/presentationml/2006/ole">
            <p:oleObj spid="_x0000_s2066" name="Rovnice" r:id="rId3" imgW="469696" imgH="393529" progId="Equation.3">
              <p:embed/>
            </p:oleObj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23528" y="2780928"/>
            <a:ext cx="852913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Nachází – li se zlomek v rovnici, tak ho odstraníme</a:t>
            </a:r>
            <a:br>
              <a:rPr lang="cs-CZ" sz="3200" dirty="0" smtClean="0"/>
            </a:br>
            <a:r>
              <a:rPr lang="cs-CZ" sz="3200" dirty="0" smtClean="0"/>
              <a:t>tak, že rovnici vynásobíme jmenovatelem.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917339" y="1628800"/>
            <a:ext cx="95891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/ ∙5</a:t>
            </a:r>
            <a:endParaRPr lang="cs-CZ" sz="4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23928" y="2731567"/>
            <a:ext cx="182133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2x = 20</a:t>
            </a:r>
            <a:endParaRPr lang="cs-CZ" sz="4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917339" y="2731567"/>
            <a:ext cx="95891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/ :2</a:t>
            </a:r>
            <a:endParaRPr lang="cs-CZ" sz="4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88130" y="3429000"/>
            <a:ext cx="153599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u="dbl" dirty="0" smtClean="0"/>
              <a:t>x = 10</a:t>
            </a:r>
            <a:endParaRPr lang="cs-CZ" sz="4400" u="dbl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09847" y="4212377"/>
            <a:ext cx="777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Zk</a:t>
            </a:r>
            <a:r>
              <a:rPr lang="cs-CZ" sz="3200" dirty="0" smtClean="0"/>
              <a:t>.:</a:t>
            </a:r>
            <a:endParaRPr lang="cs-CZ" sz="3200" dirty="0"/>
          </a:p>
        </p:txBody>
      </p:sp>
      <p:graphicFrame>
        <p:nvGraphicFramePr>
          <p:cNvPr id="2052" name="Zástupný symbol pro obsah 3"/>
          <p:cNvGraphicFramePr>
            <a:graphicFrameLocks noChangeAspect="1"/>
          </p:cNvGraphicFramePr>
          <p:nvPr/>
        </p:nvGraphicFramePr>
        <p:xfrm>
          <a:off x="1291456" y="4073150"/>
          <a:ext cx="2128416" cy="868018"/>
        </p:xfrm>
        <a:graphic>
          <a:graphicData uri="http://schemas.openxmlformats.org/presentationml/2006/ole">
            <p:oleObj spid="_x0000_s2067" name="Rovnice" r:id="rId4" imgW="965200" imgH="393700" progId="Equation.3">
              <p:embed/>
            </p:oleObj>
          </a:graphicData>
        </a:graphic>
      </p:graphicFrame>
      <p:cxnSp>
        <p:nvCxnSpPr>
          <p:cNvPr id="14" name="Přímá spojovací čára 13"/>
          <p:cNvCxnSpPr/>
          <p:nvPr/>
        </p:nvCxnSpPr>
        <p:spPr>
          <a:xfrm flipV="1">
            <a:off x="2339752" y="4653136"/>
            <a:ext cx="360040" cy="21602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flipV="1">
            <a:off x="2771800" y="4365104"/>
            <a:ext cx="360040" cy="21602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2627784" y="4509120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071826" y="4149080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2</a:t>
            </a: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19" name="Objekt 18"/>
          <p:cNvGraphicFramePr>
            <a:graphicFrameLocks noChangeAspect="1"/>
          </p:cNvGraphicFramePr>
          <p:nvPr/>
        </p:nvGraphicFramePr>
        <p:xfrm>
          <a:off x="3419872" y="4293096"/>
          <a:ext cx="242261" cy="381127"/>
        </p:xfrm>
        <a:graphic>
          <a:graphicData uri="http://schemas.openxmlformats.org/presentationml/2006/ole">
            <p:oleObj spid="_x0000_s2068" name="Rovnice" r:id="rId5" imgW="126780" imgH="164814" progId="Equation.3">
              <p:embed/>
            </p:oleObj>
          </a:graphicData>
        </a:graphic>
      </p:graphicFrame>
      <p:graphicFrame>
        <p:nvGraphicFramePr>
          <p:cNvPr id="20" name="Objekt 19"/>
          <p:cNvGraphicFramePr>
            <a:graphicFrameLocks noChangeAspect="1"/>
          </p:cNvGraphicFramePr>
          <p:nvPr/>
        </p:nvGraphicFramePr>
        <p:xfrm>
          <a:off x="1259631" y="4869160"/>
          <a:ext cx="1323147" cy="432048"/>
        </p:xfrm>
        <a:graphic>
          <a:graphicData uri="http://schemas.openxmlformats.org/presentationml/2006/ole">
            <p:oleObj spid="_x0000_s2069" name="Rovnice" r:id="rId6" imgW="622030" imgH="203112" progId="Equation.3">
              <p:embed/>
            </p:oleObj>
          </a:graphicData>
        </a:graphic>
      </p:graphicFrame>
      <p:graphicFrame>
        <p:nvGraphicFramePr>
          <p:cNvPr id="2055" name="Object 7"/>
          <p:cNvGraphicFramePr>
            <a:graphicFrameLocks noChangeAspect="1"/>
          </p:cNvGraphicFramePr>
          <p:nvPr/>
        </p:nvGraphicFramePr>
        <p:xfrm>
          <a:off x="1268115" y="5373688"/>
          <a:ext cx="1863725" cy="431800"/>
        </p:xfrm>
        <a:graphic>
          <a:graphicData uri="http://schemas.openxmlformats.org/presentationml/2006/ole">
            <p:oleObj spid="_x0000_s2070" name="Rovnice" r:id="rId7" imgW="876300" imgH="203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7" grpId="0"/>
      <p:bldP spid="8" grpId="0"/>
      <p:bldP spid="9" grpId="0"/>
      <p:bldP spid="10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Vyřeš rovnici a proveď zkoušku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1"/>
          </p:nvPr>
        </p:nvGraphicFramePr>
        <p:xfrm>
          <a:off x="1115616" y="1556792"/>
          <a:ext cx="1388864" cy="1230175"/>
        </p:xfrm>
        <a:graphic>
          <a:graphicData uri="http://schemas.openxmlformats.org/presentationml/2006/ole">
            <p:oleObj spid="_x0000_s3083" name="Rovnice" r:id="rId3" imgW="444307" imgH="393529" progId="Equation.3">
              <p:embed/>
            </p:oleObj>
          </a:graphicData>
        </a:graphic>
      </p:graphicFrame>
      <p:graphicFrame>
        <p:nvGraphicFramePr>
          <p:cNvPr id="3075" name="Zástupný symbol pro obsah 3"/>
          <p:cNvGraphicFramePr>
            <a:graphicFrameLocks noChangeAspect="1"/>
          </p:cNvGraphicFramePr>
          <p:nvPr/>
        </p:nvGraphicFramePr>
        <p:xfrm>
          <a:off x="1135063" y="4365625"/>
          <a:ext cx="1746250" cy="1230313"/>
        </p:xfrm>
        <a:graphic>
          <a:graphicData uri="http://schemas.openxmlformats.org/presentationml/2006/ole">
            <p:oleObj spid="_x0000_s3084" name="Rovnice" r:id="rId4" imgW="558558" imgH="393529" progId="Equation.3">
              <p:embed/>
            </p:oleObj>
          </a:graphicData>
        </a:graphic>
      </p:graphicFrame>
      <p:graphicFrame>
        <p:nvGraphicFramePr>
          <p:cNvPr id="3076" name="Zástupný symbol pro obsah 3"/>
          <p:cNvGraphicFramePr>
            <a:graphicFrameLocks noChangeAspect="1"/>
          </p:cNvGraphicFramePr>
          <p:nvPr/>
        </p:nvGraphicFramePr>
        <p:xfrm>
          <a:off x="1115616" y="2924175"/>
          <a:ext cx="1508125" cy="1230313"/>
        </p:xfrm>
        <a:graphic>
          <a:graphicData uri="http://schemas.openxmlformats.org/presentationml/2006/ole">
            <p:oleObj spid="_x0000_s3085" name="Rovnice" r:id="rId5" imgW="482391" imgH="393529" progId="Equation.3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436096" y="1844824"/>
            <a:ext cx="11705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dbl" dirty="0" smtClean="0"/>
              <a:t>x = 12</a:t>
            </a:r>
            <a:endParaRPr lang="cs-CZ" sz="3200" u="dbl" dirty="0"/>
          </a:p>
        </p:txBody>
      </p:sp>
      <p:sp>
        <p:nvSpPr>
          <p:cNvPr id="8" name="TextovéPole 7"/>
          <p:cNvSpPr txBox="1"/>
          <p:nvPr/>
        </p:nvSpPr>
        <p:spPr>
          <a:xfrm>
            <a:off x="5436096" y="3212976"/>
            <a:ext cx="9701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dbl" dirty="0" smtClean="0"/>
              <a:t>y = 9</a:t>
            </a:r>
            <a:endParaRPr lang="cs-CZ" sz="3200" u="dbl" dirty="0"/>
          </a:p>
        </p:txBody>
      </p:sp>
      <p:sp>
        <p:nvSpPr>
          <p:cNvPr id="9" name="TextovéPole 8"/>
          <p:cNvSpPr txBox="1"/>
          <p:nvPr/>
        </p:nvSpPr>
        <p:spPr>
          <a:xfrm>
            <a:off x="5436096" y="4644425"/>
            <a:ext cx="11512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dbl" dirty="0" smtClean="0"/>
              <a:t>z = –7</a:t>
            </a:r>
            <a:endParaRPr lang="cs-CZ" sz="3200" u="db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Zlomky se stejným jmenovatelem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1"/>
          </p:nvPr>
        </p:nvGraphicFramePr>
        <p:xfrm>
          <a:off x="3131840" y="1412776"/>
          <a:ext cx="2399779" cy="1181008"/>
        </p:xfrm>
        <a:graphic>
          <a:graphicData uri="http://schemas.openxmlformats.org/presentationml/2006/ole">
            <p:oleObj spid="_x0000_s4122" name="Rovnice" r:id="rId3" imgW="799753" imgH="393529" progId="Equation.3">
              <p:embed/>
            </p:oleObj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917339" y="1702549"/>
            <a:ext cx="9220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/ ∙ 3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98064" y="2636912"/>
            <a:ext cx="413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=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75856" y="2638653"/>
            <a:ext cx="6190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5x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139952" y="2636912"/>
            <a:ext cx="6190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2x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44008" y="2636912"/>
            <a:ext cx="9861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+ 12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914387" y="2636912"/>
            <a:ext cx="12346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/ – 2x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75856" y="3214717"/>
            <a:ext cx="15247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3x = 12</a:t>
            </a:r>
            <a:endParaRPr lang="cs-CZ" sz="3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914387" y="3212976"/>
            <a:ext cx="9284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/ : 3</a:t>
            </a:r>
            <a:endParaRPr lang="cs-CZ" sz="3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515300" y="3790781"/>
            <a:ext cx="10567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u="dbl" dirty="0" smtClean="0"/>
              <a:t>x = 4</a:t>
            </a:r>
            <a:endParaRPr lang="cs-CZ" sz="3600" u="dbl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81855" y="4572417"/>
            <a:ext cx="777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Zk</a:t>
            </a:r>
            <a:r>
              <a:rPr lang="cs-CZ" sz="3200" dirty="0" smtClean="0"/>
              <a:t>.:</a:t>
            </a:r>
            <a:endParaRPr lang="cs-CZ" sz="3200" dirty="0"/>
          </a:p>
        </p:txBody>
      </p:sp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1431925" y="4432845"/>
          <a:ext cx="1846263" cy="868363"/>
        </p:xfrm>
        <a:graphic>
          <a:graphicData uri="http://schemas.openxmlformats.org/presentationml/2006/ole">
            <p:oleObj spid="_x0000_s4123" name="Rovnice" r:id="rId4" imgW="837836" imgH="393529" progId="Equation.3">
              <p:embed/>
            </p:oleObj>
          </a:graphicData>
        </a:graphic>
      </p:graphicFrame>
      <p:graphicFrame>
        <p:nvGraphicFramePr>
          <p:cNvPr id="4100" name="Object 4"/>
          <p:cNvGraphicFramePr>
            <a:graphicFrameLocks noChangeAspect="1"/>
          </p:cNvGraphicFramePr>
          <p:nvPr/>
        </p:nvGraphicFramePr>
        <p:xfrm>
          <a:off x="3275856" y="4432845"/>
          <a:ext cx="503238" cy="868363"/>
        </p:xfrm>
        <a:graphic>
          <a:graphicData uri="http://schemas.openxmlformats.org/presentationml/2006/ole">
            <p:oleObj spid="_x0000_s4124" name="Rovnice" r:id="rId5" imgW="228501" imgH="393529" progId="Equation.3">
              <p:embed/>
            </p:oleObj>
          </a:graphicData>
        </a:graphic>
      </p:graphicFrame>
      <p:graphicFrame>
        <p:nvGraphicFramePr>
          <p:cNvPr id="4101" name="Object 5"/>
          <p:cNvGraphicFramePr>
            <a:graphicFrameLocks noChangeAspect="1"/>
          </p:cNvGraphicFramePr>
          <p:nvPr/>
        </p:nvGraphicFramePr>
        <p:xfrm>
          <a:off x="1430412" y="5221759"/>
          <a:ext cx="2349500" cy="868362"/>
        </p:xfrm>
        <a:graphic>
          <a:graphicData uri="http://schemas.openxmlformats.org/presentationml/2006/ole">
            <p:oleObj spid="_x0000_s4125" name="Rovnice" r:id="rId6" imgW="1066337" imgH="393529" progId="Equation.3">
              <p:embed/>
            </p:oleObj>
          </a:graphicData>
        </a:graphic>
      </p:graphicFrame>
      <p:graphicFrame>
        <p:nvGraphicFramePr>
          <p:cNvPr id="4102" name="Object 6"/>
          <p:cNvGraphicFramePr>
            <a:graphicFrameLocks noChangeAspect="1"/>
          </p:cNvGraphicFramePr>
          <p:nvPr/>
        </p:nvGraphicFramePr>
        <p:xfrm>
          <a:off x="3797176" y="5224934"/>
          <a:ext cx="558800" cy="868362"/>
        </p:xfrm>
        <a:graphic>
          <a:graphicData uri="http://schemas.openxmlformats.org/presentationml/2006/ole">
            <p:oleObj spid="_x0000_s4126" name="Rovnice" r:id="rId7" imgW="253890" imgH="393529" progId="Equation.3">
              <p:embed/>
            </p:oleObj>
          </a:graphicData>
        </a:graphic>
      </p:graphicFrame>
      <p:graphicFrame>
        <p:nvGraphicFramePr>
          <p:cNvPr id="4103" name="Object 7"/>
          <p:cNvGraphicFramePr>
            <a:graphicFrameLocks noChangeAspect="1"/>
          </p:cNvGraphicFramePr>
          <p:nvPr/>
        </p:nvGraphicFramePr>
        <p:xfrm>
          <a:off x="4355976" y="5221759"/>
          <a:ext cx="725487" cy="868362"/>
        </p:xfrm>
        <a:graphic>
          <a:graphicData uri="http://schemas.openxmlformats.org/presentationml/2006/ole">
            <p:oleObj spid="_x0000_s4127" name="Rovnice" r:id="rId8" imgW="330057" imgH="393529" progId="Equation.3">
              <p:embed/>
            </p:oleObj>
          </a:graphicData>
        </a:graphic>
      </p:graphicFrame>
      <p:graphicFrame>
        <p:nvGraphicFramePr>
          <p:cNvPr id="4104" name="Object 8"/>
          <p:cNvGraphicFramePr>
            <a:graphicFrameLocks noChangeAspect="1"/>
          </p:cNvGraphicFramePr>
          <p:nvPr/>
        </p:nvGraphicFramePr>
        <p:xfrm>
          <a:off x="5148064" y="5224934"/>
          <a:ext cx="501650" cy="868362"/>
        </p:xfrm>
        <a:graphic>
          <a:graphicData uri="http://schemas.openxmlformats.org/presentationml/2006/ole">
            <p:oleObj spid="_x0000_s4128" name="Rovnice" r:id="rId9" imgW="228501" imgH="393529" progId="Equation.3">
              <p:embed/>
            </p:oleObj>
          </a:graphicData>
        </a:graphic>
      </p:graphicFrame>
      <p:graphicFrame>
        <p:nvGraphicFramePr>
          <p:cNvPr id="4105" name="Object 9"/>
          <p:cNvGraphicFramePr>
            <a:graphicFrameLocks noChangeAspect="1"/>
          </p:cNvGraphicFramePr>
          <p:nvPr/>
        </p:nvGraphicFramePr>
        <p:xfrm>
          <a:off x="1475656" y="6149677"/>
          <a:ext cx="1677988" cy="447675"/>
        </p:xfrm>
        <a:graphic>
          <a:graphicData uri="http://schemas.openxmlformats.org/presentationml/2006/ole">
            <p:oleObj spid="_x0000_s4129" name="Rovnice" r:id="rId10" imgW="761669" imgH="203112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2" dur="1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Vyřeš rovnici a proveď zkoušku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1"/>
          </p:nvPr>
        </p:nvGraphicFramePr>
        <p:xfrm>
          <a:off x="1116013" y="1590675"/>
          <a:ext cx="1389062" cy="1163638"/>
        </p:xfrm>
        <a:graphic>
          <a:graphicData uri="http://schemas.openxmlformats.org/presentationml/2006/ole">
            <p:oleObj spid="_x0000_s5131" name="Rovnice" r:id="rId3" imgW="469696" imgH="393529" progId="Equation.3">
              <p:embed/>
            </p:oleObj>
          </a:graphicData>
        </a:graphic>
      </p:graphicFrame>
      <p:graphicFrame>
        <p:nvGraphicFramePr>
          <p:cNvPr id="3075" name="Zástupný symbol pro obsah 3"/>
          <p:cNvGraphicFramePr>
            <a:graphicFrameLocks noChangeAspect="1"/>
          </p:cNvGraphicFramePr>
          <p:nvPr/>
        </p:nvGraphicFramePr>
        <p:xfrm>
          <a:off x="698500" y="4365625"/>
          <a:ext cx="2619375" cy="1230313"/>
        </p:xfrm>
        <a:graphic>
          <a:graphicData uri="http://schemas.openxmlformats.org/presentationml/2006/ole">
            <p:oleObj spid="_x0000_s5132" name="Rovnice" r:id="rId4" imgW="837836" imgH="393529" progId="Equation.3">
              <p:embed/>
            </p:oleObj>
          </a:graphicData>
        </a:graphic>
      </p:graphicFrame>
      <p:graphicFrame>
        <p:nvGraphicFramePr>
          <p:cNvPr id="3076" name="Zástupný symbol pro obsah 3"/>
          <p:cNvGraphicFramePr>
            <a:graphicFrameLocks noChangeAspect="1"/>
          </p:cNvGraphicFramePr>
          <p:nvPr/>
        </p:nvGraphicFramePr>
        <p:xfrm>
          <a:off x="1056208" y="2924175"/>
          <a:ext cx="2579688" cy="1230313"/>
        </p:xfrm>
        <a:graphic>
          <a:graphicData uri="http://schemas.openxmlformats.org/presentationml/2006/ole">
            <p:oleObj spid="_x0000_s5133" name="Rovnice" r:id="rId5" imgW="825500" imgH="393700" progId="Equation.3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436096" y="1844824"/>
            <a:ext cx="9621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dbl" dirty="0" smtClean="0"/>
              <a:t>x = 2</a:t>
            </a:r>
            <a:endParaRPr lang="cs-CZ" sz="3200" u="dbl" dirty="0"/>
          </a:p>
        </p:txBody>
      </p:sp>
      <p:sp>
        <p:nvSpPr>
          <p:cNvPr id="8" name="TextovéPole 7"/>
          <p:cNvSpPr txBox="1"/>
          <p:nvPr/>
        </p:nvSpPr>
        <p:spPr>
          <a:xfrm>
            <a:off x="5436096" y="3212976"/>
            <a:ext cx="9701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dbl" dirty="0" smtClean="0"/>
              <a:t>y = 5</a:t>
            </a:r>
            <a:endParaRPr lang="cs-CZ" sz="3200" u="dbl" dirty="0"/>
          </a:p>
        </p:txBody>
      </p:sp>
      <p:sp>
        <p:nvSpPr>
          <p:cNvPr id="9" name="TextovéPole 8"/>
          <p:cNvSpPr txBox="1"/>
          <p:nvPr/>
        </p:nvSpPr>
        <p:spPr>
          <a:xfrm>
            <a:off x="5436096" y="4644425"/>
            <a:ext cx="9460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dbl" dirty="0" smtClean="0"/>
              <a:t>z = 1</a:t>
            </a:r>
            <a:endParaRPr lang="cs-CZ" sz="3200" u="db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Zlomky s různými jmenovateli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1"/>
          </p:nvPr>
        </p:nvGraphicFramePr>
        <p:xfrm>
          <a:off x="3132138" y="1422400"/>
          <a:ext cx="2398712" cy="1162050"/>
        </p:xfrm>
        <a:graphic>
          <a:graphicData uri="http://schemas.openxmlformats.org/presentationml/2006/ole">
            <p:oleObj spid="_x0000_s6172" name="Rovnice" r:id="rId3" imgW="812447" imgH="393529" progId="Equation.3">
              <p:embed/>
            </p:oleObj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917339" y="1702549"/>
            <a:ext cx="11560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/ ∙ 12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98064" y="3573016"/>
            <a:ext cx="413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=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75856" y="3574757"/>
            <a:ext cx="6190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9x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139952" y="3573016"/>
            <a:ext cx="6190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8x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44008" y="3573016"/>
            <a:ext cx="9861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+ 48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914387" y="3573016"/>
            <a:ext cx="12346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/ – 8x</a:t>
            </a:r>
            <a:endParaRPr lang="cs-CZ" sz="3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515300" y="4150821"/>
            <a:ext cx="12907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u="dbl" dirty="0" smtClean="0"/>
              <a:t>x = 48</a:t>
            </a:r>
            <a:endParaRPr lang="cs-CZ" sz="3600" u="dbl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81855" y="4788441"/>
            <a:ext cx="777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Zk</a:t>
            </a:r>
            <a:r>
              <a:rPr lang="cs-CZ" sz="3200" dirty="0" smtClean="0"/>
              <a:t>.:</a:t>
            </a:r>
            <a:endParaRPr lang="cs-CZ" sz="3200" dirty="0"/>
          </a:p>
        </p:txBody>
      </p:sp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1265238" y="4652963"/>
          <a:ext cx="2181225" cy="868362"/>
        </p:xfrm>
        <a:graphic>
          <a:graphicData uri="http://schemas.openxmlformats.org/presentationml/2006/ole">
            <p:oleObj spid="_x0000_s6173" name="Rovnice" r:id="rId4" imgW="990170" imgH="393529" progId="Equation.3">
              <p:embed/>
            </p:oleObj>
          </a:graphicData>
        </a:graphic>
      </p:graphicFrame>
      <p:graphicFrame>
        <p:nvGraphicFramePr>
          <p:cNvPr id="4100" name="Object 4"/>
          <p:cNvGraphicFramePr>
            <a:graphicFrameLocks noChangeAspect="1"/>
          </p:cNvGraphicFramePr>
          <p:nvPr/>
        </p:nvGraphicFramePr>
        <p:xfrm>
          <a:off x="3432820" y="4891088"/>
          <a:ext cx="419100" cy="392112"/>
        </p:xfrm>
        <a:graphic>
          <a:graphicData uri="http://schemas.openxmlformats.org/presentationml/2006/ole">
            <p:oleObj spid="_x0000_s6174" name="Rovnice" r:id="rId5" imgW="190335" imgH="177646" progId="Equation.3">
              <p:embed/>
            </p:oleObj>
          </a:graphicData>
        </a:graphic>
      </p:graphicFrame>
      <p:graphicFrame>
        <p:nvGraphicFramePr>
          <p:cNvPr id="4101" name="Object 5"/>
          <p:cNvGraphicFramePr>
            <a:graphicFrameLocks noChangeAspect="1"/>
          </p:cNvGraphicFramePr>
          <p:nvPr/>
        </p:nvGraphicFramePr>
        <p:xfrm>
          <a:off x="1263650" y="5441950"/>
          <a:ext cx="2684463" cy="868363"/>
        </p:xfrm>
        <a:graphic>
          <a:graphicData uri="http://schemas.openxmlformats.org/presentationml/2006/ole">
            <p:oleObj spid="_x0000_s6175" name="Rovnice" r:id="rId6" imgW="1218671" imgH="393529" progId="Equation.3">
              <p:embed/>
            </p:oleObj>
          </a:graphicData>
        </a:graphic>
      </p:graphicFrame>
      <p:graphicFrame>
        <p:nvGraphicFramePr>
          <p:cNvPr id="4102" name="Object 6"/>
          <p:cNvGraphicFramePr>
            <a:graphicFrameLocks noChangeAspect="1"/>
          </p:cNvGraphicFramePr>
          <p:nvPr/>
        </p:nvGraphicFramePr>
        <p:xfrm>
          <a:off x="3929881" y="5683250"/>
          <a:ext cx="1146175" cy="392113"/>
        </p:xfrm>
        <a:graphic>
          <a:graphicData uri="http://schemas.openxmlformats.org/presentationml/2006/ole">
            <p:oleObj spid="_x0000_s6176" name="Rovnice" r:id="rId7" imgW="520248" imgH="177646" progId="Equation.3">
              <p:embed/>
            </p:oleObj>
          </a:graphicData>
        </a:graphic>
      </p:graphicFrame>
      <p:graphicFrame>
        <p:nvGraphicFramePr>
          <p:cNvPr id="4104" name="Object 8"/>
          <p:cNvGraphicFramePr>
            <a:graphicFrameLocks noChangeAspect="1"/>
          </p:cNvGraphicFramePr>
          <p:nvPr/>
        </p:nvGraphicFramePr>
        <p:xfrm>
          <a:off x="5148064" y="5683250"/>
          <a:ext cx="417512" cy="392113"/>
        </p:xfrm>
        <a:graphic>
          <a:graphicData uri="http://schemas.openxmlformats.org/presentationml/2006/ole">
            <p:oleObj spid="_x0000_s6177" name="Rovnice" r:id="rId8" imgW="190335" imgH="177646" progId="Equation.3">
              <p:embed/>
            </p:oleObj>
          </a:graphicData>
        </a:graphic>
      </p:graphicFrame>
      <p:graphicFrame>
        <p:nvGraphicFramePr>
          <p:cNvPr id="4105" name="Object 9"/>
          <p:cNvGraphicFramePr>
            <a:graphicFrameLocks noChangeAspect="1"/>
          </p:cNvGraphicFramePr>
          <p:nvPr/>
        </p:nvGraphicFramePr>
        <p:xfrm>
          <a:off x="1309688" y="6370638"/>
          <a:ext cx="2012950" cy="447675"/>
        </p:xfrm>
        <a:graphic>
          <a:graphicData uri="http://schemas.openxmlformats.org/presentationml/2006/ole">
            <p:oleObj spid="_x0000_s6178" name="Rovnice" r:id="rId9" imgW="914400" imgH="203200" progId="Equation.3">
              <p:embed/>
            </p:oleObj>
          </a:graphicData>
        </a:graphic>
      </p:graphicFrame>
      <p:sp>
        <p:nvSpPr>
          <p:cNvPr id="21" name="TextovéPole 20"/>
          <p:cNvSpPr txBox="1"/>
          <p:nvPr/>
        </p:nvSpPr>
        <p:spPr>
          <a:xfrm>
            <a:off x="-16877" y="2420888"/>
            <a:ext cx="926939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Rovnici vynásobíme nejmenším společným násobkem jmenovatelů.</a:t>
            </a:r>
            <a:endParaRPr lang="cs-CZ" sz="2600" dirty="0"/>
          </a:p>
        </p:txBody>
      </p:sp>
      <p:graphicFrame>
        <p:nvGraphicFramePr>
          <p:cNvPr id="6155" name="Zástupný symbol pro obsah 3"/>
          <p:cNvGraphicFramePr>
            <a:graphicFrameLocks noChangeAspect="1"/>
          </p:cNvGraphicFramePr>
          <p:nvPr/>
        </p:nvGraphicFramePr>
        <p:xfrm>
          <a:off x="2540099" y="2420888"/>
          <a:ext cx="4048125" cy="1274762"/>
        </p:xfrm>
        <a:graphic>
          <a:graphicData uri="http://schemas.openxmlformats.org/presentationml/2006/ole">
            <p:oleObj spid="_x0000_s6179" name="Rovnice" r:id="rId10" imgW="1371600" imgH="431800" progId="Equation.3">
              <p:embed/>
            </p:oleObj>
          </a:graphicData>
        </a:graphic>
      </p:graphicFrame>
      <p:cxnSp>
        <p:nvCxnSpPr>
          <p:cNvPr id="24" name="Přímá spojovací čára 23"/>
          <p:cNvCxnSpPr/>
          <p:nvPr/>
        </p:nvCxnSpPr>
        <p:spPr>
          <a:xfrm flipV="1">
            <a:off x="2339752" y="5229200"/>
            <a:ext cx="360040" cy="21602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 flipV="1">
            <a:off x="2771800" y="4941168"/>
            <a:ext cx="360040" cy="21602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2627784" y="5085184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3071826" y="4725144"/>
            <a:ext cx="3674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12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28" name="Přímá spojovací čára 27"/>
          <p:cNvCxnSpPr/>
          <p:nvPr/>
        </p:nvCxnSpPr>
        <p:spPr>
          <a:xfrm flipV="1">
            <a:off x="2339752" y="6021288"/>
            <a:ext cx="360040" cy="21602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flipV="1">
            <a:off x="2771800" y="5733256"/>
            <a:ext cx="360040" cy="21602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2627784" y="5877272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071826" y="5517232"/>
            <a:ext cx="3674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16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2" dur="1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7" dur="1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2" dur="1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7" dur="1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1" grpId="0"/>
      <p:bldP spid="14" grpId="0"/>
      <p:bldP spid="15" grpId="0"/>
      <p:bldP spid="21" grpId="0"/>
      <p:bldP spid="21" grpId="1"/>
      <p:bldP spid="26" grpId="0"/>
      <p:bldP spid="27" grpId="0"/>
      <p:bldP spid="30" grpId="0"/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Vyřeš rovnici a proveď zkoušku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1"/>
          </p:nvPr>
        </p:nvGraphicFramePr>
        <p:xfrm>
          <a:off x="899592" y="1590675"/>
          <a:ext cx="1201738" cy="1163638"/>
        </p:xfrm>
        <a:graphic>
          <a:graphicData uri="http://schemas.openxmlformats.org/presentationml/2006/ole">
            <p:oleObj spid="_x0000_s7179" name="Rovnice" r:id="rId3" imgW="406048" imgH="393359" progId="Equation.3">
              <p:embed/>
            </p:oleObj>
          </a:graphicData>
        </a:graphic>
      </p:graphicFrame>
      <p:graphicFrame>
        <p:nvGraphicFramePr>
          <p:cNvPr id="3075" name="Zástupný symbol pro obsah 3"/>
          <p:cNvGraphicFramePr>
            <a:graphicFrameLocks noChangeAspect="1"/>
          </p:cNvGraphicFramePr>
          <p:nvPr/>
        </p:nvGraphicFramePr>
        <p:xfrm>
          <a:off x="698500" y="4365625"/>
          <a:ext cx="2619375" cy="1230313"/>
        </p:xfrm>
        <a:graphic>
          <a:graphicData uri="http://schemas.openxmlformats.org/presentationml/2006/ole">
            <p:oleObj spid="_x0000_s7180" name="Rovnice" r:id="rId4" imgW="837836" imgH="393529" progId="Equation.3">
              <p:embed/>
            </p:oleObj>
          </a:graphicData>
        </a:graphic>
      </p:graphicFrame>
      <p:graphicFrame>
        <p:nvGraphicFramePr>
          <p:cNvPr id="3076" name="Zástupný symbol pro obsah 3"/>
          <p:cNvGraphicFramePr>
            <a:graphicFrameLocks noChangeAspect="1"/>
          </p:cNvGraphicFramePr>
          <p:nvPr/>
        </p:nvGraphicFramePr>
        <p:xfrm>
          <a:off x="755576" y="2924175"/>
          <a:ext cx="1984375" cy="1230313"/>
        </p:xfrm>
        <a:graphic>
          <a:graphicData uri="http://schemas.openxmlformats.org/presentationml/2006/ole">
            <p:oleObj spid="_x0000_s7181" name="Rovnice" r:id="rId5" imgW="634725" imgH="393529" progId="Equation.3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436096" y="1844824"/>
            <a:ext cx="9621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dbl" dirty="0" smtClean="0"/>
              <a:t>x = 3</a:t>
            </a:r>
            <a:endParaRPr lang="cs-CZ" sz="3200" u="dbl" dirty="0"/>
          </a:p>
        </p:txBody>
      </p:sp>
      <p:sp>
        <p:nvSpPr>
          <p:cNvPr id="8" name="TextovéPole 7"/>
          <p:cNvSpPr txBox="1"/>
          <p:nvPr/>
        </p:nvSpPr>
        <p:spPr>
          <a:xfrm>
            <a:off x="5436096" y="3212976"/>
            <a:ext cx="14766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dbl" dirty="0" smtClean="0"/>
              <a:t>y = – 60</a:t>
            </a:r>
            <a:endParaRPr lang="cs-CZ" sz="3200" u="dbl" dirty="0"/>
          </a:p>
        </p:txBody>
      </p:sp>
      <p:sp>
        <p:nvSpPr>
          <p:cNvPr id="9" name="TextovéPole 8"/>
          <p:cNvSpPr txBox="1"/>
          <p:nvPr/>
        </p:nvSpPr>
        <p:spPr>
          <a:xfrm>
            <a:off x="5436096" y="4644425"/>
            <a:ext cx="12442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dbl" dirty="0" smtClean="0"/>
              <a:t>z = – 1</a:t>
            </a:r>
            <a:endParaRPr lang="cs-CZ" sz="3200" u="db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98153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</TotalTime>
  <Words>384</Words>
  <Application>Microsoft Office PowerPoint</Application>
  <PresentationFormat>Předvádění na obrazovce (4:3)</PresentationFormat>
  <Paragraphs>86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sady Office</vt:lpstr>
      <vt:lpstr>Rovnice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Lineární rovnice</vt:lpstr>
      <vt:lpstr>Opakování - násobení zlomku přirozeným číslem</vt:lpstr>
      <vt:lpstr>Zlomek v rovnici</vt:lpstr>
      <vt:lpstr>Vyřeš rovnici a proveď zkoušku</vt:lpstr>
      <vt:lpstr>Zlomky se stejným jmenovatelem</vt:lpstr>
      <vt:lpstr>Vyřeš rovnici a proveď zkoušku</vt:lpstr>
      <vt:lpstr>Zlomky s různými jmenovateli</vt:lpstr>
      <vt:lpstr>Vyřeš rovnici a proveď zkoušku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Lineární rovnice</dc:title>
  <dc:creator>Roman</dc:creator>
  <cp:lastModifiedBy>Roman</cp:lastModifiedBy>
  <cp:revision>14</cp:revision>
  <dcterms:created xsi:type="dcterms:W3CDTF">2013-04-17T19:17:38Z</dcterms:created>
  <dcterms:modified xsi:type="dcterms:W3CDTF">2013-05-03T20:21:10Z</dcterms:modified>
</cp:coreProperties>
</file>