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7" r:id="rId2"/>
    <p:sldId id="264" r:id="rId3"/>
    <p:sldId id="258" r:id="rId4"/>
    <p:sldId id="259" r:id="rId5"/>
    <p:sldId id="260" r:id="rId6"/>
    <p:sldId id="261" r:id="rId7"/>
    <p:sldId id="263" r:id="rId8"/>
    <p:sldId id="262" r:id="rId9"/>
    <p:sldId id="266" r:id="rId10"/>
    <p:sldId id="267" r:id="rId11"/>
    <p:sldId id="268" r:id="rId12"/>
    <p:sldId id="269" r:id="rId13"/>
    <p:sldId id="270" r:id="rId14"/>
    <p:sldId id="271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EB4DDB-7D0F-4AFD-93D3-91C42CE31008}" type="datetimeFigureOut">
              <a:rPr lang="cs-CZ" smtClean="0"/>
              <a:t>1.5.2013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03BE36-E0C5-4541-9892-DF2C705B23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EB4DDB-7D0F-4AFD-93D3-91C42CE31008}" type="datetimeFigureOut">
              <a:rPr lang="cs-CZ" smtClean="0"/>
              <a:t>1.5.2013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03BE36-E0C5-4541-9892-DF2C705B23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EB4DDB-7D0F-4AFD-93D3-91C42CE31008}" type="datetimeFigureOut">
              <a:rPr lang="cs-CZ" smtClean="0"/>
              <a:t>1.5.2013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03BE36-E0C5-4541-9892-DF2C705B23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EB4DDB-7D0F-4AFD-93D3-91C42CE31008}" type="datetimeFigureOut">
              <a:rPr lang="cs-CZ" smtClean="0"/>
              <a:t>1.5.2013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03BE36-E0C5-4541-9892-DF2C705B23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EB4DDB-7D0F-4AFD-93D3-91C42CE31008}" type="datetimeFigureOut">
              <a:rPr lang="cs-CZ" smtClean="0"/>
              <a:t>1.5.2013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03BE36-E0C5-4541-9892-DF2C705B23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EB4DDB-7D0F-4AFD-93D3-91C42CE31008}" type="datetimeFigureOut">
              <a:rPr lang="cs-CZ" smtClean="0"/>
              <a:t>1.5.2013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03BE36-E0C5-4541-9892-DF2C705B23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EB4DDB-7D0F-4AFD-93D3-91C42CE31008}" type="datetimeFigureOut">
              <a:rPr lang="cs-CZ" smtClean="0"/>
              <a:t>1.5.2013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03BE36-E0C5-4541-9892-DF2C705B23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EB4DDB-7D0F-4AFD-93D3-91C42CE31008}" type="datetimeFigureOut">
              <a:rPr lang="cs-CZ" smtClean="0"/>
              <a:t>1.5.2013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03BE36-E0C5-4541-9892-DF2C705B23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EB4DDB-7D0F-4AFD-93D3-91C42CE31008}" type="datetimeFigureOut">
              <a:rPr lang="cs-CZ" smtClean="0"/>
              <a:t>1.5.2013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03BE36-E0C5-4541-9892-DF2C705B23E1}" type="slidenum">
              <a:rPr lang="cs-CZ" smtClean="0"/>
              <a:t>‹#›</a:t>
            </a:fld>
            <a:endParaRPr lang="cs-CZ"/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EB4DDB-7D0F-4AFD-93D3-91C42CE31008}" type="datetimeFigureOut">
              <a:rPr lang="cs-CZ" smtClean="0"/>
              <a:t>1.5.2013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03BE36-E0C5-4541-9892-DF2C705B23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EB4DDB-7D0F-4AFD-93D3-91C42CE31008}" type="datetimeFigureOut">
              <a:rPr lang="cs-CZ" smtClean="0"/>
              <a:t>1.5.2013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03BE36-E0C5-4541-9892-DF2C705B23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4EB4DDB-7D0F-4AFD-93D3-91C42CE31008}" type="datetimeFigureOut">
              <a:rPr lang="cs-CZ" smtClean="0"/>
              <a:t>1.5.2013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203BE36-E0C5-4541-9892-DF2C705B23E1}" type="slidenum">
              <a:rPr lang="cs-CZ" smtClean="0"/>
              <a:t>‹#›</a:t>
            </a:fld>
            <a:endParaRPr lang="cs-CZ"/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ChangeArrowheads="1"/>
          </p:cNvSpPr>
          <p:nvPr/>
        </p:nvSpPr>
        <p:spPr bwMode="auto">
          <a:xfrm>
            <a:off x="755650" y="527640"/>
            <a:ext cx="6984702" cy="3554819"/>
          </a:xfrm>
          <a:prstGeom prst="rect">
            <a:avLst/>
          </a:prstGeom>
          <a:ln/>
          <a:extLst/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 anchor="ctr">
            <a:spAutoFit/>
          </a:bodyPr>
          <a:lstStyle/>
          <a:p>
            <a:pPr eaLnBrk="0" hangingPunct="0"/>
            <a:r>
              <a:rPr lang="cs-CZ" sz="1600" dirty="0">
                <a:solidFill>
                  <a:schemeClr val="tx1"/>
                </a:solidFill>
                <a:cs typeface="Times New Roman" pitchFamily="18" charset="0"/>
              </a:rPr>
              <a:t>NÁZEV ŠKOLY: 2. základní škola, Rakovník, Husovo náměstí 3</a:t>
            </a:r>
          </a:p>
          <a:p>
            <a:pPr eaLnBrk="0" hangingPunct="0"/>
            <a:endParaRPr lang="cs-CZ" sz="900" dirty="0">
              <a:solidFill>
                <a:schemeClr val="tx1"/>
              </a:solidFill>
            </a:endParaRPr>
          </a:p>
          <a:p>
            <a:pPr eaLnBrk="0" hangingPunct="0"/>
            <a:endParaRPr lang="cs-CZ" sz="900" dirty="0">
              <a:solidFill>
                <a:schemeClr val="tx1"/>
              </a:solidFill>
            </a:endParaRPr>
          </a:p>
          <a:p>
            <a:pPr eaLnBrk="0" hangingPunct="0"/>
            <a:r>
              <a:rPr lang="cs-CZ" sz="1600" dirty="0">
                <a:solidFill>
                  <a:schemeClr val="tx1"/>
                </a:solidFill>
                <a:cs typeface="Times New Roman" pitchFamily="18" charset="0"/>
              </a:rPr>
              <a:t>AUTOR: </a:t>
            </a:r>
            <a:r>
              <a:rPr lang="cs-CZ" sz="1600" dirty="0" smtClean="0">
                <a:solidFill>
                  <a:schemeClr val="tx1"/>
                </a:solidFill>
                <a:cs typeface="Times New Roman" pitchFamily="18" charset="0"/>
              </a:rPr>
              <a:t>Mgr. Iveta Vostrá</a:t>
            </a:r>
            <a:endParaRPr lang="cs-CZ" sz="1600" dirty="0">
              <a:solidFill>
                <a:schemeClr val="tx1"/>
              </a:solidFill>
              <a:cs typeface="Times New Roman" pitchFamily="18" charset="0"/>
            </a:endParaRPr>
          </a:p>
          <a:p>
            <a:pPr eaLnBrk="0" hangingPunct="0"/>
            <a:endParaRPr lang="cs-CZ" sz="1600" dirty="0">
              <a:solidFill>
                <a:schemeClr val="tx1"/>
              </a:solidFill>
              <a:cs typeface="Times New Roman" pitchFamily="18" charset="0"/>
            </a:endParaRPr>
          </a:p>
          <a:p>
            <a:pPr eaLnBrk="0" hangingPunct="0"/>
            <a:r>
              <a:rPr lang="cs-CZ" sz="1600" dirty="0">
                <a:solidFill>
                  <a:schemeClr val="tx1"/>
                </a:solidFill>
                <a:cs typeface="Times New Roman" pitchFamily="18" charset="0"/>
              </a:rPr>
              <a:t>DATUM VYTVOŘENÍ</a:t>
            </a:r>
            <a:r>
              <a:rPr lang="cs-CZ" sz="1600" dirty="0" smtClean="0">
                <a:solidFill>
                  <a:schemeClr val="tx1"/>
                </a:solidFill>
                <a:cs typeface="Times New Roman" pitchFamily="18" charset="0"/>
              </a:rPr>
              <a:t>:  duben 2013</a:t>
            </a:r>
            <a:endParaRPr lang="cs-CZ" sz="1600" dirty="0">
              <a:solidFill>
                <a:schemeClr val="tx1"/>
              </a:solidFill>
              <a:cs typeface="Times New Roman" pitchFamily="18" charset="0"/>
            </a:endParaRPr>
          </a:p>
          <a:p>
            <a:pPr eaLnBrk="0" hangingPunct="0"/>
            <a:endParaRPr lang="cs-CZ" sz="900" dirty="0">
              <a:solidFill>
                <a:schemeClr val="tx1"/>
              </a:solidFill>
            </a:endParaRPr>
          </a:p>
          <a:p>
            <a:pPr eaLnBrk="0" hangingPunct="0"/>
            <a:endParaRPr lang="cs-CZ" sz="900" dirty="0">
              <a:solidFill>
                <a:schemeClr val="tx1"/>
              </a:solidFill>
            </a:endParaRPr>
          </a:p>
          <a:p>
            <a:pPr eaLnBrk="0" hangingPunct="0"/>
            <a:r>
              <a:rPr lang="cs-CZ" sz="1600" dirty="0">
                <a:solidFill>
                  <a:schemeClr val="tx1"/>
                </a:solidFill>
                <a:cs typeface="Times New Roman" pitchFamily="18" charset="0"/>
              </a:rPr>
              <a:t>NÁZEV: </a:t>
            </a:r>
            <a:r>
              <a:rPr lang="cs-CZ" sz="1600" dirty="0" smtClean="0">
                <a:solidFill>
                  <a:schemeClr val="tx1"/>
                </a:solidFill>
                <a:cs typeface="Times New Roman" pitchFamily="18" charset="0"/>
              </a:rPr>
              <a:t>VY_32_INOVACE_20_Český </a:t>
            </a:r>
            <a:r>
              <a:rPr lang="cs-CZ" sz="1600" dirty="0">
                <a:solidFill>
                  <a:schemeClr val="tx1"/>
                </a:solidFill>
                <a:cs typeface="Times New Roman" pitchFamily="18" charset="0"/>
              </a:rPr>
              <a:t>jazyk a literatura 7.ročník</a:t>
            </a:r>
          </a:p>
          <a:p>
            <a:pPr eaLnBrk="0" hangingPunct="0"/>
            <a:endParaRPr lang="cs-CZ" sz="1600" dirty="0">
              <a:solidFill>
                <a:schemeClr val="tx1"/>
              </a:solidFill>
              <a:cs typeface="Times New Roman" pitchFamily="18" charset="0"/>
            </a:endParaRPr>
          </a:p>
          <a:p>
            <a:pPr eaLnBrk="0" hangingPunct="0"/>
            <a:r>
              <a:rPr lang="cs-CZ" sz="1600" dirty="0">
                <a:solidFill>
                  <a:schemeClr val="tx1"/>
                </a:solidFill>
                <a:cs typeface="Times New Roman" pitchFamily="18" charset="0"/>
              </a:rPr>
              <a:t>VZDĚLÁVACÍ OBLAST: Jazyk a jazyková komunikace</a:t>
            </a:r>
          </a:p>
          <a:p>
            <a:pPr eaLnBrk="0" hangingPunct="0"/>
            <a:endParaRPr lang="cs-CZ" sz="900" dirty="0">
              <a:solidFill>
                <a:schemeClr val="tx1"/>
              </a:solidFill>
            </a:endParaRPr>
          </a:p>
          <a:p>
            <a:pPr eaLnBrk="0" hangingPunct="0"/>
            <a:endParaRPr lang="cs-CZ" sz="900" dirty="0">
              <a:solidFill>
                <a:schemeClr val="tx1"/>
              </a:solidFill>
            </a:endParaRPr>
          </a:p>
          <a:p>
            <a:pPr eaLnBrk="0" hangingPunct="0"/>
            <a:r>
              <a:rPr lang="cs-CZ" sz="1600" dirty="0">
                <a:solidFill>
                  <a:schemeClr val="tx1"/>
                </a:solidFill>
                <a:cs typeface="Times New Roman" pitchFamily="18" charset="0"/>
              </a:rPr>
              <a:t>TÉMA:  </a:t>
            </a:r>
            <a:r>
              <a:rPr lang="cs-CZ" sz="1600" dirty="0" smtClean="0">
                <a:solidFill>
                  <a:schemeClr val="tx1"/>
                </a:solidFill>
                <a:cs typeface="Times New Roman" pitchFamily="18" charset="0"/>
              </a:rPr>
              <a:t>Všestranný </a:t>
            </a:r>
            <a:r>
              <a:rPr lang="cs-CZ" sz="1600" smtClean="0">
                <a:solidFill>
                  <a:schemeClr val="tx1"/>
                </a:solidFill>
                <a:cs typeface="Times New Roman" pitchFamily="18" charset="0"/>
              </a:rPr>
              <a:t>jazykový rozbor</a:t>
            </a:r>
            <a:endParaRPr lang="cs-CZ" sz="1600" dirty="0" smtClean="0">
              <a:solidFill>
                <a:schemeClr val="tx1"/>
              </a:solidFill>
            </a:endParaRPr>
          </a:p>
          <a:p>
            <a:pPr eaLnBrk="0" hangingPunct="0"/>
            <a:endParaRPr lang="cs-CZ" sz="900" dirty="0" smtClean="0">
              <a:solidFill>
                <a:schemeClr val="tx1"/>
              </a:solidFill>
            </a:endParaRPr>
          </a:p>
          <a:p>
            <a:pPr eaLnBrk="0" hangingPunct="0"/>
            <a:r>
              <a:rPr lang="cs-CZ" sz="1600" dirty="0" smtClean="0">
                <a:solidFill>
                  <a:schemeClr val="tx1"/>
                </a:solidFill>
                <a:cs typeface="Times New Roman" pitchFamily="18" charset="0"/>
              </a:rPr>
              <a:t>ČÍSLO </a:t>
            </a:r>
            <a:r>
              <a:rPr lang="cs-CZ" sz="1600" dirty="0">
                <a:solidFill>
                  <a:schemeClr val="tx1"/>
                </a:solidFill>
                <a:cs typeface="Times New Roman" pitchFamily="18" charset="0"/>
              </a:rPr>
              <a:t>PROJEKTU: CZ.1.07/1.4.00/21.1427 </a:t>
            </a:r>
            <a:endParaRPr lang="cs-CZ" sz="900" dirty="0">
              <a:solidFill>
                <a:schemeClr val="tx1"/>
              </a:solidFill>
            </a:endParaRPr>
          </a:p>
          <a:p>
            <a:pPr eaLnBrk="0" hangingPunct="0"/>
            <a:endParaRPr lang="cs-CZ" dirty="0"/>
          </a:p>
        </p:txBody>
      </p:sp>
      <p:pic>
        <p:nvPicPr>
          <p:cNvPr id="5123" name="Obrázek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8888" y="4581525"/>
            <a:ext cx="5972175" cy="1514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405263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Materiál je určen žákům 7.tříd</a:t>
            </a:r>
          </a:p>
          <a:p>
            <a:pPr marL="0" indent="0">
              <a:buNone/>
            </a:pPr>
            <a:r>
              <a:rPr lang="cs-CZ" sz="2400" dirty="0" smtClean="0"/>
              <a:t>Slouží ke společnému opakování nebo pro samostatnou práci</a:t>
            </a:r>
          </a:p>
          <a:p>
            <a:pPr marL="0" indent="0">
              <a:buNone/>
            </a:pPr>
            <a:r>
              <a:rPr lang="cs-CZ" sz="2400" dirty="0" smtClean="0"/>
              <a:t>Slouží k procvičování základních znalostí jazyka</a:t>
            </a:r>
          </a:p>
          <a:p>
            <a:pPr marL="0" indent="0">
              <a:buNone/>
            </a:pPr>
            <a:r>
              <a:rPr lang="cs-CZ" sz="2400" dirty="0" smtClean="0"/>
              <a:t>Snímek č. 3 – 8 – všestranný jazykový rozbor</a:t>
            </a:r>
          </a:p>
          <a:p>
            <a:pPr marL="0" indent="0">
              <a:buNone/>
            </a:pPr>
            <a:r>
              <a:rPr lang="cs-CZ" sz="2400" dirty="0" smtClean="0"/>
              <a:t>Snímek č. 9 – 13 - řešení</a:t>
            </a:r>
          </a:p>
          <a:p>
            <a:pPr marL="0" indent="0">
              <a:buNone/>
            </a:pPr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val="271948814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b="1" dirty="0" smtClean="0"/>
              <a:t>VĚTNÝ JAZYKOVÝ ROZBOR</a:t>
            </a:r>
            <a:endParaRPr lang="cs-CZ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2400" b="1" dirty="0" smtClean="0"/>
              <a:t>Obloha bez mráčku slibovala nádherný výlet Šumavou. Hned ráno jsme všichni vyrazili na dlouhou a náročnou cestu.</a:t>
            </a:r>
          </a:p>
          <a:p>
            <a:pPr marL="0" indent="0">
              <a:buNone/>
            </a:pPr>
            <a:endParaRPr lang="cs-CZ" sz="2400" dirty="0"/>
          </a:p>
          <a:p>
            <a:pPr marL="457200" indent="-457200">
              <a:buAutoNum type="arabicPeriod"/>
            </a:pPr>
            <a:r>
              <a:rPr lang="cs-CZ" sz="2400" b="1" dirty="0" smtClean="0"/>
              <a:t>Urči slovní druhy :</a:t>
            </a:r>
          </a:p>
          <a:p>
            <a:pPr marL="0" indent="0">
              <a:buNone/>
            </a:pPr>
            <a:r>
              <a:rPr lang="cs-CZ" sz="2400" dirty="0" smtClean="0"/>
              <a:t>bez –                            hned -</a:t>
            </a:r>
          </a:p>
          <a:p>
            <a:pPr marL="0" indent="0">
              <a:buNone/>
            </a:pPr>
            <a:r>
              <a:rPr lang="cs-CZ" sz="2400" dirty="0" smtClean="0"/>
              <a:t>Nádherný –                   ráno -</a:t>
            </a:r>
          </a:p>
          <a:p>
            <a:pPr marL="0" indent="0">
              <a:buNone/>
            </a:pPr>
            <a:r>
              <a:rPr lang="cs-CZ" sz="2400" dirty="0" smtClean="0"/>
              <a:t>Všichni                          na -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563001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443" y="620689"/>
            <a:ext cx="7125112" cy="523811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dirty="0" smtClean="0"/>
              <a:t>2. Urči mluvnické kategorie :</a:t>
            </a:r>
          </a:p>
          <a:p>
            <a:pPr marL="0" indent="0">
              <a:buNone/>
            </a:pPr>
            <a:r>
              <a:rPr lang="cs-CZ" sz="2400" dirty="0" smtClean="0"/>
              <a:t>Vyrazili jsme –</a:t>
            </a:r>
          </a:p>
          <a:p>
            <a:pPr marL="0" indent="0">
              <a:buNone/>
            </a:pPr>
            <a:r>
              <a:rPr lang="cs-CZ" sz="2400" dirty="0" smtClean="0"/>
              <a:t>Výlet –</a:t>
            </a:r>
          </a:p>
          <a:p>
            <a:pPr marL="0" indent="0">
              <a:buNone/>
            </a:pPr>
            <a:r>
              <a:rPr lang="cs-CZ" sz="2400" dirty="0" smtClean="0"/>
              <a:t>Náročnou –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800" b="1" dirty="0" smtClean="0"/>
              <a:t>3.Sloveso </a:t>
            </a:r>
            <a:r>
              <a:rPr lang="cs-CZ" sz="2800" b="1" dirty="0" smtClean="0">
                <a:solidFill>
                  <a:srgbClr val="FF0000"/>
                </a:solidFill>
              </a:rPr>
              <a:t>slibovala</a:t>
            </a:r>
            <a:r>
              <a:rPr lang="cs-CZ" sz="2800" b="1" dirty="0" smtClean="0"/>
              <a:t> dejte do :</a:t>
            </a:r>
          </a:p>
          <a:p>
            <a:pPr marL="0" indent="0">
              <a:buNone/>
            </a:pPr>
            <a:r>
              <a:rPr lang="cs-CZ" sz="2400" dirty="0" smtClean="0"/>
              <a:t>2.os.,jed.č.,rozkaz.způsobu –</a:t>
            </a:r>
          </a:p>
          <a:p>
            <a:pPr marL="0" indent="0">
              <a:buNone/>
            </a:pPr>
            <a:r>
              <a:rPr lang="cs-CZ" sz="2400" dirty="0" smtClean="0"/>
              <a:t>1.os.,množ.č.,podmiň.zp.přítomného –</a:t>
            </a:r>
          </a:p>
          <a:p>
            <a:pPr marL="0" indent="0"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29736048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443" y="620689"/>
            <a:ext cx="7125112" cy="523811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4. Z uvedených vět vypiš základní skladební dvojice :</a:t>
            </a:r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r>
              <a:rPr lang="cs-CZ" sz="2400" b="1" dirty="0" smtClean="0"/>
              <a:t>5, Proveď rozbor stavby slova :</a:t>
            </a:r>
          </a:p>
          <a:p>
            <a:pPr marL="0" indent="0">
              <a:buNone/>
            </a:pPr>
            <a:r>
              <a:rPr lang="cs-CZ" sz="2400" dirty="0" smtClean="0"/>
              <a:t>vyrazili</a:t>
            </a:r>
          </a:p>
          <a:p>
            <a:pPr marL="0" indent="0">
              <a:buNone/>
            </a:pPr>
            <a:r>
              <a:rPr lang="cs-CZ" sz="2400" dirty="0" smtClean="0"/>
              <a:t>náročnou</a:t>
            </a: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41927469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404664"/>
            <a:ext cx="7125113" cy="1195535"/>
          </a:xfrm>
        </p:spPr>
        <p:txBody>
          <a:bodyPr/>
          <a:lstStyle/>
          <a:p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443" y="620689"/>
            <a:ext cx="7125112" cy="523811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6. Ke slovu </a:t>
            </a:r>
            <a:r>
              <a:rPr lang="cs-CZ" sz="2400" b="1" dirty="0" smtClean="0">
                <a:solidFill>
                  <a:srgbClr val="FF0000"/>
                </a:solidFill>
              </a:rPr>
              <a:t>nádherný</a:t>
            </a:r>
            <a:r>
              <a:rPr lang="cs-CZ" sz="2400" b="1" dirty="0" smtClean="0"/>
              <a:t> napiš 2 synonyma:</a:t>
            </a:r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smtClean="0"/>
              <a:t>7. Ke slovu </a:t>
            </a:r>
            <a:r>
              <a:rPr lang="cs-CZ" sz="2400" b="1" dirty="0" smtClean="0">
                <a:solidFill>
                  <a:srgbClr val="FF0000"/>
                </a:solidFill>
              </a:rPr>
              <a:t>dlouhou</a:t>
            </a:r>
            <a:r>
              <a:rPr lang="cs-CZ" sz="2400" b="1" dirty="0" smtClean="0"/>
              <a:t> uveď antonymum :</a:t>
            </a:r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smtClean="0"/>
              <a:t>8. Uveď slovo </a:t>
            </a:r>
            <a:r>
              <a:rPr lang="cs-CZ" sz="2400" b="1" dirty="0" smtClean="0">
                <a:solidFill>
                  <a:srgbClr val="FF0000"/>
                </a:solidFill>
              </a:rPr>
              <a:t>ráno</a:t>
            </a:r>
            <a:r>
              <a:rPr lang="cs-CZ" sz="2400" b="1" dirty="0" smtClean="0"/>
              <a:t> ve větách tak, aby bylo v každé použito jako jiný slovní druh /druh slova urči/ :</a:t>
            </a:r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372899937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443" y="692697"/>
            <a:ext cx="7125112" cy="516610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9. Napiš 5 slov příbuzných ke slovu :</a:t>
            </a:r>
          </a:p>
          <a:p>
            <a:pPr marL="0" indent="0">
              <a:buNone/>
            </a:pPr>
            <a:r>
              <a:rPr lang="cs-CZ" sz="2400" b="1" dirty="0" smtClean="0"/>
              <a:t> v</a:t>
            </a:r>
            <a:r>
              <a:rPr lang="cs-CZ" sz="2400" dirty="0" smtClean="0"/>
              <a:t>yrazili  - 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b="1" dirty="0" smtClean="0"/>
              <a:t>10. Odůvodni pravopis :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rgbClr val="FF0000"/>
                </a:solidFill>
              </a:rPr>
              <a:t>Š</a:t>
            </a:r>
            <a:r>
              <a:rPr lang="cs-CZ" sz="2400" dirty="0" smtClean="0"/>
              <a:t>umava – </a:t>
            </a:r>
          </a:p>
          <a:p>
            <a:pPr marL="0" indent="0">
              <a:buNone/>
            </a:pPr>
            <a:r>
              <a:rPr lang="cs-CZ" sz="2400" dirty="0" smtClean="0"/>
              <a:t>Vyrazil</a:t>
            </a:r>
            <a:r>
              <a:rPr lang="cs-CZ" sz="2400" dirty="0" smtClean="0">
                <a:solidFill>
                  <a:srgbClr val="FF0000"/>
                </a:solidFill>
              </a:rPr>
              <a:t>i</a:t>
            </a:r>
            <a:r>
              <a:rPr lang="cs-CZ" sz="2400" dirty="0" smtClean="0"/>
              <a:t> jsme - 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99591930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443" y="692697"/>
            <a:ext cx="7125112" cy="516610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11. Proveď větný rozbor 1.věty :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 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77110435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800" dirty="0" smtClean="0"/>
              <a:t>ŘEŠENÍ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457200" indent="-457200">
              <a:buAutoNum type="arabicPeriod"/>
            </a:pPr>
            <a:r>
              <a:rPr lang="cs-CZ" sz="2400" dirty="0" smtClean="0"/>
              <a:t>bez -7                    hned - 6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nádherný – 2          ráno - 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všichni – 3              na – 7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2. Vyrazili jsme – 1.os.,č.množ.,ozn.,min.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výlet – 4.pád, </a:t>
            </a:r>
            <a:r>
              <a:rPr lang="cs-CZ" sz="2400" dirty="0" err="1" smtClean="0"/>
              <a:t>jed.č</a:t>
            </a:r>
            <a:r>
              <a:rPr lang="cs-CZ" sz="2400" dirty="0" smtClean="0"/>
              <a:t>., rod </a:t>
            </a:r>
            <a:r>
              <a:rPr lang="cs-CZ" sz="2400" dirty="0" err="1" smtClean="0"/>
              <a:t>muž.než</a:t>
            </a:r>
            <a:r>
              <a:rPr lang="cs-CZ" sz="2400" dirty="0" smtClean="0"/>
              <a:t>., hrad</a:t>
            </a:r>
          </a:p>
          <a:p>
            <a:pPr marL="0" indent="0">
              <a:buNone/>
            </a:pPr>
            <a:r>
              <a:rPr lang="cs-CZ" sz="2400" dirty="0" smtClean="0"/>
              <a:t>    Náročnou – 4.pád, </a:t>
            </a:r>
            <a:r>
              <a:rPr lang="cs-CZ" sz="2400" dirty="0" err="1" smtClean="0"/>
              <a:t>č.jed</a:t>
            </a:r>
            <a:r>
              <a:rPr lang="cs-CZ" sz="2400" dirty="0" smtClean="0"/>
              <a:t>., </a:t>
            </a:r>
            <a:r>
              <a:rPr lang="cs-CZ" sz="2400" dirty="0" err="1" smtClean="0"/>
              <a:t>žen.rod</a:t>
            </a:r>
            <a:r>
              <a:rPr lang="cs-CZ" sz="2400" dirty="0" smtClean="0"/>
              <a:t>, tvrdý, 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     mladý           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01218849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443" y="692697"/>
            <a:ext cx="7125112" cy="516610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3. slib!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slibovali bychom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4. Obloha slibovala, my jsme vyrazili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5. Vyrazili -  vy – předpona, raz – kořen, 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  </a:t>
            </a:r>
            <a:r>
              <a:rPr lang="cs-CZ" sz="2400" dirty="0" err="1" smtClean="0"/>
              <a:t>il</a:t>
            </a:r>
            <a:r>
              <a:rPr lang="cs-CZ" sz="2400" dirty="0" smtClean="0"/>
              <a:t> – přípona, i – koncovka</a:t>
            </a:r>
          </a:p>
          <a:p>
            <a:pPr marL="0" indent="0">
              <a:buNone/>
            </a:pPr>
            <a:r>
              <a:rPr lang="cs-CZ" sz="2400" dirty="0" smtClean="0"/>
              <a:t>Náročnou  - </a:t>
            </a:r>
            <a:r>
              <a:rPr lang="cs-CZ" sz="2400" dirty="0" err="1" smtClean="0"/>
              <a:t>ná</a:t>
            </a:r>
            <a:r>
              <a:rPr lang="cs-CZ" sz="2400" dirty="0" smtClean="0"/>
              <a:t> – předpona, </a:t>
            </a:r>
            <a:r>
              <a:rPr lang="cs-CZ" sz="2400" dirty="0" err="1" smtClean="0"/>
              <a:t>roč</a:t>
            </a:r>
            <a:r>
              <a:rPr lang="cs-CZ" sz="2400" dirty="0" smtClean="0"/>
              <a:t> – kořen, 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 n – přípona, ou – koncovka</a:t>
            </a:r>
          </a:p>
          <a:p>
            <a:pPr marL="0" indent="0"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17580764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443" y="620689"/>
            <a:ext cx="7125112" cy="523811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6. Nádherný – krásný, překrásný, skvostný, 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    úžasný……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7. Dlouhou – krátkou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8. Je krásné </a:t>
            </a:r>
            <a:r>
              <a:rPr lang="cs-CZ" sz="2400" u="sng" dirty="0" smtClean="0"/>
              <a:t>ráno</a:t>
            </a:r>
            <a:r>
              <a:rPr lang="cs-CZ" sz="2400" dirty="0" smtClean="0"/>
              <a:t>. – podstatné jméno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Přijdu </a:t>
            </a:r>
            <a:r>
              <a:rPr lang="cs-CZ" sz="2400" u="sng" dirty="0" smtClean="0"/>
              <a:t>ráno</a:t>
            </a:r>
            <a:r>
              <a:rPr lang="cs-CZ" sz="2400" dirty="0" smtClean="0"/>
              <a:t>. - příslovce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88758454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443" y="692697"/>
            <a:ext cx="7125112" cy="516610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9. Vyrazili – porazit, dorážka, ražba, 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 vyrážka, poražený, sražený…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10. </a:t>
            </a:r>
            <a:r>
              <a:rPr lang="cs-CZ" sz="2400" u="sng" dirty="0" smtClean="0"/>
              <a:t>Š</a:t>
            </a:r>
            <a:r>
              <a:rPr lang="cs-CZ" sz="2400" dirty="0" smtClean="0"/>
              <a:t>umava – název oblasti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vyrazil</a:t>
            </a:r>
            <a:r>
              <a:rPr lang="cs-CZ" sz="2400" u="sng" dirty="0" smtClean="0"/>
              <a:t>i</a:t>
            </a:r>
            <a:r>
              <a:rPr lang="cs-CZ" sz="2400" dirty="0" smtClean="0"/>
              <a:t> jsme – podmět nevyjádřený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14134012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cs-CZ" sz="4400" dirty="0" smtClean="0"/>
              <a:t>11.</a:t>
            </a:r>
            <a:r>
              <a:rPr lang="cs-CZ" sz="2400" dirty="0" smtClean="0"/>
              <a:t> 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                  </a:t>
            </a:r>
            <a:r>
              <a:rPr lang="cs-CZ" sz="3600" dirty="0" smtClean="0"/>
              <a:t>PKN                                          PT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                                                            </a:t>
            </a:r>
            <a:r>
              <a:rPr lang="cs-CZ" sz="3600" dirty="0" smtClean="0"/>
              <a:t>PKS                  PKN</a:t>
            </a: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            </a:t>
            </a:r>
            <a:endParaRPr lang="cs-CZ" sz="2400" dirty="0"/>
          </a:p>
        </p:txBody>
      </p:sp>
      <p:sp>
        <p:nvSpPr>
          <p:cNvPr id="4" name="Ovál 3"/>
          <p:cNvSpPr/>
          <p:nvPr/>
        </p:nvSpPr>
        <p:spPr>
          <a:xfrm>
            <a:off x="2089893" y="1906034"/>
            <a:ext cx="1512168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obloha</a:t>
            </a:r>
            <a:endParaRPr lang="cs-CZ" dirty="0"/>
          </a:p>
        </p:txBody>
      </p:sp>
      <p:sp>
        <p:nvSpPr>
          <p:cNvPr id="5" name="Ovál 4"/>
          <p:cNvSpPr/>
          <p:nvPr/>
        </p:nvSpPr>
        <p:spPr>
          <a:xfrm>
            <a:off x="5085771" y="1916832"/>
            <a:ext cx="18002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slibovala</a:t>
            </a:r>
            <a:endParaRPr lang="cs-CZ" dirty="0"/>
          </a:p>
        </p:txBody>
      </p:sp>
      <p:sp>
        <p:nvSpPr>
          <p:cNvPr id="6" name="Ovál 5"/>
          <p:cNvSpPr/>
          <p:nvPr/>
        </p:nvSpPr>
        <p:spPr>
          <a:xfrm>
            <a:off x="3563887" y="3356992"/>
            <a:ext cx="1521883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Bez mráčku</a:t>
            </a:r>
            <a:endParaRPr lang="cs-CZ" dirty="0"/>
          </a:p>
        </p:txBody>
      </p:sp>
      <p:sp>
        <p:nvSpPr>
          <p:cNvPr id="7" name="Ovál 6"/>
          <p:cNvSpPr/>
          <p:nvPr/>
        </p:nvSpPr>
        <p:spPr>
          <a:xfrm>
            <a:off x="6206480" y="3356992"/>
            <a:ext cx="1228625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výlet</a:t>
            </a:r>
            <a:endParaRPr lang="cs-CZ" dirty="0"/>
          </a:p>
        </p:txBody>
      </p:sp>
      <p:sp>
        <p:nvSpPr>
          <p:cNvPr id="9" name="Ovál 8"/>
          <p:cNvSpPr/>
          <p:nvPr/>
        </p:nvSpPr>
        <p:spPr>
          <a:xfrm>
            <a:off x="4932040" y="4725144"/>
            <a:ext cx="18002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nádherný</a:t>
            </a:r>
            <a:endParaRPr lang="cs-CZ" dirty="0"/>
          </a:p>
        </p:txBody>
      </p:sp>
      <p:sp>
        <p:nvSpPr>
          <p:cNvPr id="10" name="Ovál 9"/>
          <p:cNvSpPr/>
          <p:nvPr/>
        </p:nvSpPr>
        <p:spPr>
          <a:xfrm>
            <a:off x="7092280" y="4725144"/>
            <a:ext cx="1872208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Šumavou</a:t>
            </a:r>
            <a:endParaRPr lang="cs-CZ" dirty="0"/>
          </a:p>
        </p:txBody>
      </p:sp>
      <p:cxnSp>
        <p:nvCxnSpPr>
          <p:cNvPr id="14" name="Přímá spojnice se šipkou 13"/>
          <p:cNvCxnSpPr/>
          <p:nvPr/>
        </p:nvCxnSpPr>
        <p:spPr>
          <a:xfrm>
            <a:off x="3131840" y="2636912"/>
            <a:ext cx="864096" cy="864096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3347864" y="2363234"/>
            <a:ext cx="2016224" cy="10798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3419872" y="2514486"/>
            <a:ext cx="2016224" cy="0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se šipkou 41"/>
          <p:cNvCxnSpPr/>
          <p:nvPr/>
        </p:nvCxnSpPr>
        <p:spPr>
          <a:xfrm>
            <a:off x="6206480" y="2636912"/>
            <a:ext cx="741784" cy="792088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nice se šipkou 45"/>
          <p:cNvCxnSpPr/>
          <p:nvPr/>
        </p:nvCxnSpPr>
        <p:spPr>
          <a:xfrm flipH="1">
            <a:off x="5913578" y="3866837"/>
            <a:ext cx="790951" cy="864096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nice se šipkou 49"/>
          <p:cNvCxnSpPr/>
          <p:nvPr/>
        </p:nvCxnSpPr>
        <p:spPr>
          <a:xfrm>
            <a:off x="7123892" y="3999590"/>
            <a:ext cx="654343" cy="699849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6780129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Vlastní zdroj</a:t>
            </a:r>
          </a:p>
          <a:p>
            <a:pPr marL="0" indent="0">
              <a:buNone/>
            </a:pPr>
            <a:r>
              <a:rPr lang="cs-CZ" sz="2400" dirty="0" smtClean="0"/>
              <a:t>MICROSOFT POWERPOINT 2010</a:t>
            </a:r>
          </a:p>
          <a:p>
            <a:pPr marL="0" indent="0">
              <a:buNone/>
            </a:pPr>
            <a:r>
              <a:rPr lang="cs-CZ" sz="2400" dirty="0" smtClean="0"/>
              <a:t>Držitel licence 2.základní škola v Rakovníku, Husovo náměstí 3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646372798"/>
      </p:ext>
    </p:extLst>
  </p:cSld>
  <p:clrMapOvr>
    <a:masterClrMapping/>
  </p:clrMapOvr>
</p:sld>
</file>

<file path=ppt/theme/theme1.xml><?xml version="1.0" encoding="utf-8"?>
<a:theme xmlns:a="http://schemas.openxmlformats.org/drawingml/2006/main" name="Summer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Léto</Template>
  <TotalTime>97</TotalTime>
  <Words>447</Words>
  <Application>Microsoft Office PowerPoint</Application>
  <PresentationFormat>Předvádění na obrazovce (4:3)</PresentationFormat>
  <Paragraphs>124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Summer</vt:lpstr>
      <vt:lpstr>Prezentace aplikace PowerPoint</vt:lpstr>
      <vt:lpstr>Anotace :</vt:lpstr>
      <vt:lpstr>VĚTNÝ JAZYKOVÝ ROZBOR</vt:lpstr>
      <vt:lpstr>Prezentace aplikace PowerPoint</vt:lpstr>
      <vt:lpstr>Prezentace aplikace PowerPoint</vt:lpstr>
      <vt:lpstr> </vt:lpstr>
      <vt:lpstr>Prezentace aplikace PowerPoint</vt:lpstr>
      <vt:lpstr>Prezentace aplikace PowerPoint</vt:lpstr>
      <vt:lpstr>ŘEŠENÍ</vt:lpstr>
      <vt:lpstr>Prezentace aplikace PowerPoint</vt:lpstr>
      <vt:lpstr>Prezentace aplikace PowerPoint</vt:lpstr>
      <vt:lpstr>Prezentace aplikace PowerPoint</vt:lpstr>
      <vt:lpstr>Prezentace aplikace PowerPoint</vt:lpstr>
      <vt:lpstr>Zdroj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Iveta</dc:creator>
  <cp:lastModifiedBy>Iveta</cp:lastModifiedBy>
  <cp:revision>9</cp:revision>
  <dcterms:created xsi:type="dcterms:W3CDTF">2013-05-01T13:52:44Z</dcterms:created>
  <dcterms:modified xsi:type="dcterms:W3CDTF">2013-05-01T15:30:18Z</dcterms:modified>
</cp:coreProperties>
</file>