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6" r:id="rId3"/>
    <p:sldId id="258" r:id="rId4"/>
    <p:sldId id="259" r:id="rId5"/>
    <p:sldId id="260" r:id="rId6"/>
    <p:sldId id="261" r:id="rId7"/>
    <p:sldId id="262" r:id="rId8"/>
    <p:sldId id="263" r:id="rId9"/>
    <p:sldId id="264" r:id="rId10"/>
    <p:sldId id="265" r:id="rId11"/>
    <p:sldId id="267"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912"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3158278B-8A6D-4AD1-BE81-C6CD2B88B71B}" type="datetimeFigureOut">
              <a:rPr lang="cs-CZ" smtClean="0"/>
              <a:t>1.5.2013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1618994-786F-4BE1-8566-6771404B490B}" type="slidenum">
              <a:rPr lang="cs-CZ" smtClean="0"/>
              <a:t>‹#›</a:t>
            </a:fld>
            <a:endParaRPr lang="cs-CZ"/>
          </a:p>
        </p:txBody>
      </p:sp>
    </p:spTree>
    <p:extLst>
      <p:ext uri="{BB962C8B-B14F-4D97-AF65-F5344CB8AC3E}">
        <p14:creationId xmlns:p14="http://schemas.microsoft.com/office/powerpoint/2010/main" val="1918924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58278B-8A6D-4AD1-BE81-C6CD2B88B71B}" type="datetimeFigureOut">
              <a:rPr lang="cs-CZ" smtClean="0"/>
              <a:t>1.5.2013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1618994-786F-4BE1-8566-6771404B490B}" type="slidenum">
              <a:rPr lang="cs-CZ" smtClean="0"/>
              <a:t>‹#›</a:t>
            </a:fld>
            <a:endParaRPr lang="cs-CZ"/>
          </a:p>
        </p:txBody>
      </p:sp>
    </p:spTree>
    <p:extLst>
      <p:ext uri="{BB962C8B-B14F-4D97-AF65-F5344CB8AC3E}">
        <p14:creationId xmlns:p14="http://schemas.microsoft.com/office/powerpoint/2010/main" val="285738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3158278B-8A6D-4AD1-BE81-C6CD2B88B71B}" type="datetimeFigureOut">
              <a:rPr lang="cs-CZ" smtClean="0"/>
              <a:t>1.5.2013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1618994-786F-4BE1-8566-6771404B490B}" type="slidenum">
              <a:rPr lang="cs-CZ" smtClean="0"/>
              <a:t>‹#›</a:t>
            </a:fld>
            <a:endParaRPr lang="cs-CZ"/>
          </a:p>
        </p:txBody>
      </p:sp>
    </p:spTree>
    <p:extLst>
      <p:ext uri="{BB962C8B-B14F-4D97-AF65-F5344CB8AC3E}">
        <p14:creationId xmlns:p14="http://schemas.microsoft.com/office/powerpoint/2010/main" val="396856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158278B-8A6D-4AD1-BE81-C6CD2B88B71B}" type="datetimeFigureOut">
              <a:rPr lang="cs-CZ" smtClean="0"/>
              <a:t>1.5.2013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1618994-786F-4BE1-8566-6771404B490B}" type="slidenum">
              <a:rPr lang="cs-CZ" smtClean="0"/>
              <a:t>‹#›</a:t>
            </a:fld>
            <a:endParaRPr lang="cs-CZ"/>
          </a:p>
        </p:txBody>
      </p:sp>
    </p:spTree>
    <p:extLst>
      <p:ext uri="{BB962C8B-B14F-4D97-AF65-F5344CB8AC3E}">
        <p14:creationId xmlns:p14="http://schemas.microsoft.com/office/powerpoint/2010/main" val="2791431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158278B-8A6D-4AD1-BE81-C6CD2B88B71B}" type="datetimeFigureOut">
              <a:rPr lang="cs-CZ" smtClean="0"/>
              <a:t>1.5.2013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1618994-786F-4BE1-8566-6771404B490B}" type="slidenum">
              <a:rPr lang="cs-CZ" smtClean="0"/>
              <a:t>‹#›</a:t>
            </a:fld>
            <a:endParaRPr lang="cs-CZ"/>
          </a:p>
        </p:txBody>
      </p:sp>
    </p:spTree>
    <p:extLst>
      <p:ext uri="{BB962C8B-B14F-4D97-AF65-F5344CB8AC3E}">
        <p14:creationId xmlns:p14="http://schemas.microsoft.com/office/powerpoint/2010/main" val="3841665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3158278B-8A6D-4AD1-BE81-C6CD2B88B71B}" type="datetimeFigureOut">
              <a:rPr lang="cs-CZ" smtClean="0"/>
              <a:t>1.5.2013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1618994-786F-4BE1-8566-6771404B490B}" type="slidenum">
              <a:rPr lang="cs-CZ" smtClean="0"/>
              <a:t>‹#›</a:t>
            </a:fld>
            <a:endParaRPr lang="cs-CZ"/>
          </a:p>
        </p:txBody>
      </p:sp>
    </p:spTree>
    <p:extLst>
      <p:ext uri="{BB962C8B-B14F-4D97-AF65-F5344CB8AC3E}">
        <p14:creationId xmlns:p14="http://schemas.microsoft.com/office/powerpoint/2010/main" val="4191020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158278B-8A6D-4AD1-BE81-C6CD2B88B71B}" type="datetimeFigureOut">
              <a:rPr lang="cs-CZ" smtClean="0"/>
              <a:t>1.5.2013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1618994-786F-4BE1-8566-6771404B490B}" type="slidenum">
              <a:rPr lang="cs-CZ" smtClean="0"/>
              <a:t>‹#›</a:t>
            </a:fld>
            <a:endParaRPr lang="cs-CZ"/>
          </a:p>
        </p:txBody>
      </p:sp>
    </p:spTree>
    <p:extLst>
      <p:ext uri="{BB962C8B-B14F-4D97-AF65-F5344CB8AC3E}">
        <p14:creationId xmlns:p14="http://schemas.microsoft.com/office/powerpoint/2010/main" val="1380195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158278B-8A6D-4AD1-BE81-C6CD2B88B71B}" type="datetimeFigureOut">
              <a:rPr lang="cs-CZ" smtClean="0"/>
              <a:t>1.5.2013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1618994-786F-4BE1-8566-6771404B490B}" type="slidenum">
              <a:rPr lang="cs-CZ" smtClean="0"/>
              <a:t>‹#›</a:t>
            </a:fld>
            <a:endParaRPr lang="cs-CZ"/>
          </a:p>
        </p:txBody>
      </p:sp>
    </p:spTree>
    <p:extLst>
      <p:ext uri="{BB962C8B-B14F-4D97-AF65-F5344CB8AC3E}">
        <p14:creationId xmlns:p14="http://schemas.microsoft.com/office/powerpoint/2010/main" val="947448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158278B-8A6D-4AD1-BE81-C6CD2B88B71B}" type="datetimeFigureOut">
              <a:rPr lang="cs-CZ" smtClean="0"/>
              <a:t>1.5.2013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1618994-786F-4BE1-8566-6771404B490B}" type="slidenum">
              <a:rPr lang="cs-CZ" smtClean="0"/>
              <a:t>‹#›</a:t>
            </a:fld>
            <a:endParaRPr lang="cs-CZ"/>
          </a:p>
        </p:txBody>
      </p:sp>
    </p:spTree>
    <p:extLst>
      <p:ext uri="{BB962C8B-B14F-4D97-AF65-F5344CB8AC3E}">
        <p14:creationId xmlns:p14="http://schemas.microsoft.com/office/powerpoint/2010/main" val="764780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58278B-8A6D-4AD1-BE81-C6CD2B88B71B}" type="datetimeFigureOut">
              <a:rPr lang="cs-CZ" smtClean="0"/>
              <a:t>1.5.2013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1618994-786F-4BE1-8566-6771404B490B}" type="slidenum">
              <a:rPr lang="cs-CZ" smtClean="0"/>
              <a:t>‹#›</a:t>
            </a:fld>
            <a:endParaRPr lang="cs-CZ"/>
          </a:p>
        </p:txBody>
      </p:sp>
    </p:spTree>
    <p:extLst>
      <p:ext uri="{BB962C8B-B14F-4D97-AF65-F5344CB8AC3E}">
        <p14:creationId xmlns:p14="http://schemas.microsoft.com/office/powerpoint/2010/main" val="3909204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58278B-8A6D-4AD1-BE81-C6CD2B88B71B}" type="datetimeFigureOut">
              <a:rPr lang="cs-CZ" smtClean="0"/>
              <a:t>1.5.2013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1618994-786F-4BE1-8566-6771404B490B}" type="slidenum">
              <a:rPr lang="cs-CZ" smtClean="0"/>
              <a:t>‹#›</a:t>
            </a:fld>
            <a:endParaRPr lang="cs-CZ"/>
          </a:p>
        </p:txBody>
      </p:sp>
    </p:spTree>
    <p:extLst>
      <p:ext uri="{BB962C8B-B14F-4D97-AF65-F5344CB8AC3E}">
        <p14:creationId xmlns:p14="http://schemas.microsoft.com/office/powerpoint/2010/main" val="3311072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58278B-8A6D-4AD1-BE81-C6CD2B88B71B}" type="datetimeFigureOut">
              <a:rPr lang="cs-CZ" smtClean="0"/>
              <a:t>1.5.2013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618994-786F-4BE1-8566-6771404B490B}" type="slidenum">
              <a:rPr lang="cs-CZ" smtClean="0"/>
              <a:t>‹#›</a:t>
            </a:fld>
            <a:endParaRPr lang="cs-CZ"/>
          </a:p>
        </p:txBody>
      </p:sp>
    </p:spTree>
    <p:extLst>
      <p:ext uri="{BB962C8B-B14F-4D97-AF65-F5344CB8AC3E}">
        <p14:creationId xmlns:p14="http://schemas.microsoft.com/office/powerpoint/2010/main" val="29352026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ChangeArrowheads="1"/>
          </p:cNvSpPr>
          <p:nvPr/>
        </p:nvSpPr>
        <p:spPr bwMode="auto">
          <a:xfrm>
            <a:off x="755650" y="527640"/>
            <a:ext cx="5250027" cy="3554819"/>
          </a:xfrm>
          <a:prstGeom prst="rect">
            <a:avLst/>
          </a:prstGeom>
          <a:ln/>
          <a:extLst/>
        </p:spPr>
        <p:style>
          <a:lnRef idx="1">
            <a:schemeClr val="accent5"/>
          </a:lnRef>
          <a:fillRef idx="2">
            <a:schemeClr val="accent5"/>
          </a:fillRef>
          <a:effectRef idx="1">
            <a:schemeClr val="accent5"/>
          </a:effectRef>
          <a:fontRef idx="minor">
            <a:schemeClr val="dk1"/>
          </a:fontRef>
        </p:style>
        <p:txBody>
          <a:bodyPr wrap="none" anchor="ctr">
            <a:spAutoFit/>
          </a:bodyPr>
          <a:lstStyle/>
          <a:p>
            <a:pPr eaLnBrk="0" hangingPunct="0"/>
            <a:r>
              <a:rPr lang="cs-CZ" sz="1600" dirty="0">
                <a:cs typeface="Times New Roman" pitchFamily="18" charset="0"/>
              </a:rPr>
              <a:t>NÁZEV ŠKOLY: 2. základní škola, Rakovník, Husovo náměstí 3</a:t>
            </a:r>
          </a:p>
          <a:p>
            <a:pPr eaLnBrk="0" hangingPunct="0"/>
            <a:endParaRPr lang="cs-CZ" sz="900" dirty="0"/>
          </a:p>
          <a:p>
            <a:pPr eaLnBrk="0" hangingPunct="0"/>
            <a:endParaRPr lang="cs-CZ" sz="900" dirty="0"/>
          </a:p>
          <a:p>
            <a:pPr eaLnBrk="0" hangingPunct="0"/>
            <a:r>
              <a:rPr lang="cs-CZ" sz="1600" dirty="0">
                <a:cs typeface="Times New Roman" pitchFamily="18" charset="0"/>
              </a:rPr>
              <a:t>AUTOR: </a:t>
            </a:r>
            <a:r>
              <a:rPr lang="cs-CZ" sz="1600" dirty="0" smtClean="0">
                <a:cs typeface="Times New Roman" pitchFamily="18" charset="0"/>
              </a:rPr>
              <a:t>Mgr. Iveta Vostrá</a:t>
            </a:r>
            <a:endParaRPr lang="cs-CZ" sz="1600" dirty="0">
              <a:cs typeface="Times New Roman" pitchFamily="18" charset="0"/>
            </a:endParaRPr>
          </a:p>
          <a:p>
            <a:pPr eaLnBrk="0" hangingPunct="0"/>
            <a:endParaRPr lang="cs-CZ" sz="1600" dirty="0">
              <a:cs typeface="Times New Roman" pitchFamily="18" charset="0"/>
            </a:endParaRPr>
          </a:p>
          <a:p>
            <a:pPr eaLnBrk="0" hangingPunct="0"/>
            <a:r>
              <a:rPr lang="cs-CZ" sz="1600" dirty="0">
                <a:cs typeface="Times New Roman" pitchFamily="18" charset="0"/>
              </a:rPr>
              <a:t>DATUM VYTVOŘENÍ</a:t>
            </a:r>
            <a:r>
              <a:rPr lang="cs-CZ" sz="1600" dirty="0" smtClean="0">
                <a:cs typeface="Times New Roman" pitchFamily="18" charset="0"/>
              </a:rPr>
              <a:t>:  březen 2013</a:t>
            </a:r>
            <a:endParaRPr lang="cs-CZ" sz="1600" dirty="0">
              <a:cs typeface="Times New Roman" pitchFamily="18" charset="0"/>
            </a:endParaRPr>
          </a:p>
          <a:p>
            <a:pPr eaLnBrk="0" hangingPunct="0"/>
            <a:endParaRPr lang="cs-CZ" sz="900" dirty="0"/>
          </a:p>
          <a:p>
            <a:pPr eaLnBrk="0" hangingPunct="0"/>
            <a:endParaRPr lang="cs-CZ" sz="900" dirty="0"/>
          </a:p>
          <a:p>
            <a:pPr eaLnBrk="0" hangingPunct="0"/>
            <a:r>
              <a:rPr lang="cs-CZ" sz="1600" dirty="0">
                <a:cs typeface="Times New Roman" pitchFamily="18" charset="0"/>
              </a:rPr>
              <a:t>NÁZEV: </a:t>
            </a:r>
            <a:r>
              <a:rPr lang="cs-CZ" sz="1600" dirty="0" smtClean="0">
                <a:cs typeface="Times New Roman" pitchFamily="18" charset="0"/>
              </a:rPr>
              <a:t>VY_32_INOVACE_20_Český </a:t>
            </a:r>
            <a:r>
              <a:rPr lang="cs-CZ" sz="1600" dirty="0">
                <a:cs typeface="Times New Roman" pitchFamily="18" charset="0"/>
              </a:rPr>
              <a:t>jazyk a literatura 7.ročník</a:t>
            </a:r>
          </a:p>
          <a:p>
            <a:pPr eaLnBrk="0" hangingPunct="0"/>
            <a:endParaRPr lang="cs-CZ" sz="1600" dirty="0">
              <a:cs typeface="Times New Roman" pitchFamily="18" charset="0"/>
            </a:endParaRPr>
          </a:p>
          <a:p>
            <a:pPr eaLnBrk="0" hangingPunct="0"/>
            <a:r>
              <a:rPr lang="cs-CZ" sz="1600" dirty="0">
                <a:cs typeface="Times New Roman" pitchFamily="18" charset="0"/>
              </a:rPr>
              <a:t>VZDĚLÁVACÍ OBLAST: Jazyk a jazyková komunikace</a:t>
            </a:r>
          </a:p>
          <a:p>
            <a:pPr eaLnBrk="0" hangingPunct="0"/>
            <a:endParaRPr lang="cs-CZ" sz="900" dirty="0"/>
          </a:p>
          <a:p>
            <a:pPr eaLnBrk="0" hangingPunct="0"/>
            <a:endParaRPr lang="cs-CZ" sz="900" dirty="0"/>
          </a:p>
          <a:p>
            <a:pPr eaLnBrk="0" hangingPunct="0"/>
            <a:r>
              <a:rPr lang="cs-CZ" sz="1600" dirty="0">
                <a:cs typeface="Times New Roman" pitchFamily="18" charset="0"/>
              </a:rPr>
              <a:t>TÉMA:  </a:t>
            </a:r>
            <a:r>
              <a:rPr lang="cs-CZ" sz="1600" dirty="0" smtClean="0">
                <a:cs typeface="Times New Roman" pitchFamily="18" charset="0"/>
              </a:rPr>
              <a:t>Doplněk</a:t>
            </a:r>
            <a:endParaRPr lang="cs-CZ" sz="1600" dirty="0" smtClean="0"/>
          </a:p>
          <a:p>
            <a:pPr eaLnBrk="0" hangingPunct="0"/>
            <a:endParaRPr lang="cs-CZ" sz="900" dirty="0" smtClean="0"/>
          </a:p>
          <a:p>
            <a:pPr eaLnBrk="0" hangingPunct="0"/>
            <a:r>
              <a:rPr lang="cs-CZ" sz="1600" dirty="0" smtClean="0">
                <a:cs typeface="Times New Roman" pitchFamily="18" charset="0"/>
              </a:rPr>
              <a:t>ČÍSLO </a:t>
            </a:r>
            <a:r>
              <a:rPr lang="cs-CZ" sz="1600" dirty="0">
                <a:cs typeface="Times New Roman" pitchFamily="18" charset="0"/>
              </a:rPr>
              <a:t>PROJEKTU: CZ.1.07/1.4.00/21.1427 </a:t>
            </a:r>
            <a:endParaRPr lang="cs-CZ" sz="900" dirty="0"/>
          </a:p>
          <a:p>
            <a:pPr eaLnBrk="0" hangingPunct="0"/>
            <a:endParaRPr lang="cs-CZ" dirty="0"/>
          </a:p>
        </p:txBody>
      </p:sp>
      <p:pic>
        <p:nvPicPr>
          <p:cNvPr id="5123" name="Obrázek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8888" y="4581525"/>
            <a:ext cx="5972175" cy="151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76386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5"/>
          </a:lnRef>
          <a:fillRef idx="2">
            <a:schemeClr val="accent5"/>
          </a:fillRef>
          <a:effectRef idx="1">
            <a:schemeClr val="accent5"/>
          </a:effectRef>
          <a:fontRef idx="minor">
            <a:schemeClr val="dk1"/>
          </a:fontRef>
        </p:style>
        <p:txBody>
          <a:bodyPr/>
          <a:lstStyle/>
          <a:p>
            <a:r>
              <a:rPr lang="cs-CZ" dirty="0" smtClean="0"/>
              <a:t>Anotace :</a:t>
            </a:r>
            <a:endParaRPr lang="cs-CZ" dirty="0"/>
          </a:p>
        </p:txBody>
      </p:sp>
      <p:sp>
        <p:nvSpPr>
          <p:cNvPr id="3" name="Zástupný symbol pro obsah 2"/>
          <p:cNvSpPr>
            <a:spLocks noGrp="1"/>
          </p:cNvSpPr>
          <p:nvPr>
            <p:ph idx="1"/>
          </p:nvPr>
        </p:nvSpPr>
        <p:spPr/>
        <p:style>
          <a:lnRef idx="1">
            <a:schemeClr val="accent5"/>
          </a:lnRef>
          <a:fillRef idx="2">
            <a:schemeClr val="accent5"/>
          </a:fillRef>
          <a:effectRef idx="1">
            <a:schemeClr val="accent5"/>
          </a:effectRef>
          <a:fontRef idx="minor">
            <a:schemeClr val="dk1"/>
          </a:fontRef>
        </p:style>
        <p:txBody>
          <a:bodyPr/>
          <a:lstStyle/>
          <a:p>
            <a:pPr marL="0" indent="0">
              <a:buNone/>
            </a:pPr>
            <a:r>
              <a:rPr lang="cs-CZ" dirty="0" smtClean="0"/>
              <a:t>Materiál je určen žákům 7.ročníku</a:t>
            </a:r>
          </a:p>
          <a:p>
            <a:pPr marL="0" indent="0">
              <a:buNone/>
            </a:pPr>
            <a:r>
              <a:rPr lang="cs-CZ" dirty="0" smtClean="0"/>
              <a:t>Slouží jako k výkladu o doplňku</a:t>
            </a:r>
          </a:p>
          <a:p>
            <a:pPr marL="0" indent="0">
              <a:buNone/>
            </a:pPr>
            <a:r>
              <a:rPr lang="cs-CZ" dirty="0" smtClean="0"/>
              <a:t>Snímek č.3, 4 – výklad</a:t>
            </a:r>
          </a:p>
          <a:p>
            <a:pPr marL="0" indent="0">
              <a:buNone/>
            </a:pPr>
            <a:r>
              <a:rPr lang="cs-CZ" dirty="0" smtClean="0"/>
              <a:t>Snímek č.5 – 10 – procvičování učiva o doplňku</a:t>
            </a:r>
            <a:endParaRPr lang="cs-CZ" dirty="0"/>
          </a:p>
        </p:txBody>
      </p:sp>
    </p:spTree>
    <p:extLst>
      <p:ext uri="{BB962C8B-B14F-4D97-AF65-F5344CB8AC3E}">
        <p14:creationId xmlns:p14="http://schemas.microsoft.com/office/powerpoint/2010/main" val="20714801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0">
            <a:schemeClr val="accent5"/>
          </a:lnRef>
          <a:fillRef idx="3">
            <a:schemeClr val="accent5"/>
          </a:fillRef>
          <a:effectRef idx="3">
            <a:schemeClr val="accent5"/>
          </a:effectRef>
          <a:fontRef idx="minor">
            <a:schemeClr val="lt1"/>
          </a:fontRef>
        </p:style>
        <p:txBody>
          <a:bodyPr>
            <a:normAutofit/>
          </a:bodyPr>
          <a:lstStyle/>
          <a:p>
            <a:r>
              <a:rPr lang="cs-CZ" sz="6600" b="1" dirty="0" smtClean="0">
                <a:solidFill>
                  <a:schemeClr val="tx1"/>
                </a:solidFill>
              </a:rPr>
              <a:t>DOPLNĚK</a:t>
            </a:r>
            <a:endParaRPr lang="cs-CZ" sz="6600" b="1" dirty="0">
              <a:solidFill>
                <a:schemeClr val="tx1"/>
              </a:solidFill>
            </a:endParaRPr>
          </a:p>
        </p:txBody>
      </p:sp>
      <p:sp>
        <p:nvSpPr>
          <p:cNvPr id="3" name="Zástupný symbol pro obsah 2"/>
          <p:cNvSpPr>
            <a:spLocks noGrp="1"/>
          </p:cNvSpPr>
          <p:nvPr>
            <p:ph idx="1"/>
          </p:nvPr>
        </p:nvSpPr>
        <p:spPr/>
        <p:style>
          <a:lnRef idx="1">
            <a:schemeClr val="accent5"/>
          </a:lnRef>
          <a:fillRef idx="3">
            <a:schemeClr val="accent5"/>
          </a:fillRef>
          <a:effectRef idx="2">
            <a:schemeClr val="accent5"/>
          </a:effectRef>
          <a:fontRef idx="minor">
            <a:schemeClr val="lt1"/>
          </a:fontRef>
        </p:style>
        <p:txBody>
          <a:bodyPr/>
          <a:lstStyle/>
          <a:p>
            <a:pPr marL="0" indent="0">
              <a:buNone/>
            </a:pPr>
            <a:r>
              <a:rPr lang="cs-CZ" b="1" dirty="0" smtClean="0">
                <a:solidFill>
                  <a:schemeClr val="tx1"/>
                </a:solidFill>
              </a:rPr>
              <a:t>Rozvíjející</a:t>
            </a:r>
            <a:r>
              <a:rPr lang="cs-CZ" dirty="0" smtClean="0">
                <a:solidFill>
                  <a:schemeClr val="tx1"/>
                </a:solidFill>
              </a:rPr>
              <a:t> větný člen</a:t>
            </a:r>
          </a:p>
          <a:p>
            <a:pPr marL="0" indent="0">
              <a:buNone/>
            </a:pPr>
            <a:r>
              <a:rPr lang="cs-CZ" dirty="0" smtClean="0">
                <a:solidFill>
                  <a:schemeClr val="tx1"/>
                </a:solidFill>
              </a:rPr>
              <a:t>Vyjadřuje </a:t>
            </a:r>
            <a:r>
              <a:rPr lang="cs-CZ" b="1" dirty="0" smtClean="0">
                <a:solidFill>
                  <a:schemeClr val="tx1"/>
                </a:solidFill>
              </a:rPr>
              <a:t>vlastnost nebo stav, které má podstatné jméno (zájmeno) za určitého děje</a:t>
            </a:r>
          </a:p>
          <a:p>
            <a:pPr marL="0" indent="0">
              <a:buNone/>
            </a:pPr>
            <a:r>
              <a:rPr lang="cs-CZ" dirty="0" smtClean="0">
                <a:solidFill>
                  <a:schemeClr val="tx1"/>
                </a:solidFill>
              </a:rPr>
              <a:t>Rozvíjí </a:t>
            </a:r>
            <a:r>
              <a:rPr lang="cs-CZ" b="1" dirty="0" smtClean="0">
                <a:solidFill>
                  <a:schemeClr val="tx1"/>
                </a:solidFill>
              </a:rPr>
              <a:t>podstatné jméno a sloveso zároveň</a:t>
            </a:r>
          </a:p>
          <a:p>
            <a:pPr marL="0" indent="0">
              <a:buNone/>
            </a:pPr>
            <a:r>
              <a:rPr lang="cs-CZ" dirty="0" smtClean="0">
                <a:solidFill>
                  <a:schemeClr val="tx1"/>
                </a:solidFill>
              </a:rPr>
              <a:t>Bývá vyjádřen </a:t>
            </a:r>
            <a:r>
              <a:rPr lang="cs-CZ" b="1" dirty="0" smtClean="0">
                <a:solidFill>
                  <a:schemeClr val="tx1"/>
                </a:solidFill>
              </a:rPr>
              <a:t>1, 2, infinitivem, přechodníkem</a:t>
            </a:r>
          </a:p>
          <a:p>
            <a:pPr marL="0" indent="0">
              <a:buNone/>
            </a:pPr>
            <a:r>
              <a:rPr lang="cs-CZ" dirty="0" smtClean="0">
                <a:solidFill>
                  <a:schemeClr val="tx1"/>
                </a:solidFill>
              </a:rPr>
              <a:t>Bývá na konci věty</a:t>
            </a:r>
          </a:p>
          <a:p>
            <a:pPr marL="0" indent="0">
              <a:buNone/>
            </a:pPr>
            <a:r>
              <a:rPr lang="cs-CZ" dirty="0" smtClean="0">
                <a:solidFill>
                  <a:schemeClr val="tx1"/>
                </a:solidFill>
              </a:rPr>
              <a:t>Ptáme se na něj : </a:t>
            </a:r>
            <a:r>
              <a:rPr lang="cs-CZ" b="1" dirty="0" smtClean="0">
                <a:solidFill>
                  <a:schemeClr val="tx1"/>
                </a:solidFill>
              </a:rPr>
              <a:t>JAKÝ ? JAK ? </a:t>
            </a:r>
            <a:endParaRPr lang="cs-CZ" b="1" dirty="0">
              <a:solidFill>
                <a:schemeClr val="tx1"/>
              </a:solidFill>
            </a:endParaRPr>
          </a:p>
        </p:txBody>
      </p:sp>
      <p:pic>
        <p:nvPicPr>
          <p:cNvPr id="1026" name="Picture 2" descr="C:\Users\Iveta\AppData\Local\Microsoft\Windows\Temporary Internet Files\Content.IE5\SFLLTJFJ\MC90023259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64288" y="476672"/>
            <a:ext cx="1320297" cy="1819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27787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5"/>
          </a:lnRef>
          <a:fillRef idx="3">
            <a:schemeClr val="accent5"/>
          </a:fillRef>
          <a:effectRef idx="2">
            <a:schemeClr val="accent5"/>
          </a:effectRef>
          <a:fontRef idx="minor">
            <a:schemeClr val="lt1"/>
          </a:fontRef>
        </p:style>
        <p:txBody>
          <a:bodyPr>
            <a:normAutofit/>
          </a:bodyPr>
          <a:lstStyle/>
          <a:p>
            <a:r>
              <a:rPr lang="cs-CZ" sz="6600" b="1" dirty="0" smtClean="0">
                <a:solidFill>
                  <a:schemeClr val="tx1"/>
                </a:solidFill>
              </a:rPr>
              <a:t>DOPLNĚK</a:t>
            </a:r>
            <a:endParaRPr lang="cs-CZ" sz="6600" b="1" dirty="0">
              <a:solidFill>
                <a:schemeClr val="tx1"/>
              </a:solidFill>
            </a:endParaRPr>
          </a:p>
        </p:txBody>
      </p:sp>
      <p:sp>
        <p:nvSpPr>
          <p:cNvPr id="3" name="Zástupný symbol pro obsah 2"/>
          <p:cNvSpPr>
            <a:spLocks noGrp="1"/>
          </p:cNvSpPr>
          <p:nvPr>
            <p:ph idx="1"/>
          </p:nvPr>
        </p:nvSpPr>
        <p:spPr/>
        <p:style>
          <a:lnRef idx="1">
            <a:schemeClr val="accent5"/>
          </a:lnRef>
          <a:fillRef idx="3">
            <a:schemeClr val="accent5"/>
          </a:fillRef>
          <a:effectRef idx="2">
            <a:schemeClr val="accent5"/>
          </a:effectRef>
          <a:fontRef idx="minor">
            <a:schemeClr val="lt1"/>
          </a:fontRef>
        </p:style>
        <p:txBody>
          <a:bodyPr>
            <a:normAutofit lnSpcReduction="10000"/>
          </a:bodyPr>
          <a:lstStyle/>
          <a:p>
            <a:pPr marL="0" indent="0">
              <a:buNone/>
            </a:pPr>
            <a:r>
              <a:rPr lang="cs-CZ" b="1" dirty="0" smtClean="0">
                <a:solidFill>
                  <a:schemeClr val="tx1"/>
                </a:solidFill>
              </a:rPr>
              <a:t>Příklady :</a:t>
            </a:r>
          </a:p>
          <a:p>
            <a:pPr marL="0" indent="0">
              <a:buNone/>
            </a:pPr>
            <a:r>
              <a:rPr lang="cs-CZ" dirty="0" smtClean="0">
                <a:solidFill>
                  <a:schemeClr val="tx1"/>
                </a:solidFill>
              </a:rPr>
              <a:t>Chlapci běhali </a:t>
            </a:r>
            <a:r>
              <a:rPr lang="cs-CZ" b="1" dirty="0" smtClean="0">
                <a:solidFill>
                  <a:schemeClr val="tx1"/>
                </a:solidFill>
              </a:rPr>
              <a:t>bosi</a:t>
            </a:r>
            <a:r>
              <a:rPr lang="cs-CZ" dirty="0" smtClean="0">
                <a:solidFill>
                  <a:schemeClr val="tx1"/>
                </a:solidFill>
              </a:rPr>
              <a:t>.</a:t>
            </a:r>
          </a:p>
          <a:p>
            <a:pPr marL="0" indent="0">
              <a:buNone/>
            </a:pPr>
            <a:r>
              <a:rPr lang="cs-CZ" dirty="0" smtClean="0">
                <a:solidFill>
                  <a:schemeClr val="tx1"/>
                </a:solidFill>
              </a:rPr>
              <a:t>Zvolili bratra </a:t>
            </a:r>
            <a:r>
              <a:rPr lang="cs-CZ" b="1" dirty="0" smtClean="0">
                <a:solidFill>
                  <a:schemeClr val="tx1"/>
                </a:solidFill>
              </a:rPr>
              <a:t>vedoucím.</a:t>
            </a:r>
          </a:p>
          <a:p>
            <a:pPr marL="0" indent="0">
              <a:buNone/>
            </a:pPr>
            <a:r>
              <a:rPr lang="cs-CZ" dirty="0" smtClean="0">
                <a:solidFill>
                  <a:schemeClr val="tx1"/>
                </a:solidFill>
              </a:rPr>
              <a:t>Viděl mě dneska </a:t>
            </a:r>
            <a:r>
              <a:rPr lang="cs-CZ" b="1" dirty="0" smtClean="0">
                <a:solidFill>
                  <a:schemeClr val="tx1"/>
                </a:solidFill>
              </a:rPr>
              <a:t>odcházet.</a:t>
            </a:r>
          </a:p>
          <a:p>
            <a:pPr marL="0" indent="0">
              <a:buNone/>
            </a:pPr>
            <a:r>
              <a:rPr lang="cs-CZ" b="1" dirty="0" smtClean="0">
                <a:solidFill>
                  <a:schemeClr val="tx1"/>
                </a:solidFill>
              </a:rPr>
              <a:t>POZOR !!!</a:t>
            </a:r>
          </a:p>
          <a:p>
            <a:pPr marL="0" indent="0">
              <a:buNone/>
            </a:pPr>
            <a:r>
              <a:rPr lang="cs-CZ" dirty="0" smtClean="0">
                <a:solidFill>
                  <a:schemeClr val="tx1"/>
                </a:solidFill>
              </a:rPr>
              <a:t>Jana se cítila </a:t>
            </a:r>
            <a:r>
              <a:rPr lang="cs-CZ" b="1" dirty="0" smtClean="0">
                <a:solidFill>
                  <a:schemeClr val="tx1"/>
                </a:solidFill>
              </a:rPr>
              <a:t>šťastná</a:t>
            </a:r>
            <a:r>
              <a:rPr lang="cs-CZ" dirty="0" smtClean="0">
                <a:solidFill>
                  <a:schemeClr val="tx1"/>
                </a:solidFill>
              </a:rPr>
              <a:t>.  X   Jana </a:t>
            </a:r>
            <a:r>
              <a:rPr lang="cs-CZ" b="1" dirty="0" smtClean="0">
                <a:solidFill>
                  <a:schemeClr val="tx1"/>
                </a:solidFill>
              </a:rPr>
              <a:t>byla šťastná.</a:t>
            </a:r>
          </a:p>
          <a:p>
            <a:pPr marL="0" indent="0">
              <a:buNone/>
            </a:pPr>
            <a:r>
              <a:rPr lang="cs-CZ" dirty="0">
                <a:solidFill>
                  <a:schemeClr val="tx1"/>
                </a:solidFill>
              </a:rPr>
              <a:t> </a:t>
            </a:r>
            <a:r>
              <a:rPr lang="cs-CZ" dirty="0" smtClean="0">
                <a:solidFill>
                  <a:schemeClr val="tx1"/>
                </a:solidFill>
              </a:rPr>
              <a:t>                    /doplněk/ X   /přísudek jmenný se </a:t>
            </a:r>
          </a:p>
          <a:p>
            <a:pPr marL="0" indent="0">
              <a:buNone/>
            </a:pPr>
            <a:r>
              <a:rPr lang="cs-CZ" dirty="0">
                <a:solidFill>
                  <a:schemeClr val="tx1"/>
                </a:solidFill>
              </a:rPr>
              <a:t> </a:t>
            </a:r>
            <a:r>
              <a:rPr lang="cs-CZ" dirty="0" smtClean="0">
                <a:solidFill>
                  <a:schemeClr val="tx1"/>
                </a:solidFill>
              </a:rPr>
              <a:t>                                               sponou/</a:t>
            </a:r>
            <a:endParaRPr lang="cs-CZ" dirty="0">
              <a:solidFill>
                <a:schemeClr val="tx1"/>
              </a:solidFill>
            </a:endParaRPr>
          </a:p>
        </p:txBody>
      </p:sp>
      <p:pic>
        <p:nvPicPr>
          <p:cNvPr id="2052" name="Picture 4" descr="C:\Users\Iveta\AppData\Local\Microsoft\Windows\Temporary Internet Files\Content.IE5\P55LK3WZ\MC90023243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68144" y="1988840"/>
            <a:ext cx="1967620" cy="15119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29666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5"/>
          </a:lnRef>
          <a:fillRef idx="3">
            <a:schemeClr val="accent5"/>
          </a:fillRef>
          <a:effectRef idx="2">
            <a:schemeClr val="accent5"/>
          </a:effectRef>
          <a:fontRef idx="minor">
            <a:schemeClr val="lt1"/>
          </a:fontRef>
        </p:style>
        <p:txBody>
          <a:bodyPr>
            <a:normAutofit/>
          </a:bodyPr>
          <a:lstStyle/>
          <a:p>
            <a:r>
              <a:rPr lang="cs-CZ" sz="6600" b="1" dirty="0" smtClean="0">
                <a:solidFill>
                  <a:schemeClr val="tx1"/>
                </a:solidFill>
              </a:rPr>
              <a:t>DOPLNĚK</a:t>
            </a:r>
            <a:endParaRPr lang="cs-CZ" sz="6600" b="1" dirty="0">
              <a:solidFill>
                <a:schemeClr val="tx1"/>
              </a:solidFill>
            </a:endParaRPr>
          </a:p>
        </p:txBody>
      </p:sp>
      <p:sp>
        <p:nvSpPr>
          <p:cNvPr id="3" name="Zástupný symbol pro obsah 2"/>
          <p:cNvSpPr>
            <a:spLocks noGrp="1"/>
          </p:cNvSpPr>
          <p:nvPr>
            <p:ph idx="1"/>
          </p:nvPr>
        </p:nvSpPr>
        <p:spPr/>
        <p:style>
          <a:lnRef idx="1">
            <a:schemeClr val="accent5"/>
          </a:lnRef>
          <a:fillRef idx="3">
            <a:schemeClr val="accent5"/>
          </a:fillRef>
          <a:effectRef idx="2">
            <a:schemeClr val="accent5"/>
          </a:effectRef>
          <a:fontRef idx="minor">
            <a:schemeClr val="lt1"/>
          </a:fontRef>
        </p:style>
        <p:txBody>
          <a:bodyPr/>
          <a:lstStyle/>
          <a:p>
            <a:pPr marL="0" indent="0">
              <a:buNone/>
            </a:pPr>
            <a:r>
              <a:rPr lang="cs-CZ" b="1" dirty="0" smtClean="0">
                <a:solidFill>
                  <a:schemeClr val="tx1"/>
                </a:solidFill>
              </a:rPr>
              <a:t>1, Vyhledej ve větách doplňky :</a:t>
            </a:r>
          </a:p>
          <a:p>
            <a:pPr marL="0" indent="0">
              <a:buNone/>
            </a:pPr>
            <a:r>
              <a:rPr lang="cs-CZ" dirty="0" smtClean="0">
                <a:solidFill>
                  <a:schemeClr val="tx1"/>
                </a:solidFill>
              </a:rPr>
              <a:t>Vrátili jsme se spokojeni. Děti zůstaly doma samy. Dům se zdál opuštěn. Vážil jsem si ho jako dobrého kamaráda. Chodil do divadla rád. Vybrali jsme si ho za vedoucího. Chlapec se vyučil truhlářem. Fotbal jsem hrával jako chlapec. Zahlédl jsem ho vycházet z pokoje.</a:t>
            </a:r>
            <a:endParaRPr lang="cs-CZ" dirty="0">
              <a:solidFill>
                <a:schemeClr val="tx1"/>
              </a:solidFill>
            </a:endParaRPr>
          </a:p>
        </p:txBody>
      </p:sp>
      <p:pic>
        <p:nvPicPr>
          <p:cNvPr id="3084" name="Picture 12" descr="C:\Users\Iveta\AppData\Local\Microsoft\Windows\Temporary Internet Files\Content.IE5\SFLLTJFJ\MC900234083[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28184" y="5301208"/>
            <a:ext cx="2713022" cy="1351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9976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xEl>
                                              <p:pRg st="1" end="1"/>
                                            </p:txEl>
                                          </p:spTgt>
                                        </p:tgtEl>
                                      </p:cBhvr>
                                    </p:animEffect>
                                    <p:animScale>
                                      <p:cBhvr>
                                        <p:cTn id="7" dur="250" autoRev="1" fill="hold"/>
                                        <p:tgtEl>
                                          <p:spTgt spid="3">
                                            <p:txEl>
                                              <p:pRg st="1" end="1"/>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5"/>
          </a:lnRef>
          <a:fillRef idx="3">
            <a:schemeClr val="accent5"/>
          </a:fillRef>
          <a:effectRef idx="2">
            <a:schemeClr val="accent5"/>
          </a:effectRef>
          <a:fontRef idx="minor">
            <a:schemeClr val="lt1"/>
          </a:fontRef>
        </p:style>
        <p:txBody>
          <a:bodyPr>
            <a:normAutofit/>
          </a:bodyPr>
          <a:lstStyle/>
          <a:p>
            <a:r>
              <a:rPr lang="cs-CZ" sz="6600" b="1" dirty="0" smtClean="0">
                <a:solidFill>
                  <a:schemeClr val="tx1"/>
                </a:solidFill>
              </a:rPr>
              <a:t>DOPLNĚK</a:t>
            </a:r>
            <a:endParaRPr lang="cs-CZ" sz="6600" b="1" dirty="0">
              <a:solidFill>
                <a:schemeClr val="tx1"/>
              </a:solidFill>
            </a:endParaRPr>
          </a:p>
        </p:txBody>
      </p:sp>
      <p:sp>
        <p:nvSpPr>
          <p:cNvPr id="3" name="Zástupný symbol pro obsah 2"/>
          <p:cNvSpPr>
            <a:spLocks noGrp="1"/>
          </p:cNvSpPr>
          <p:nvPr>
            <p:ph idx="1"/>
          </p:nvPr>
        </p:nvSpPr>
        <p:spPr/>
        <p:style>
          <a:lnRef idx="1">
            <a:schemeClr val="accent5"/>
          </a:lnRef>
          <a:fillRef idx="3">
            <a:schemeClr val="accent5"/>
          </a:fillRef>
          <a:effectRef idx="2">
            <a:schemeClr val="accent5"/>
          </a:effectRef>
          <a:fontRef idx="minor">
            <a:schemeClr val="lt1"/>
          </a:fontRef>
        </p:style>
        <p:txBody>
          <a:bodyPr>
            <a:normAutofit lnSpcReduction="10000"/>
          </a:bodyPr>
          <a:lstStyle/>
          <a:p>
            <a:pPr marL="0" indent="0">
              <a:buNone/>
            </a:pPr>
            <a:r>
              <a:rPr lang="cs-CZ" b="1" dirty="0" smtClean="0">
                <a:solidFill>
                  <a:schemeClr val="tx1"/>
                </a:solidFill>
              </a:rPr>
              <a:t>2, Převeď do množného čísla a podtrhni doplňky :</a:t>
            </a:r>
          </a:p>
          <a:p>
            <a:pPr marL="0" indent="0">
              <a:buNone/>
            </a:pPr>
            <a:r>
              <a:rPr lang="cs-CZ" dirty="0" smtClean="0">
                <a:solidFill>
                  <a:schemeClr val="tx1"/>
                </a:solidFill>
              </a:rPr>
              <a:t>Babička seděla na lavičce sama.</a:t>
            </a:r>
          </a:p>
          <a:p>
            <a:pPr marL="0" indent="0">
              <a:buNone/>
            </a:pPr>
            <a:r>
              <a:rPr lang="cs-CZ" dirty="0" smtClean="0">
                <a:solidFill>
                  <a:schemeClr val="tx1"/>
                </a:solidFill>
              </a:rPr>
              <a:t>Babičky seděly na lavičce samy.</a:t>
            </a:r>
          </a:p>
          <a:p>
            <a:pPr marL="0" indent="0">
              <a:buNone/>
            </a:pPr>
            <a:r>
              <a:rPr lang="cs-CZ" dirty="0" smtClean="0">
                <a:solidFill>
                  <a:schemeClr val="tx1"/>
                </a:solidFill>
              </a:rPr>
              <a:t>Chlapec běhal po trávě bos.</a:t>
            </a:r>
          </a:p>
          <a:p>
            <a:pPr marL="0" indent="0">
              <a:buNone/>
            </a:pPr>
            <a:r>
              <a:rPr lang="cs-CZ" dirty="0" smtClean="0">
                <a:solidFill>
                  <a:schemeClr val="tx1"/>
                </a:solidFill>
              </a:rPr>
              <a:t>Chlapci běhali po trávě bosi.</a:t>
            </a:r>
          </a:p>
          <a:p>
            <a:pPr marL="0" indent="0">
              <a:buNone/>
            </a:pPr>
            <a:r>
              <a:rPr lang="cs-CZ" dirty="0" smtClean="0">
                <a:solidFill>
                  <a:schemeClr val="tx1"/>
                </a:solidFill>
              </a:rPr>
              <a:t>Hokejista se vrátil ze zápasu unaven.</a:t>
            </a:r>
          </a:p>
          <a:p>
            <a:pPr marL="0" indent="0">
              <a:buNone/>
            </a:pPr>
            <a:r>
              <a:rPr lang="cs-CZ" dirty="0" smtClean="0">
                <a:solidFill>
                  <a:schemeClr val="tx1"/>
                </a:solidFill>
              </a:rPr>
              <a:t>Hokejisté se vrátili ze zápasu unaveni.</a:t>
            </a:r>
            <a:endParaRPr lang="cs-CZ" dirty="0">
              <a:solidFill>
                <a:schemeClr val="tx1"/>
              </a:solidFill>
            </a:endParaRPr>
          </a:p>
        </p:txBody>
      </p:sp>
      <p:pic>
        <p:nvPicPr>
          <p:cNvPr id="4098" name="Picture 2" descr="C:\Users\Iveta\AppData\Local\Microsoft\Windows\Temporary Internet Files\Content.IE5\P55LK3WZ\MC90039078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32240" y="2708920"/>
            <a:ext cx="1797710" cy="1709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797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5"/>
          </a:lnRef>
          <a:fillRef idx="3">
            <a:schemeClr val="accent5"/>
          </a:fillRef>
          <a:effectRef idx="2">
            <a:schemeClr val="accent5"/>
          </a:effectRef>
          <a:fontRef idx="minor">
            <a:schemeClr val="lt1"/>
          </a:fontRef>
        </p:style>
        <p:txBody>
          <a:bodyPr>
            <a:normAutofit/>
          </a:bodyPr>
          <a:lstStyle/>
          <a:p>
            <a:r>
              <a:rPr lang="cs-CZ" sz="6600" b="1" dirty="0" smtClean="0">
                <a:solidFill>
                  <a:schemeClr val="tx1"/>
                </a:solidFill>
              </a:rPr>
              <a:t>DOPLNĚK</a:t>
            </a:r>
            <a:endParaRPr lang="cs-CZ" sz="6600" b="1" dirty="0">
              <a:solidFill>
                <a:schemeClr val="tx1"/>
              </a:solidFill>
            </a:endParaRPr>
          </a:p>
        </p:txBody>
      </p:sp>
      <p:sp>
        <p:nvSpPr>
          <p:cNvPr id="3" name="Zástupný symbol pro obsah 2"/>
          <p:cNvSpPr>
            <a:spLocks noGrp="1"/>
          </p:cNvSpPr>
          <p:nvPr>
            <p:ph idx="1"/>
          </p:nvPr>
        </p:nvSpPr>
        <p:spPr/>
        <p:style>
          <a:lnRef idx="1">
            <a:schemeClr val="accent5"/>
          </a:lnRef>
          <a:fillRef idx="3">
            <a:schemeClr val="accent5"/>
          </a:fillRef>
          <a:effectRef idx="2">
            <a:schemeClr val="accent5"/>
          </a:effectRef>
          <a:fontRef idx="minor">
            <a:schemeClr val="lt1"/>
          </a:fontRef>
        </p:style>
        <p:txBody>
          <a:bodyPr>
            <a:normAutofit lnSpcReduction="10000"/>
          </a:bodyPr>
          <a:lstStyle/>
          <a:p>
            <a:pPr marL="0" indent="0">
              <a:buNone/>
            </a:pPr>
            <a:r>
              <a:rPr lang="cs-CZ" dirty="0" smtClean="0">
                <a:solidFill>
                  <a:schemeClr val="tx1"/>
                </a:solidFill>
              </a:rPr>
              <a:t>Dívka mi připadala známá.</a:t>
            </a:r>
          </a:p>
          <a:p>
            <a:pPr marL="0" indent="0">
              <a:buNone/>
            </a:pPr>
            <a:r>
              <a:rPr lang="cs-CZ" dirty="0" smtClean="0">
                <a:solidFill>
                  <a:schemeClr val="tx1"/>
                </a:solidFill>
              </a:rPr>
              <a:t>Dívky mi připadaly známé.</a:t>
            </a:r>
          </a:p>
          <a:p>
            <a:pPr marL="0" indent="0">
              <a:buNone/>
            </a:pPr>
            <a:r>
              <a:rPr lang="cs-CZ" dirty="0" smtClean="0">
                <a:solidFill>
                  <a:schemeClr val="tx1"/>
                </a:solidFill>
              </a:rPr>
              <a:t>Viděl maminku utíkat domů.</a:t>
            </a:r>
          </a:p>
          <a:p>
            <a:pPr marL="0" indent="0">
              <a:buNone/>
            </a:pPr>
            <a:r>
              <a:rPr lang="cs-CZ" dirty="0" smtClean="0">
                <a:solidFill>
                  <a:schemeClr val="tx1"/>
                </a:solidFill>
              </a:rPr>
              <a:t>Viděli maminky utíkat domů.</a:t>
            </a:r>
          </a:p>
          <a:p>
            <a:pPr marL="0" indent="0">
              <a:buNone/>
            </a:pPr>
            <a:r>
              <a:rPr lang="cs-CZ" dirty="0" smtClean="0">
                <a:solidFill>
                  <a:schemeClr val="tx1"/>
                </a:solidFill>
              </a:rPr>
              <a:t>Baletka cvičila na pódiu sama.</a:t>
            </a:r>
          </a:p>
          <a:p>
            <a:pPr marL="0" indent="0">
              <a:buNone/>
            </a:pPr>
            <a:r>
              <a:rPr lang="cs-CZ" dirty="0" smtClean="0">
                <a:solidFill>
                  <a:schemeClr val="tx1"/>
                </a:solidFill>
              </a:rPr>
              <a:t>Baletky cvičily na pódiu samy.</a:t>
            </a:r>
          </a:p>
          <a:p>
            <a:pPr marL="0" indent="0">
              <a:buNone/>
            </a:pPr>
            <a:r>
              <a:rPr lang="cs-CZ" dirty="0" smtClean="0">
                <a:solidFill>
                  <a:schemeClr val="tx1"/>
                </a:solidFill>
              </a:rPr>
              <a:t>Dítě běhalo v trávě boso.</a:t>
            </a:r>
          </a:p>
          <a:p>
            <a:pPr marL="0" indent="0">
              <a:buNone/>
            </a:pPr>
            <a:r>
              <a:rPr lang="cs-CZ" dirty="0" smtClean="0">
                <a:solidFill>
                  <a:schemeClr val="tx1"/>
                </a:solidFill>
              </a:rPr>
              <a:t>Děti běhaly bosy.</a:t>
            </a:r>
            <a:endParaRPr lang="cs-CZ" dirty="0">
              <a:solidFill>
                <a:schemeClr val="tx1"/>
              </a:solidFill>
            </a:endParaRPr>
          </a:p>
        </p:txBody>
      </p:sp>
      <p:pic>
        <p:nvPicPr>
          <p:cNvPr id="5125" name="Picture 5" descr="C:\Users\Iveta\AppData\Local\Microsoft\Windows\Temporary Internet Files\Content.IE5\EX1N9SWS\MC900435745[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28184" y="3428999"/>
            <a:ext cx="2025650" cy="2295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8234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5"/>
          </a:lnRef>
          <a:fillRef idx="3">
            <a:schemeClr val="accent5"/>
          </a:fillRef>
          <a:effectRef idx="2">
            <a:schemeClr val="accent5"/>
          </a:effectRef>
          <a:fontRef idx="minor">
            <a:schemeClr val="lt1"/>
          </a:fontRef>
        </p:style>
        <p:txBody>
          <a:bodyPr>
            <a:normAutofit/>
          </a:bodyPr>
          <a:lstStyle/>
          <a:p>
            <a:r>
              <a:rPr lang="cs-CZ" sz="6600" b="1" dirty="0" smtClean="0">
                <a:solidFill>
                  <a:schemeClr val="tx1"/>
                </a:solidFill>
              </a:rPr>
              <a:t>DOPLNĚK</a:t>
            </a:r>
            <a:endParaRPr lang="cs-CZ" sz="6600" b="1" dirty="0">
              <a:solidFill>
                <a:schemeClr val="tx1"/>
              </a:solidFill>
            </a:endParaRPr>
          </a:p>
        </p:txBody>
      </p:sp>
      <p:sp>
        <p:nvSpPr>
          <p:cNvPr id="3" name="Zástupný symbol pro obsah 2"/>
          <p:cNvSpPr>
            <a:spLocks noGrp="1"/>
          </p:cNvSpPr>
          <p:nvPr>
            <p:ph idx="1"/>
          </p:nvPr>
        </p:nvSpPr>
        <p:spPr/>
        <p:style>
          <a:lnRef idx="1">
            <a:schemeClr val="accent5"/>
          </a:lnRef>
          <a:fillRef idx="3">
            <a:schemeClr val="accent5"/>
          </a:fillRef>
          <a:effectRef idx="2">
            <a:schemeClr val="accent5"/>
          </a:effectRef>
          <a:fontRef idx="minor">
            <a:schemeClr val="lt1"/>
          </a:fontRef>
        </p:style>
        <p:txBody>
          <a:bodyPr>
            <a:normAutofit lnSpcReduction="10000"/>
          </a:bodyPr>
          <a:lstStyle/>
          <a:p>
            <a:pPr marL="0" indent="0">
              <a:buNone/>
            </a:pPr>
            <a:r>
              <a:rPr lang="cs-CZ" b="1" dirty="0" smtClean="0">
                <a:solidFill>
                  <a:schemeClr val="tx1"/>
                </a:solidFill>
              </a:rPr>
              <a:t>3, Rozhodni, kdy se jedná o doplněk  kdy o přísudek jmenný se sponou :</a:t>
            </a:r>
          </a:p>
          <a:p>
            <a:pPr marL="0" indent="0">
              <a:buNone/>
            </a:pPr>
            <a:r>
              <a:rPr lang="cs-CZ" dirty="0" smtClean="0">
                <a:solidFill>
                  <a:schemeClr val="tx1"/>
                </a:solidFill>
              </a:rPr>
              <a:t>Znali jsme ho jako malého chlapce.    </a:t>
            </a:r>
          </a:p>
          <a:p>
            <a:pPr marL="0" indent="0">
              <a:buNone/>
            </a:pPr>
            <a:r>
              <a:rPr lang="cs-CZ" dirty="0" smtClean="0">
                <a:solidFill>
                  <a:schemeClr val="tx1"/>
                </a:solidFill>
              </a:rPr>
              <a:t>Lukáš doběhl do cíle třetí.</a:t>
            </a:r>
          </a:p>
          <a:p>
            <a:pPr marL="0" indent="0">
              <a:buNone/>
            </a:pPr>
            <a:r>
              <a:rPr lang="cs-CZ" dirty="0" smtClean="0">
                <a:solidFill>
                  <a:schemeClr val="tx1"/>
                </a:solidFill>
              </a:rPr>
              <a:t>Vendulka nebyla u nás na návštěvě.</a:t>
            </a:r>
          </a:p>
          <a:p>
            <a:pPr marL="0" indent="0">
              <a:buNone/>
            </a:pPr>
            <a:r>
              <a:rPr lang="cs-CZ" dirty="0" smtClean="0">
                <a:solidFill>
                  <a:schemeClr val="tx1"/>
                </a:solidFill>
              </a:rPr>
              <a:t>Martina se stala modelkou.</a:t>
            </a:r>
          </a:p>
          <a:p>
            <a:pPr marL="0" indent="0">
              <a:buNone/>
            </a:pPr>
            <a:r>
              <a:rPr lang="cs-CZ" dirty="0" smtClean="0">
                <a:solidFill>
                  <a:schemeClr val="tx1"/>
                </a:solidFill>
              </a:rPr>
              <a:t>Radka považovali za nejlepšího studenta.</a:t>
            </a:r>
          </a:p>
          <a:p>
            <a:pPr marL="0" indent="0">
              <a:buNone/>
            </a:pPr>
            <a:r>
              <a:rPr lang="cs-CZ" dirty="0" smtClean="0">
                <a:solidFill>
                  <a:schemeClr val="tx1"/>
                </a:solidFill>
              </a:rPr>
              <a:t>Její nos byl veliký a ošklivý.</a:t>
            </a:r>
          </a:p>
          <a:p>
            <a:pPr marL="0" indent="0">
              <a:buNone/>
            </a:pPr>
            <a:endParaRPr lang="cs-CZ" dirty="0" smtClean="0">
              <a:solidFill>
                <a:schemeClr val="tx1"/>
              </a:solidFill>
            </a:endParaRPr>
          </a:p>
          <a:p>
            <a:pPr marL="0" indent="0">
              <a:buNone/>
            </a:pPr>
            <a:endParaRPr lang="cs-CZ" b="1" dirty="0">
              <a:solidFill>
                <a:schemeClr val="tx1"/>
              </a:solidFill>
            </a:endParaRPr>
          </a:p>
        </p:txBody>
      </p:sp>
      <p:pic>
        <p:nvPicPr>
          <p:cNvPr id="6146" name="Picture 2" descr="C:\Users\Iveta\AppData\Local\Microsoft\Windows\Temporary Internet Files\Content.IE5\LIKZBAIE\MC90042828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0232" y="2708920"/>
            <a:ext cx="1828800" cy="1609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4132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5"/>
          </a:lnRef>
          <a:fillRef idx="3">
            <a:schemeClr val="accent5"/>
          </a:fillRef>
          <a:effectRef idx="2">
            <a:schemeClr val="accent5"/>
          </a:effectRef>
          <a:fontRef idx="minor">
            <a:schemeClr val="lt1"/>
          </a:fontRef>
        </p:style>
        <p:txBody>
          <a:bodyPr>
            <a:normAutofit/>
          </a:bodyPr>
          <a:lstStyle/>
          <a:p>
            <a:r>
              <a:rPr lang="cs-CZ" sz="6600" b="1" dirty="0" smtClean="0">
                <a:solidFill>
                  <a:schemeClr val="tx1"/>
                </a:solidFill>
              </a:rPr>
              <a:t>DOPLNĚK</a:t>
            </a:r>
            <a:endParaRPr lang="cs-CZ" sz="6600" b="1" dirty="0">
              <a:solidFill>
                <a:schemeClr val="tx1"/>
              </a:solidFill>
            </a:endParaRPr>
          </a:p>
        </p:txBody>
      </p:sp>
      <p:sp>
        <p:nvSpPr>
          <p:cNvPr id="3" name="Zástupný symbol pro obsah 2"/>
          <p:cNvSpPr>
            <a:spLocks noGrp="1"/>
          </p:cNvSpPr>
          <p:nvPr>
            <p:ph idx="1"/>
          </p:nvPr>
        </p:nvSpPr>
        <p:spPr/>
        <p:style>
          <a:lnRef idx="1">
            <a:schemeClr val="accent5"/>
          </a:lnRef>
          <a:fillRef idx="3">
            <a:schemeClr val="accent5"/>
          </a:fillRef>
          <a:effectRef idx="2">
            <a:schemeClr val="accent5"/>
          </a:effectRef>
          <a:fontRef idx="minor">
            <a:schemeClr val="lt1"/>
          </a:fontRef>
        </p:style>
        <p:txBody>
          <a:bodyPr/>
          <a:lstStyle/>
          <a:p>
            <a:pPr marL="0" indent="0">
              <a:buNone/>
            </a:pPr>
            <a:r>
              <a:rPr lang="cs-CZ" b="1" dirty="0" smtClean="0">
                <a:solidFill>
                  <a:schemeClr val="tx1"/>
                </a:solidFill>
              </a:rPr>
              <a:t>4, Vyhledej ve větách doplňky a změň je v přívlastky :</a:t>
            </a:r>
          </a:p>
          <a:p>
            <a:pPr marL="0" indent="0">
              <a:buNone/>
            </a:pPr>
            <a:r>
              <a:rPr lang="cs-CZ" dirty="0" smtClean="0">
                <a:solidFill>
                  <a:schemeClr val="tx1"/>
                </a:solidFill>
              </a:rPr>
              <a:t>Auto stálo v opravně zdemolované.</a:t>
            </a:r>
          </a:p>
          <a:p>
            <a:pPr marL="0" indent="0">
              <a:buNone/>
            </a:pPr>
            <a:r>
              <a:rPr lang="cs-CZ" dirty="0" smtClean="0">
                <a:solidFill>
                  <a:schemeClr val="tx1"/>
                </a:solidFill>
              </a:rPr>
              <a:t>Zdemolované auto stálo v opravně.</a:t>
            </a:r>
          </a:p>
          <a:p>
            <a:pPr marL="0" indent="0">
              <a:buNone/>
            </a:pPr>
            <a:r>
              <a:rPr lang="cs-CZ" dirty="0" smtClean="0">
                <a:solidFill>
                  <a:schemeClr val="tx1"/>
                </a:solidFill>
              </a:rPr>
              <a:t>Vyšetřovatel se procházel po místnosti podrážděn.</a:t>
            </a:r>
          </a:p>
          <a:p>
            <a:pPr marL="0" indent="0">
              <a:buNone/>
            </a:pPr>
            <a:r>
              <a:rPr lang="cs-CZ" dirty="0" smtClean="0">
                <a:solidFill>
                  <a:schemeClr val="tx1"/>
                </a:solidFill>
              </a:rPr>
              <a:t>Podrážděný vyšetřovatel se procházel po místnosti.</a:t>
            </a:r>
          </a:p>
          <a:p>
            <a:pPr marL="0" indent="0">
              <a:buNone/>
            </a:pPr>
            <a:endParaRPr lang="cs-CZ" dirty="0">
              <a:solidFill>
                <a:schemeClr val="tx1"/>
              </a:solidFill>
            </a:endParaRPr>
          </a:p>
        </p:txBody>
      </p:sp>
      <p:pic>
        <p:nvPicPr>
          <p:cNvPr id="7172" name="Picture 4" descr="C:\Users\Iveta\AppData\Local\Microsoft\Windows\Temporary Internet Files\Content.IE5\SFLLTJFJ\MC900435773[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36296" y="2209973"/>
            <a:ext cx="1143000" cy="2486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1934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5"/>
          </a:lnRef>
          <a:fillRef idx="3">
            <a:schemeClr val="accent5"/>
          </a:fillRef>
          <a:effectRef idx="2">
            <a:schemeClr val="accent5"/>
          </a:effectRef>
          <a:fontRef idx="minor">
            <a:schemeClr val="lt1"/>
          </a:fontRef>
        </p:style>
        <p:txBody>
          <a:bodyPr>
            <a:normAutofit/>
          </a:bodyPr>
          <a:lstStyle/>
          <a:p>
            <a:r>
              <a:rPr lang="cs-CZ" sz="6600" b="1" dirty="0" smtClean="0">
                <a:solidFill>
                  <a:schemeClr val="tx1"/>
                </a:solidFill>
              </a:rPr>
              <a:t>DOPLNĚK</a:t>
            </a:r>
            <a:endParaRPr lang="cs-CZ" sz="6600" b="1" dirty="0">
              <a:solidFill>
                <a:schemeClr val="tx1"/>
              </a:solidFill>
            </a:endParaRPr>
          </a:p>
        </p:txBody>
      </p:sp>
      <p:sp>
        <p:nvSpPr>
          <p:cNvPr id="3" name="Zástupný symbol pro obsah 2"/>
          <p:cNvSpPr>
            <a:spLocks noGrp="1"/>
          </p:cNvSpPr>
          <p:nvPr>
            <p:ph idx="1"/>
          </p:nvPr>
        </p:nvSpPr>
        <p:spPr/>
        <p:style>
          <a:lnRef idx="1">
            <a:schemeClr val="accent5"/>
          </a:lnRef>
          <a:fillRef idx="3">
            <a:schemeClr val="accent5"/>
          </a:fillRef>
          <a:effectRef idx="2">
            <a:schemeClr val="accent5"/>
          </a:effectRef>
          <a:fontRef idx="minor">
            <a:schemeClr val="lt1"/>
          </a:fontRef>
        </p:style>
        <p:txBody>
          <a:bodyPr>
            <a:normAutofit lnSpcReduction="10000"/>
          </a:bodyPr>
          <a:lstStyle/>
          <a:p>
            <a:pPr marL="0" indent="0">
              <a:buNone/>
            </a:pPr>
            <a:r>
              <a:rPr lang="cs-CZ" dirty="0" smtClean="0">
                <a:solidFill>
                  <a:schemeClr val="tx1"/>
                </a:solidFill>
              </a:rPr>
              <a:t>Ryby prodávali na náměstí živé.</a:t>
            </a:r>
          </a:p>
          <a:p>
            <a:pPr marL="0" indent="0">
              <a:buNone/>
            </a:pPr>
            <a:r>
              <a:rPr lang="cs-CZ" dirty="0" smtClean="0">
                <a:solidFill>
                  <a:schemeClr val="tx1"/>
                </a:solidFill>
              </a:rPr>
              <a:t>Živé ryby prodávali na náměstí.</a:t>
            </a:r>
          </a:p>
          <a:p>
            <a:pPr marL="0" indent="0">
              <a:buNone/>
            </a:pPr>
            <a:r>
              <a:rPr lang="cs-CZ" dirty="0" smtClean="0">
                <a:solidFill>
                  <a:schemeClr val="tx1"/>
                </a:solidFill>
              </a:rPr>
              <a:t>Děti se vrátily z kina zářící a rozesmáté.</a:t>
            </a:r>
          </a:p>
          <a:p>
            <a:pPr marL="0" indent="0">
              <a:buNone/>
            </a:pPr>
            <a:r>
              <a:rPr lang="cs-CZ" dirty="0" smtClean="0">
                <a:solidFill>
                  <a:schemeClr val="tx1"/>
                </a:solidFill>
              </a:rPr>
              <a:t>Zářící a rozesmáté děti se vrátily z kina.</a:t>
            </a:r>
          </a:p>
          <a:p>
            <a:pPr marL="0" indent="0">
              <a:buNone/>
            </a:pPr>
            <a:r>
              <a:rPr lang="cs-CZ" dirty="0" smtClean="0">
                <a:solidFill>
                  <a:schemeClr val="tx1"/>
                </a:solidFill>
              </a:rPr>
              <a:t>Šaty máš přes židli zmačkané.</a:t>
            </a:r>
          </a:p>
          <a:p>
            <a:pPr marL="0" indent="0">
              <a:buNone/>
            </a:pPr>
            <a:r>
              <a:rPr lang="cs-CZ" dirty="0" smtClean="0">
                <a:solidFill>
                  <a:schemeClr val="tx1"/>
                </a:solidFill>
              </a:rPr>
              <a:t>Zmačkané šaty máš přes židli.</a:t>
            </a:r>
          </a:p>
          <a:p>
            <a:pPr marL="0" indent="0">
              <a:buNone/>
            </a:pPr>
            <a:r>
              <a:rPr lang="cs-CZ" dirty="0" smtClean="0">
                <a:solidFill>
                  <a:schemeClr val="tx1"/>
                </a:solidFill>
              </a:rPr>
              <a:t>Televizi jsme přivezli domů nepoškozenou.</a:t>
            </a:r>
          </a:p>
          <a:p>
            <a:pPr marL="0" indent="0">
              <a:buNone/>
            </a:pPr>
            <a:r>
              <a:rPr lang="cs-CZ" dirty="0" smtClean="0">
                <a:solidFill>
                  <a:schemeClr val="tx1"/>
                </a:solidFill>
              </a:rPr>
              <a:t>Nepoškozenou televizi jsme přivezli domů.</a:t>
            </a:r>
          </a:p>
          <a:p>
            <a:pPr marL="0" indent="0">
              <a:buNone/>
            </a:pPr>
            <a:endParaRPr lang="cs-CZ" dirty="0">
              <a:solidFill>
                <a:schemeClr val="tx1"/>
              </a:solidFill>
            </a:endParaRPr>
          </a:p>
        </p:txBody>
      </p:sp>
      <p:pic>
        <p:nvPicPr>
          <p:cNvPr id="8194" name="Picture 2" descr="C:\Users\Iveta\AppData\Local\Microsoft\Windows\Temporary Internet Files\Content.IE5\P55LK3WZ\MC900435743[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52320" y="2063750"/>
            <a:ext cx="1171575" cy="273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631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5"/>
          </a:lnRef>
          <a:fillRef idx="2">
            <a:schemeClr val="accent5"/>
          </a:fillRef>
          <a:effectRef idx="1">
            <a:schemeClr val="accent5"/>
          </a:effectRef>
          <a:fontRef idx="minor">
            <a:schemeClr val="dk1"/>
          </a:fontRef>
        </p:style>
        <p:txBody>
          <a:bodyPr/>
          <a:lstStyle/>
          <a:p>
            <a:endParaRPr lang="cs-CZ" b="1" dirty="0"/>
          </a:p>
        </p:txBody>
      </p:sp>
      <p:sp>
        <p:nvSpPr>
          <p:cNvPr id="3" name="Zástupný symbol pro obsah 2"/>
          <p:cNvSpPr>
            <a:spLocks noGrp="1"/>
          </p:cNvSpPr>
          <p:nvPr>
            <p:ph idx="1"/>
          </p:nvPr>
        </p:nvSpPr>
        <p:spPr>
          <a:xfrm>
            <a:off x="457200" y="260648"/>
            <a:ext cx="8229600" cy="5865515"/>
          </a:xfrm>
        </p:spPr>
        <p:style>
          <a:lnRef idx="1">
            <a:schemeClr val="accent5"/>
          </a:lnRef>
          <a:fillRef idx="2">
            <a:schemeClr val="accent5"/>
          </a:fillRef>
          <a:effectRef idx="1">
            <a:schemeClr val="accent5"/>
          </a:effectRef>
          <a:fontRef idx="minor">
            <a:schemeClr val="dk1"/>
          </a:fontRef>
        </p:style>
        <p:txBody>
          <a:bodyPr/>
          <a:lstStyle/>
          <a:p>
            <a:pPr marL="0" indent="0">
              <a:buNone/>
            </a:pPr>
            <a:endParaRPr lang="cs-CZ" dirty="0" smtClean="0"/>
          </a:p>
          <a:p>
            <a:pPr marL="0" indent="0">
              <a:buNone/>
            </a:pPr>
            <a:r>
              <a:rPr lang="cs-CZ" dirty="0" smtClean="0"/>
              <a:t>     Zdroj :</a:t>
            </a:r>
          </a:p>
          <a:p>
            <a:pPr marL="0" indent="0">
              <a:buNone/>
            </a:pPr>
            <a:endParaRPr lang="cs-CZ" dirty="0"/>
          </a:p>
          <a:p>
            <a:pPr marL="0" indent="0">
              <a:buNone/>
            </a:pPr>
            <a:r>
              <a:rPr lang="cs-CZ" dirty="0" smtClean="0"/>
              <a:t>     Vlastní zdroj</a:t>
            </a:r>
          </a:p>
          <a:p>
            <a:pPr marL="0" indent="0">
              <a:buNone/>
            </a:pPr>
            <a:r>
              <a:rPr lang="cs-CZ" dirty="0"/>
              <a:t> </a:t>
            </a:r>
            <a:r>
              <a:rPr lang="cs-CZ" dirty="0" smtClean="0"/>
              <a:t>    MICROSOFT POWERPOINT 2010</a:t>
            </a:r>
          </a:p>
          <a:p>
            <a:pPr marL="0" indent="0">
              <a:buNone/>
            </a:pPr>
            <a:r>
              <a:rPr lang="cs-CZ" dirty="0"/>
              <a:t> </a:t>
            </a:r>
            <a:r>
              <a:rPr lang="cs-CZ" dirty="0" smtClean="0"/>
              <a:t>    Držitel licence 2.základní škola v Rakovníku, </a:t>
            </a:r>
          </a:p>
          <a:p>
            <a:pPr marL="0" indent="0">
              <a:buNone/>
            </a:pPr>
            <a:r>
              <a:rPr lang="cs-CZ" dirty="0"/>
              <a:t> </a:t>
            </a:r>
            <a:r>
              <a:rPr lang="cs-CZ" dirty="0" smtClean="0"/>
              <a:t>    Husovo náměstí 3</a:t>
            </a:r>
            <a:endParaRPr lang="cs-CZ" dirty="0"/>
          </a:p>
          <a:p>
            <a:pPr marL="0" indent="0">
              <a:buNone/>
            </a:pPr>
            <a:endParaRPr lang="cs-CZ" dirty="0"/>
          </a:p>
        </p:txBody>
      </p:sp>
    </p:spTree>
    <p:extLst>
      <p:ext uri="{BB962C8B-B14F-4D97-AF65-F5344CB8AC3E}">
        <p14:creationId xmlns:p14="http://schemas.microsoft.com/office/powerpoint/2010/main" val="3271192689"/>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99</TotalTime>
  <Words>484</Words>
  <Application>Microsoft Office PowerPoint</Application>
  <PresentationFormat>Předvádění na obrazovce (4:3)</PresentationFormat>
  <Paragraphs>87</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systému Office</vt:lpstr>
      <vt:lpstr>Prezentace aplikace PowerPoint</vt:lpstr>
      <vt:lpstr>Anotace :</vt:lpstr>
      <vt:lpstr>DOPLNĚK</vt:lpstr>
      <vt:lpstr>DOPLNĚK</vt:lpstr>
      <vt:lpstr>DOPLNĚK</vt:lpstr>
      <vt:lpstr>DOPLNĚK</vt:lpstr>
      <vt:lpstr>DOPLNĚK</vt:lpstr>
      <vt:lpstr>DOPLNĚK</vt:lpstr>
      <vt:lpstr>DOPLNĚK</vt:lpstr>
      <vt:lpstr>DOPLNĚK</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Iveta</dc:creator>
  <cp:lastModifiedBy>Iveta</cp:lastModifiedBy>
  <cp:revision>9</cp:revision>
  <dcterms:created xsi:type="dcterms:W3CDTF">2013-05-01T16:06:52Z</dcterms:created>
  <dcterms:modified xsi:type="dcterms:W3CDTF">2013-05-01T17:46:43Z</dcterms:modified>
</cp:coreProperties>
</file>