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73" r:id="rId3"/>
    <p:sldId id="274" r:id="rId4"/>
    <p:sldId id="258" r:id="rId5"/>
    <p:sldId id="259" r:id="rId6"/>
    <p:sldId id="270" r:id="rId7"/>
    <p:sldId id="275" r:id="rId8"/>
    <p:sldId id="276" r:id="rId9"/>
    <p:sldId id="277" r:id="rId10"/>
    <p:sldId id="278" r:id="rId11"/>
    <p:sldId id="279" r:id="rId12"/>
    <p:sldId id="280" r:id="rId13"/>
    <p:sldId id="281" r:id="rId14"/>
    <p:sldId id="282" r:id="rId15"/>
    <p:sldId id="283" r:id="rId16"/>
    <p:sldId id="284" r:id="rId17"/>
    <p:sldId id="260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66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66D1D4-C34C-4C6E-B680-58649667C759}" type="datetimeFigureOut">
              <a:rPr lang="cs-CZ" smtClean="0"/>
              <a:pPr/>
              <a:t>4.5.2013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F218F9-EC2C-4E87-85F8-7D8A7306299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23263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F218F9-EC2C-4E87-85F8-7D8A7306299E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4.5.2013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4.5.2013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4.5.2013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6D375A-2269-458D-A5FF-547ADC4B8BF2}" type="datetimeFigureOut">
              <a:rPr lang="cs-CZ" smtClean="0"/>
              <a:pPr/>
              <a:t>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children.webmd.com/ss/slideshow-common-childhood-skin-problems" TargetMode="External"/><Relationship Id="rId3" Type="http://schemas.openxmlformats.org/officeDocument/2006/relationships/hyperlink" Target="http://www.topzine.cz/rakovina-kuze-priznaky-jsou-ruzne-nepodcente-je" TargetMode="External"/><Relationship Id="rId7" Type="http://schemas.openxmlformats.org/officeDocument/2006/relationships/hyperlink" Target="http://www.mslentilka.estranky.cz/clanky/informace-pro-rodice/" TargetMode="External"/><Relationship Id="rId2" Type="http://schemas.openxmlformats.org/officeDocument/2006/relationships/hyperlink" Target="http://cs.wikipedia.org/wiki/K%C5%AF%C5%BEe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ms.gsospg.cz:5050/bio/Sources/Photogallery_Detail.php?intSource=1&amp;intImageId=291" TargetMode="External"/><Relationship Id="rId5" Type="http://schemas.openxmlformats.org/officeDocument/2006/relationships/hyperlink" Target="http://www.gymhol.cz/projekt/biologie/kuze/obr1.htm" TargetMode="External"/><Relationship Id="rId4" Type="http://schemas.openxmlformats.org/officeDocument/2006/relationships/hyperlink" Target="http://galenus.cz/kuze-vlasy-chlupy.php" TargetMode="External"/><Relationship Id="rId9" Type="http://schemas.openxmlformats.org/officeDocument/2006/relationships/hyperlink" Target="http://www.alma-linne.cz/almalinne/eshop/3-1-AKN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 smtClean="0">
                <a:latin typeface="Courier New" pitchFamily="49" charset="0"/>
                <a:cs typeface="Courier New" pitchFamily="49" charset="0"/>
              </a:rPr>
              <a:t>LIDSKÝ ORGANISMUS</a:t>
            </a:r>
            <a:endParaRPr lang="cs-CZ" b="1" u="sng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marL="514350" indent="-514350"/>
            <a:r>
              <a:rPr lang="cs-CZ" sz="4800" b="1" dirty="0" smtClean="0">
                <a:solidFill>
                  <a:srgbClr val="FF0000"/>
                </a:solidFill>
              </a:rPr>
              <a:t>KŮŽE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34877"/>
            <a:ext cx="8820302" cy="1957591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3" name="Obrázek 2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2211057"/>
            <a:ext cx="8820302" cy="3907296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4" name="TextovéPole 3"/>
          <p:cNvSpPr txBox="1"/>
          <p:nvPr/>
        </p:nvSpPr>
        <p:spPr>
          <a:xfrm>
            <a:off x="971550" y="4201951"/>
            <a:ext cx="1188720" cy="295072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Šablona</a:t>
            </a:r>
            <a:r>
              <a:rPr lang="cs-CZ" sz="1100" dirty="0" smtClean="0">
                <a:latin typeface="Arial - 18"/>
              </a:rPr>
              <a:t>: </a:t>
            </a:r>
            <a:r>
              <a:rPr lang="cs-CZ" sz="1400" dirty="0" smtClean="0">
                <a:latin typeface="Arial - 18"/>
              </a:rPr>
              <a:t>V/2 </a:t>
            </a:r>
            <a:endParaRPr lang="cs-CZ" sz="1400" dirty="0">
              <a:latin typeface="Arial - 18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040630" y="4150075"/>
            <a:ext cx="1619602" cy="295072"/>
          </a:xfrm>
          <a:prstGeom prst="rect">
            <a:avLst/>
          </a:prstGeom>
          <a:noFill/>
        </p:spPr>
        <p:txBody>
          <a:bodyPr vert="horz" wrap="square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Sada: 2/19</a:t>
            </a:r>
            <a:endParaRPr lang="cs-CZ" sz="1400" dirty="0">
              <a:latin typeface="Arial - 18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982980" y="4679210"/>
            <a:ext cx="3300988" cy="295072"/>
          </a:xfrm>
          <a:prstGeom prst="rect">
            <a:avLst/>
          </a:prstGeom>
          <a:noFill/>
        </p:spPr>
        <p:txBody>
          <a:bodyPr vert="horz" wrap="square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Ověření ve výuce: 11. 1. 2013</a:t>
            </a:r>
            <a:endParaRPr lang="cs-CZ" sz="1400" dirty="0">
              <a:latin typeface="Arial - 18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086350" y="4689585"/>
            <a:ext cx="868680" cy="295072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Třída: 5</a:t>
            </a:r>
            <a:endParaRPr lang="cs-CZ" sz="1400" dirty="0">
              <a:latin typeface="Arial - 18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560820" y="4710336"/>
            <a:ext cx="1683588" cy="295072"/>
          </a:xfrm>
          <a:prstGeom prst="rect">
            <a:avLst/>
          </a:prstGeom>
          <a:noFill/>
        </p:spPr>
        <p:txBody>
          <a:bodyPr vert="horz" wrap="square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Datum: 10. 1. 2013 </a:t>
            </a:r>
            <a:endParaRPr lang="cs-CZ" sz="1400" dirty="0">
              <a:latin typeface="Arial - 18"/>
            </a:endParaRPr>
          </a:p>
        </p:txBody>
      </p:sp>
      <p:pic>
        <p:nvPicPr>
          <p:cNvPr id="9" name="Obrázek 8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1650" y="2479670"/>
            <a:ext cx="5737860" cy="954517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10" name="TextovéPole 9"/>
          <p:cNvSpPr txBox="1"/>
          <p:nvPr/>
        </p:nvSpPr>
        <p:spPr>
          <a:xfrm>
            <a:off x="1291590" y="546502"/>
            <a:ext cx="6697980" cy="941402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pPr algn="ctr"/>
            <a:r>
              <a:rPr lang="cs-CZ" sz="4000" dirty="0" smtClean="0">
                <a:solidFill>
                  <a:srgbClr val="FFFFFF"/>
                </a:solidFill>
                <a:latin typeface="Arial - 62"/>
              </a:rPr>
              <a:t>Výukový materiál  </a:t>
            </a:r>
            <a:endParaRPr lang="cs-CZ" sz="4000" dirty="0">
              <a:solidFill>
                <a:srgbClr val="FFFFFF"/>
              </a:solidFill>
              <a:latin typeface="Arial - 62"/>
            </a:endParaRPr>
          </a:p>
          <a:p>
            <a:pPr algn="ctr"/>
            <a:r>
              <a:rPr lang="cs-CZ" sz="1600" dirty="0" smtClean="0">
                <a:solidFill>
                  <a:srgbClr val="FFFFFF"/>
                </a:solidFill>
                <a:latin typeface="Arial - 25"/>
              </a:rPr>
              <a:t>zpracovaný v rámci projektu</a:t>
            </a:r>
            <a:endParaRPr lang="cs-CZ" sz="1600" dirty="0">
              <a:solidFill>
                <a:srgbClr val="FFFFFF"/>
              </a:solidFill>
              <a:latin typeface="Arial - 25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984580" y="3641691"/>
            <a:ext cx="4637380" cy="295072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r>
              <a:rPr lang="cs-CZ" sz="1400" b="1" dirty="0" smtClean="0">
                <a:latin typeface="Arial - 17"/>
              </a:rPr>
              <a:t>Pořadové číslo projektu: CZ.1.07/1.4.00/21.1131</a:t>
            </a:r>
            <a:endParaRPr lang="cs-CZ" sz="1400" b="1" dirty="0">
              <a:latin typeface="Arial - 17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982980" y="5197970"/>
            <a:ext cx="960120" cy="295072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Online:</a:t>
            </a:r>
            <a:endParaRPr lang="cs-CZ" sz="1400" dirty="0">
              <a:latin typeface="Arial - 18"/>
            </a:endParaRPr>
          </a:p>
        </p:txBody>
      </p:sp>
    </p:spTree>
    <p:extLst>
      <p:ext uri="{BB962C8B-B14F-4D97-AF65-F5344CB8AC3E}">
        <p14:creationId xmlns:p14="http://schemas.microsoft.com/office/powerpoint/2010/main" val="2534010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170" y="176378"/>
            <a:ext cx="8820302" cy="1957591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3" name="TextovéPole 2"/>
          <p:cNvSpPr txBox="1"/>
          <p:nvPr/>
        </p:nvSpPr>
        <p:spPr>
          <a:xfrm>
            <a:off x="388620" y="695138"/>
            <a:ext cx="8343900" cy="895236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pPr algn="ctr"/>
            <a:r>
              <a:rPr lang="cs-CZ" sz="3300" dirty="0" smtClean="0">
                <a:solidFill>
                  <a:srgbClr val="FFFFFF"/>
                </a:solidFill>
                <a:latin typeface="Arial - 51"/>
              </a:rPr>
              <a:t>Lidský organismus</a:t>
            </a:r>
          </a:p>
          <a:p>
            <a:pPr algn="ctr"/>
            <a:r>
              <a:rPr lang="cs-CZ" sz="2000" dirty="0" smtClean="0">
                <a:solidFill>
                  <a:srgbClr val="FF0000"/>
                </a:solidFill>
                <a:latin typeface="Arial - 51"/>
              </a:rPr>
              <a:t>Kůže</a:t>
            </a:r>
            <a:endParaRPr lang="cs-CZ" sz="2000" dirty="0">
              <a:solidFill>
                <a:srgbClr val="FF0000"/>
              </a:solidFill>
              <a:latin typeface="Arial - 51"/>
            </a:endParaRPr>
          </a:p>
        </p:txBody>
      </p:sp>
      <p:pic>
        <p:nvPicPr>
          <p:cNvPr id="4" name="Obrázek 3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2175913"/>
            <a:ext cx="8820302" cy="3907296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5" name="TextovéPole 4"/>
          <p:cNvSpPr txBox="1"/>
          <p:nvPr/>
        </p:nvSpPr>
        <p:spPr>
          <a:xfrm>
            <a:off x="502920" y="4440581"/>
            <a:ext cx="6085304" cy="295072"/>
          </a:xfrm>
          <a:prstGeom prst="rect">
            <a:avLst/>
          </a:prstGeom>
          <a:noFill/>
        </p:spPr>
        <p:txBody>
          <a:bodyPr vert="horz" wrap="square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Jméno autora: Mgr. Martina Kosová </a:t>
            </a:r>
            <a:endParaRPr lang="cs-CZ" sz="1400" dirty="0">
              <a:latin typeface="Arial - 18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48640" y="4876340"/>
            <a:ext cx="5623560" cy="510515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Škola: Základní škola Zaječí, okres Břeclav</a:t>
            </a:r>
          </a:p>
          <a:p>
            <a:r>
              <a:rPr lang="cs-CZ" sz="1400" dirty="0" smtClean="0">
                <a:latin typeface="Arial - 18"/>
              </a:rPr>
              <a:t>           Školní 402, 691 05 Zaječí, příspěvková organizace </a:t>
            </a:r>
            <a:endParaRPr lang="cs-CZ" sz="1400" dirty="0">
              <a:latin typeface="Arial - 18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02920" y="3361561"/>
            <a:ext cx="1028700" cy="295072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Ročník: 5.</a:t>
            </a:r>
            <a:endParaRPr lang="cs-CZ" sz="1400" dirty="0">
              <a:latin typeface="Arial - 18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02920" y="2977679"/>
            <a:ext cx="3060968" cy="295072"/>
          </a:xfrm>
          <a:prstGeom prst="rect">
            <a:avLst/>
          </a:prstGeom>
          <a:noFill/>
        </p:spPr>
        <p:txBody>
          <a:bodyPr vert="horz" wrap="square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7"/>
              </a:rPr>
              <a:t>Předmět:</a:t>
            </a:r>
            <a:r>
              <a:rPr lang="cs-CZ" sz="1400" b="1" dirty="0" smtClean="0">
                <a:solidFill>
                  <a:srgbClr val="66FF33"/>
                </a:solidFill>
                <a:latin typeface="Arial - 17"/>
              </a:rPr>
              <a:t> Přírodověda</a:t>
            </a:r>
            <a:r>
              <a:rPr lang="cs-CZ" sz="1100" dirty="0" smtClean="0">
                <a:solidFill>
                  <a:srgbClr val="00008B"/>
                </a:solidFill>
                <a:latin typeface="Arial - 17"/>
              </a:rPr>
              <a:t> </a:t>
            </a:r>
            <a:endParaRPr lang="cs-CZ" sz="1100" dirty="0">
              <a:solidFill>
                <a:srgbClr val="00008B"/>
              </a:solidFill>
              <a:latin typeface="Arial - 17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2920" y="3890696"/>
            <a:ext cx="8101528" cy="510515"/>
          </a:xfrm>
          <a:prstGeom prst="rect">
            <a:avLst/>
          </a:prstGeom>
          <a:noFill/>
        </p:spPr>
        <p:txBody>
          <a:bodyPr vert="horz" wrap="square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Klíčová slova: organismus, lidské tělo, orgán, stavba kůže, pocení, ochlazování, škodlivé látky, pot, teplota, pokožka, škára, podkožní vazivo    </a:t>
            </a:r>
            <a:endParaRPr lang="cs-CZ" sz="1400" dirty="0">
              <a:latin typeface="Arial - 18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02920" y="2531546"/>
            <a:ext cx="7885504" cy="295072"/>
          </a:xfrm>
          <a:prstGeom prst="rect">
            <a:avLst/>
          </a:prstGeom>
          <a:noFill/>
        </p:spPr>
        <p:txBody>
          <a:bodyPr vert="horz" wrap="square" lIns="78858" tIns="39429" rIns="78858" bIns="39429" rtlCol="0">
            <a:spAutoFit/>
          </a:bodyPr>
          <a:lstStyle/>
          <a:p>
            <a:r>
              <a:rPr lang="cs-CZ" sz="1400" b="1" dirty="0" smtClean="0">
                <a:latin typeface="Arial - 18"/>
              </a:rPr>
              <a:t>Název: VY_52_INOVACE_2/19_Lidský organismus; kůže</a:t>
            </a:r>
            <a:endParaRPr lang="cs-CZ" sz="1400" dirty="0">
              <a:solidFill>
                <a:srgbClr val="00008B"/>
              </a:solidFill>
              <a:latin typeface="Arial - 18"/>
            </a:endParaRPr>
          </a:p>
        </p:txBody>
      </p:sp>
    </p:spTree>
    <p:extLst>
      <p:ext uri="{BB962C8B-B14F-4D97-AF65-F5344CB8AC3E}">
        <p14:creationId xmlns:p14="http://schemas.microsoft.com/office/powerpoint/2010/main" val="3052502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Výukový materiál je určen žákům 5. třídy základní školy k předmětu Přírodověda.</a:t>
            </a:r>
          </a:p>
          <a:p>
            <a:r>
              <a:rPr lang="cs-CZ" sz="2800" dirty="0" smtClean="0"/>
              <a:t>Cílem učebního materiálu je seznámit žáky s novými pojmy a pomoci jim si je osvojit. </a:t>
            </a:r>
          </a:p>
          <a:p>
            <a:r>
              <a:rPr lang="cs-CZ" sz="2800" dirty="0" smtClean="0"/>
              <a:t>Usnadnit jim si zapamatovat a poznat jednotlivé části  a funkce lidského těla, jak vypadají jednotlivé orgány a jak se nazývají.</a:t>
            </a:r>
          </a:p>
          <a:p>
            <a:r>
              <a:rPr lang="cs-CZ" sz="2800" dirty="0" smtClean="0"/>
              <a:t>Následující výukový materiál je zaměřen na stavbu a funkci kůže.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LIDSKÝ ORGANISMUS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endParaRPr lang="cs-CZ" dirty="0" smtClean="0">
              <a:solidFill>
                <a:srgbClr val="006600"/>
              </a:solidFill>
            </a:endParaRPr>
          </a:p>
          <a:p>
            <a:r>
              <a:rPr lang="cs-CZ" dirty="0" smtClean="0">
                <a:solidFill>
                  <a:srgbClr val="006600"/>
                </a:solidFill>
              </a:rPr>
              <a:t>Ačkoliv je každý člověk jiný, tak všichni lidé mají stejnou </a:t>
            </a:r>
            <a:r>
              <a:rPr lang="cs-CZ" b="1" u="sng" dirty="0" smtClean="0"/>
              <a:t>STAVBU TĚLA</a:t>
            </a:r>
            <a:r>
              <a:rPr lang="cs-CZ" dirty="0" smtClean="0">
                <a:solidFill>
                  <a:srgbClr val="006600"/>
                </a:solidFill>
              </a:rPr>
              <a:t>.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Kůže 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/>
          </a:bodyPr>
          <a:lstStyle/>
          <a:p>
            <a:endParaRPr lang="cs-CZ" b="1" dirty="0" smtClean="0"/>
          </a:p>
          <a:p>
            <a:r>
              <a:rPr lang="cs-CZ" b="1" dirty="0" smtClean="0">
                <a:solidFill>
                  <a:srgbClr val="002060"/>
                </a:solidFill>
              </a:rPr>
              <a:t>Základní stavba kůže je </a:t>
            </a:r>
            <a:r>
              <a:rPr lang="cs-CZ" b="1" u="sng" dirty="0" smtClean="0">
                <a:solidFill>
                  <a:srgbClr val="002060"/>
                </a:solidFill>
              </a:rPr>
              <a:t>u všech lidí stejná</a:t>
            </a:r>
            <a:r>
              <a:rPr lang="cs-CZ" b="1" dirty="0" smtClean="0">
                <a:solidFill>
                  <a:srgbClr val="002060"/>
                </a:solidFill>
              </a:rPr>
              <a:t>.</a:t>
            </a:r>
          </a:p>
          <a:p>
            <a:endParaRPr lang="cs-CZ" b="1" dirty="0" smtClean="0">
              <a:solidFill>
                <a:srgbClr val="002060"/>
              </a:solidFill>
            </a:endParaRPr>
          </a:p>
          <a:p>
            <a:r>
              <a:rPr lang="cs-CZ" dirty="0" smtClean="0">
                <a:solidFill>
                  <a:srgbClr val="002060"/>
                </a:solidFill>
              </a:rPr>
              <a:t>Kůže je </a:t>
            </a:r>
            <a:r>
              <a:rPr lang="cs-CZ" b="1" u="sng" dirty="0" smtClean="0">
                <a:solidFill>
                  <a:srgbClr val="002060"/>
                </a:solidFill>
              </a:rPr>
              <a:t>orgán</a:t>
            </a:r>
            <a:r>
              <a:rPr lang="cs-CZ" b="1" dirty="0" smtClean="0">
                <a:solidFill>
                  <a:srgbClr val="002060"/>
                </a:solidFill>
              </a:rPr>
              <a:t>.</a:t>
            </a:r>
          </a:p>
          <a:p>
            <a:endParaRPr lang="cs-CZ" b="1" dirty="0" smtClean="0">
              <a:solidFill>
                <a:srgbClr val="002060"/>
              </a:solidFill>
            </a:endParaRPr>
          </a:p>
          <a:p>
            <a:r>
              <a:rPr lang="cs-CZ" b="1" dirty="0" smtClean="0">
                <a:solidFill>
                  <a:srgbClr val="C00000"/>
                </a:solidFill>
              </a:rPr>
              <a:t>Jakou barvu má tvoje kůže?</a:t>
            </a:r>
          </a:p>
          <a:p>
            <a:r>
              <a:rPr lang="cs-CZ" b="1" dirty="0" smtClean="0">
                <a:solidFill>
                  <a:srgbClr val="C00000"/>
                </a:solidFill>
              </a:rPr>
              <a:t>Jakou barvu kůže má černoch a jakou </a:t>
            </a:r>
            <a:r>
              <a:rPr lang="cs-CZ" b="1" dirty="0" err="1" smtClean="0">
                <a:solidFill>
                  <a:srgbClr val="C00000"/>
                </a:solidFill>
              </a:rPr>
              <a:t>mongol</a:t>
            </a:r>
            <a:r>
              <a:rPr lang="cs-CZ" b="1" dirty="0" smtClean="0">
                <a:solidFill>
                  <a:srgbClr val="C00000"/>
                </a:solidFill>
              </a:rPr>
              <a:t>?</a:t>
            </a:r>
          </a:p>
          <a:p>
            <a:pPr algn="ctr">
              <a:buNone/>
            </a:pPr>
            <a:endParaRPr lang="cs-CZ" b="1" dirty="0" smtClean="0"/>
          </a:p>
          <a:p>
            <a:endParaRPr lang="cs-CZ" dirty="0"/>
          </a:p>
        </p:txBody>
      </p:sp>
      <p:pic>
        <p:nvPicPr>
          <p:cNvPr id="9218" name="Picture 2" descr="http://upload.wikimedia.org/wikipedia/commons/thumb/1/13/Human_skin_structure.jpg/220px-Human_skin_structur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2996952"/>
            <a:ext cx="3147370" cy="2160240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8532440" y="494116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Zapiš si: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u="sng" dirty="0" smtClean="0">
                <a:solidFill>
                  <a:srgbClr val="002060"/>
                </a:solidFill>
              </a:rPr>
              <a:t>Kůže </a:t>
            </a:r>
          </a:p>
          <a:p>
            <a:pPr lvl="1"/>
            <a:r>
              <a:rPr lang="cs-CZ" dirty="0" smtClean="0">
                <a:solidFill>
                  <a:srgbClr val="002060"/>
                </a:solidFill>
              </a:rPr>
              <a:t>má složitou stavbu</a:t>
            </a:r>
          </a:p>
          <a:p>
            <a:pPr lvl="1"/>
            <a:r>
              <a:rPr lang="cs-CZ" dirty="0" smtClean="0">
                <a:solidFill>
                  <a:srgbClr val="002060"/>
                </a:solidFill>
              </a:rPr>
              <a:t>chrání povrch těla</a:t>
            </a:r>
          </a:p>
          <a:p>
            <a:pPr lvl="1"/>
            <a:r>
              <a:rPr lang="cs-CZ" dirty="0" smtClean="0">
                <a:solidFill>
                  <a:srgbClr val="002060"/>
                </a:solidFill>
              </a:rPr>
              <a:t>pomáhá vylučovat škodlivé látky (POT)</a:t>
            </a:r>
          </a:p>
          <a:p>
            <a:pPr lvl="1"/>
            <a:r>
              <a:rPr lang="cs-CZ" dirty="0" smtClean="0">
                <a:solidFill>
                  <a:srgbClr val="002060"/>
                </a:solidFill>
              </a:rPr>
              <a:t>pomáhá udržovat tělesnou teplotu</a:t>
            </a:r>
          </a:p>
          <a:p>
            <a:endParaRPr lang="cs-CZ" dirty="0">
              <a:solidFill>
                <a:srgbClr val="002060"/>
              </a:solidFill>
            </a:endParaRPr>
          </a:p>
        </p:txBody>
      </p:sp>
      <p:pic>
        <p:nvPicPr>
          <p:cNvPr id="27650" name="Picture 2" descr="http://www.topzine.cz/wp-content/uploads/2011/05/rakovina_kuze1-460x26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4293096"/>
            <a:ext cx="3960440" cy="2281559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8100392" y="638132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Prohlédni si obrázek: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pic>
        <p:nvPicPr>
          <p:cNvPr id="28674" name="Picture 2" descr="http://galenus.cz/img/zdravi/vlasy-nehty/rez-kuz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412776"/>
            <a:ext cx="7345796" cy="4771628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7812360" y="5733256"/>
            <a:ext cx="589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9698" name="Picture 2" descr="http://www.gymhol.cz/projekt/biologie/kuze/kuze_cor_o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692696"/>
            <a:ext cx="7128792" cy="5490785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7524328" y="5877272"/>
            <a:ext cx="373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0722" name="Picture 2" descr="http://ms.gsospg.cz:5050/bio/Images/Textbook/Big/0070000/0029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476672"/>
            <a:ext cx="7488832" cy="5957301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7956376" y="609329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DO SEŠITU:</a:t>
            </a:r>
            <a:endParaRPr lang="cs-CZ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/>
          <a:lstStyle/>
          <a:p>
            <a:r>
              <a:rPr lang="cs-CZ" dirty="0" smtClean="0"/>
              <a:t>Horní část </a:t>
            </a:r>
            <a:r>
              <a:rPr lang="cs-CZ" b="1" dirty="0" smtClean="0"/>
              <a:t>pokožky</a:t>
            </a:r>
            <a:r>
              <a:rPr lang="cs-CZ" dirty="0" smtClean="0"/>
              <a:t> se neustále </a:t>
            </a:r>
            <a:r>
              <a:rPr lang="cs-CZ" u="sng" dirty="0" smtClean="0"/>
              <a:t>odlupuje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r>
              <a:rPr lang="cs-CZ" dirty="0" smtClean="0"/>
              <a:t>Z pokožky vyrůstají </a:t>
            </a:r>
            <a:r>
              <a:rPr lang="cs-CZ" b="1" dirty="0" smtClean="0"/>
              <a:t>chlupy</a:t>
            </a:r>
            <a:r>
              <a:rPr lang="cs-CZ" dirty="0" smtClean="0"/>
              <a:t>, </a:t>
            </a:r>
            <a:r>
              <a:rPr lang="cs-CZ" b="1" dirty="0" smtClean="0"/>
              <a:t>vlasy</a:t>
            </a:r>
            <a:r>
              <a:rPr lang="cs-CZ" dirty="0" smtClean="0"/>
              <a:t>, </a:t>
            </a:r>
            <a:r>
              <a:rPr lang="cs-CZ" b="1" dirty="0" smtClean="0"/>
              <a:t>nehty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r>
              <a:rPr lang="cs-CZ" dirty="0" smtClean="0"/>
              <a:t>Pokožka obsahuje tmavé </a:t>
            </a:r>
            <a:r>
              <a:rPr lang="cs-CZ" b="1" dirty="0" smtClean="0"/>
              <a:t>barvivo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r>
              <a:rPr lang="cs-CZ" dirty="0" smtClean="0"/>
              <a:t>Toto barvivo chrání před slunečním zářením.</a:t>
            </a:r>
          </a:p>
          <a:p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/>
          <a:lstStyle/>
          <a:p>
            <a:r>
              <a:rPr lang="cs-CZ" dirty="0" smtClean="0"/>
              <a:t>Pod pokožkou je </a:t>
            </a:r>
            <a:r>
              <a:rPr lang="cs-CZ" b="1" dirty="0" smtClean="0"/>
              <a:t>škára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r>
              <a:rPr lang="cs-CZ" dirty="0" smtClean="0"/>
              <a:t>Ve škáře jsou </a:t>
            </a:r>
            <a:r>
              <a:rPr lang="cs-CZ" b="1" dirty="0" smtClean="0"/>
              <a:t>čidla hmatu a bolesti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r>
              <a:rPr lang="cs-CZ" dirty="0" smtClean="0"/>
              <a:t>Ve škáře se vytváří </a:t>
            </a:r>
            <a:r>
              <a:rPr lang="cs-CZ" b="1" dirty="0" smtClean="0">
                <a:solidFill>
                  <a:srgbClr val="002060"/>
                </a:solidFill>
              </a:rPr>
              <a:t>pot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r>
              <a:rPr lang="cs-CZ" dirty="0" smtClean="0"/>
              <a:t>Pod škárou je </a:t>
            </a:r>
            <a:r>
              <a:rPr lang="cs-CZ" b="1" dirty="0" smtClean="0"/>
              <a:t>TUKOVÁ TKÁŇ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PŘEMÝŠLEJ </a:t>
            </a:r>
            <a:r>
              <a:rPr lang="cs-CZ" b="1" dirty="0" smtClean="0">
                <a:solidFill>
                  <a:srgbClr val="C00000"/>
                </a:solidFill>
                <a:sym typeface="Wingdings" pitchFamily="2" charset="2"/>
              </a:rPr>
              <a:t>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Ráno sis </a:t>
            </a:r>
            <a:r>
              <a:rPr lang="cs-CZ" dirty="0" smtClean="0"/>
              <a:t>udělal čárku na </a:t>
            </a:r>
            <a:r>
              <a:rPr lang="cs-CZ" dirty="0" smtClean="0"/>
              <a:t>prst propiskou. </a:t>
            </a:r>
            <a:r>
              <a:rPr lang="cs-CZ" dirty="0" smtClean="0"/>
              <a:t>Co </a:t>
            </a:r>
            <a:r>
              <a:rPr lang="cs-CZ" dirty="0" smtClean="0"/>
              <a:t>se s čárkou na prstu po nějaké době stane? 							</a:t>
            </a:r>
            <a:r>
              <a:rPr lang="cs-CZ" dirty="0" smtClean="0"/>
              <a:t>	(</a:t>
            </a:r>
            <a:r>
              <a:rPr lang="cs-CZ" dirty="0" smtClean="0"/>
              <a:t>Vysvětli)</a:t>
            </a:r>
          </a:p>
          <a:p>
            <a:endParaRPr lang="cs-CZ" dirty="0" smtClean="0"/>
          </a:p>
          <a:p>
            <a:r>
              <a:rPr lang="cs-CZ" dirty="0" smtClean="0"/>
              <a:t>Co se děje, když je ti hodně teplo?</a:t>
            </a:r>
          </a:p>
          <a:p>
            <a:endParaRPr lang="cs-CZ" dirty="0" smtClean="0"/>
          </a:p>
          <a:p>
            <a:r>
              <a:rPr lang="cs-CZ" dirty="0" smtClean="0"/>
              <a:t>Co se stane v létě s tvou kůží, když jsi dlouho na slunci?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>
                <a:solidFill>
                  <a:srgbClr val="C00000"/>
                </a:solidFill>
              </a:rPr>
              <a:t>Lámej</a:t>
            </a:r>
            <a:r>
              <a:rPr lang="cs-CZ" b="1" dirty="0" smtClean="0">
                <a:solidFill>
                  <a:srgbClr val="C00000"/>
                </a:solidFill>
              </a:rPr>
              <a:t> si hlavičku 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Kdy se člověk obvykle nejvíce potí? </a:t>
            </a:r>
          </a:p>
          <a:p>
            <a:endParaRPr lang="cs-CZ" dirty="0" smtClean="0"/>
          </a:p>
          <a:p>
            <a:r>
              <a:rPr lang="cs-CZ" dirty="0" smtClean="0"/>
              <a:t>Jaký význam má vytváření potu?</a:t>
            </a:r>
          </a:p>
          <a:p>
            <a:endParaRPr lang="cs-CZ" dirty="0" smtClean="0"/>
          </a:p>
          <a:p>
            <a:r>
              <a:rPr lang="cs-CZ" dirty="0" smtClean="0"/>
              <a:t>Na kterých místech těla se člověk nejvíce potí?</a:t>
            </a:r>
          </a:p>
          <a:p>
            <a:endParaRPr lang="cs-CZ" dirty="0" smtClean="0"/>
          </a:p>
          <a:p>
            <a:r>
              <a:rPr lang="cs-CZ" dirty="0" smtClean="0"/>
              <a:t>Jak poznáme na kůži, že je někomu hodně zima?</a:t>
            </a:r>
            <a:endParaRPr lang="cs-CZ" dirty="0"/>
          </a:p>
        </p:txBody>
      </p:sp>
      <p:pic>
        <p:nvPicPr>
          <p:cNvPr id="31746" name="Picture 2" descr="http://t2.gstatic.com/images?q=tbn:ANd9GcSqEKpIRXnrz32K4vKlYahmmkrXqw8UroiVUnb-q8nF-WSqNgrIuVvWcw_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04248" y="1196752"/>
            <a:ext cx="2085975" cy="2190750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8676456" y="2924944"/>
            <a:ext cx="373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Dlouhodobý pobyt na slunci s nepokrytou kůží není zdravý!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sz="2800" dirty="0" smtClean="0"/>
              <a:t>Spáleniny, rakovina kůže, ….</a:t>
            </a:r>
          </a:p>
          <a:p>
            <a:r>
              <a:rPr lang="cs-CZ" sz="2800" b="1" dirty="0" smtClean="0">
                <a:solidFill>
                  <a:srgbClr val="7030A0"/>
                </a:solidFill>
              </a:rPr>
              <a:t>Opalovací krémy </a:t>
            </a:r>
            <a:r>
              <a:rPr lang="cs-CZ" sz="2800" dirty="0" smtClean="0">
                <a:sym typeface="Wingdings" pitchFamily="2" charset="2"/>
              </a:rPr>
              <a:t></a:t>
            </a:r>
            <a:endParaRPr lang="cs-CZ" sz="2800" dirty="0"/>
          </a:p>
        </p:txBody>
      </p:sp>
      <p:pic>
        <p:nvPicPr>
          <p:cNvPr id="35842" name="Picture 2" descr="http://img.webmd.com/dtmcms/live/webmd/consumer_assets/site_images/articles/health_tools/childhood_skin_problems_slideshow/phototake_hives_urticaria_skin_ras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1628800"/>
            <a:ext cx="4695825" cy="3190876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6228184" y="450912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7030A0"/>
                </a:solidFill>
              </a:rPr>
              <a:t>ONEMOCNĚNÍ KŮŽE</a:t>
            </a:r>
            <a:endParaRPr lang="cs-CZ" b="1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Vyrážky, akné</a:t>
            </a:r>
          </a:p>
          <a:p>
            <a:endParaRPr lang="cs-CZ" dirty="0" smtClean="0"/>
          </a:p>
          <a:p>
            <a:r>
              <a:rPr lang="cs-CZ" dirty="0" smtClean="0"/>
              <a:t>Plísně</a:t>
            </a:r>
          </a:p>
          <a:p>
            <a:endParaRPr lang="cs-CZ" dirty="0" smtClean="0"/>
          </a:p>
          <a:p>
            <a:r>
              <a:rPr lang="cs-CZ" dirty="0" smtClean="0"/>
              <a:t>Ekzémy</a:t>
            </a:r>
          </a:p>
          <a:p>
            <a:endParaRPr lang="cs-CZ" dirty="0" smtClean="0"/>
          </a:p>
          <a:p>
            <a:r>
              <a:rPr lang="cs-CZ" dirty="0" smtClean="0"/>
              <a:t>……</a:t>
            </a:r>
            <a:endParaRPr lang="cs-CZ" dirty="0"/>
          </a:p>
        </p:txBody>
      </p:sp>
      <p:pic>
        <p:nvPicPr>
          <p:cNvPr id="36866" name="Picture 2" descr="http://www.alma-linne.cz/fotky6316/akn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2276872"/>
            <a:ext cx="5619750" cy="3686176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7740352" y="5517232"/>
            <a:ext cx="517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8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184576"/>
          </a:xfrm>
        </p:spPr>
        <p:txBody>
          <a:bodyPr>
            <a:normAutofit/>
          </a:bodyPr>
          <a:lstStyle/>
          <a:p>
            <a:r>
              <a:rPr lang="cs-CZ" sz="1600" dirty="0" smtClean="0">
                <a:solidFill>
                  <a:srgbClr val="000000"/>
                </a:solidFill>
                <a:latin typeface="Arial - 15"/>
              </a:rPr>
              <a:t>Kvasničková Danuše a kol. Od vesmíru k člověku; </a:t>
            </a:r>
            <a:r>
              <a:rPr lang="cs-CZ" sz="1600" i="1" dirty="0" smtClean="0">
                <a:solidFill>
                  <a:srgbClr val="000000"/>
                </a:solidFill>
                <a:latin typeface="Arial - 15"/>
              </a:rPr>
              <a:t>Přírodověda pro 5. ročník základní školy.</a:t>
            </a:r>
            <a:r>
              <a:rPr lang="cs-CZ" sz="1600" dirty="0" smtClean="0">
                <a:solidFill>
                  <a:srgbClr val="000000"/>
                </a:solidFill>
                <a:latin typeface="Arial - 15"/>
              </a:rPr>
              <a:t> 1. vydání. Praha: Fortuna, 1996. ISBN 80-7168-348-5 </a:t>
            </a:r>
            <a:endParaRPr lang="cs-CZ" sz="1600" b="1" u="sng" dirty="0" smtClean="0"/>
          </a:p>
          <a:p>
            <a:endParaRPr lang="cs-CZ" sz="1600" b="1" u="sng" dirty="0" smtClean="0"/>
          </a:p>
          <a:p>
            <a:r>
              <a:rPr lang="cs-CZ" sz="1600" b="1" u="sng" dirty="0" smtClean="0"/>
              <a:t>OBRÁZKY:</a:t>
            </a:r>
          </a:p>
          <a:p>
            <a:r>
              <a:rPr lang="cs-CZ" sz="1600" dirty="0" smtClean="0"/>
              <a:t>1) </a:t>
            </a:r>
            <a:r>
              <a:rPr lang="cs-CZ" sz="1600" dirty="0" smtClean="0">
                <a:hlinkClick r:id="rId2"/>
              </a:rPr>
              <a:t>http://cs.wikipedia.org/wiki/K%C5%AF%C5%BEe</a:t>
            </a:r>
            <a:r>
              <a:rPr lang="cs-CZ" sz="1600" dirty="0" smtClean="0"/>
              <a:t> (9. 1. 2012)</a:t>
            </a:r>
          </a:p>
          <a:p>
            <a:r>
              <a:rPr lang="cs-CZ" sz="1600" dirty="0" smtClean="0"/>
              <a:t>2) </a:t>
            </a:r>
            <a:r>
              <a:rPr lang="cs-CZ" sz="1600" dirty="0" smtClean="0">
                <a:hlinkClick r:id="rId3"/>
              </a:rPr>
              <a:t>http://www.</a:t>
            </a:r>
            <a:r>
              <a:rPr lang="cs-CZ" sz="1600" dirty="0" err="1" smtClean="0">
                <a:hlinkClick r:id="rId3"/>
              </a:rPr>
              <a:t>topzine.cz</a:t>
            </a:r>
            <a:r>
              <a:rPr lang="cs-CZ" sz="1600" dirty="0" smtClean="0">
                <a:hlinkClick r:id="rId3"/>
              </a:rPr>
              <a:t>/rakovina-</a:t>
            </a:r>
            <a:r>
              <a:rPr lang="cs-CZ" sz="1600" dirty="0" err="1" smtClean="0">
                <a:hlinkClick r:id="rId3"/>
              </a:rPr>
              <a:t>kuze</a:t>
            </a:r>
            <a:r>
              <a:rPr lang="cs-CZ" sz="1600" dirty="0" smtClean="0">
                <a:hlinkClick r:id="rId3"/>
              </a:rPr>
              <a:t>-</a:t>
            </a:r>
            <a:r>
              <a:rPr lang="cs-CZ" sz="1600" dirty="0" err="1" smtClean="0">
                <a:hlinkClick r:id="rId3"/>
              </a:rPr>
              <a:t>priznaky</a:t>
            </a:r>
            <a:r>
              <a:rPr lang="cs-CZ" sz="1600" dirty="0" smtClean="0">
                <a:hlinkClick r:id="rId3"/>
              </a:rPr>
              <a:t>-jsou-</a:t>
            </a:r>
            <a:r>
              <a:rPr lang="cs-CZ" sz="1600" dirty="0" err="1" smtClean="0">
                <a:hlinkClick r:id="rId3"/>
              </a:rPr>
              <a:t>ruzne</a:t>
            </a:r>
            <a:r>
              <a:rPr lang="cs-CZ" sz="1600" dirty="0" smtClean="0">
                <a:hlinkClick r:id="rId3"/>
              </a:rPr>
              <a:t>-</a:t>
            </a:r>
            <a:r>
              <a:rPr lang="cs-CZ" sz="1600" dirty="0" err="1" smtClean="0">
                <a:hlinkClick r:id="rId3"/>
              </a:rPr>
              <a:t>nepodcente</a:t>
            </a:r>
            <a:r>
              <a:rPr lang="cs-CZ" sz="1600" dirty="0" smtClean="0">
                <a:hlinkClick r:id="rId3"/>
              </a:rPr>
              <a:t>-je</a:t>
            </a:r>
            <a:r>
              <a:rPr lang="cs-CZ" sz="1600" dirty="0" smtClean="0"/>
              <a:t> (9. 1. 2012)</a:t>
            </a:r>
          </a:p>
          <a:p>
            <a:r>
              <a:rPr lang="cs-CZ" sz="1600" dirty="0" smtClean="0"/>
              <a:t>3) </a:t>
            </a:r>
            <a:r>
              <a:rPr lang="cs-CZ" sz="1600" dirty="0" smtClean="0">
                <a:hlinkClick r:id="rId4"/>
              </a:rPr>
              <a:t>http://galenus.cz/kuze-vlasy-chlupy.php</a:t>
            </a:r>
            <a:r>
              <a:rPr lang="cs-CZ" sz="1600" dirty="0" smtClean="0"/>
              <a:t> (9. 1. 2012)</a:t>
            </a:r>
          </a:p>
          <a:p>
            <a:r>
              <a:rPr lang="cs-CZ" sz="1600" dirty="0" smtClean="0"/>
              <a:t>4) </a:t>
            </a:r>
            <a:r>
              <a:rPr lang="cs-CZ" sz="1600" dirty="0" smtClean="0">
                <a:hlinkClick r:id="rId5"/>
              </a:rPr>
              <a:t>http://www.</a:t>
            </a:r>
            <a:r>
              <a:rPr lang="cs-CZ" sz="1600" dirty="0" err="1" smtClean="0">
                <a:hlinkClick r:id="rId5"/>
              </a:rPr>
              <a:t>gymhol.cz</a:t>
            </a:r>
            <a:r>
              <a:rPr lang="cs-CZ" sz="1600" dirty="0" smtClean="0">
                <a:hlinkClick r:id="rId5"/>
              </a:rPr>
              <a:t>/projekt/biologie/</a:t>
            </a:r>
            <a:r>
              <a:rPr lang="cs-CZ" sz="1600" dirty="0" err="1" smtClean="0">
                <a:hlinkClick r:id="rId5"/>
              </a:rPr>
              <a:t>kuze</a:t>
            </a:r>
            <a:r>
              <a:rPr lang="cs-CZ" sz="1600" dirty="0" smtClean="0">
                <a:hlinkClick r:id="rId5"/>
              </a:rPr>
              <a:t>/obr1.htm</a:t>
            </a:r>
            <a:r>
              <a:rPr lang="cs-CZ" sz="1600" dirty="0" smtClean="0"/>
              <a:t> (9. 1. 2012)</a:t>
            </a:r>
          </a:p>
          <a:p>
            <a:r>
              <a:rPr lang="cs-CZ" sz="1600" dirty="0" smtClean="0"/>
              <a:t>5) </a:t>
            </a:r>
            <a:r>
              <a:rPr lang="cs-CZ" sz="1600" dirty="0" smtClean="0">
                <a:hlinkClick r:id="rId6"/>
              </a:rPr>
              <a:t>http://ms.gsospg.cz:5050/bio/Sources/Photogallery_Detail.php?intSource=1&amp;intImageId=291</a:t>
            </a:r>
            <a:r>
              <a:rPr lang="cs-CZ" sz="1600" dirty="0" smtClean="0"/>
              <a:t> (9. 1. 2012)</a:t>
            </a:r>
          </a:p>
          <a:p>
            <a:r>
              <a:rPr lang="cs-CZ" sz="1600" dirty="0" smtClean="0"/>
              <a:t>6) </a:t>
            </a:r>
            <a:r>
              <a:rPr lang="cs-CZ" sz="1600" dirty="0" smtClean="0">
                <a:hlinkClick r:id="rId7"/>
              </a:rPr>
              <a:t>http://www.</a:t>
            </a:r>
            <a:r>
              <a:rPr lang="cs-CZ" sz="1600" dirty="0" err="1" smtClean="0">
                <a:hlinkClick r:id="rId7"/>
              </a:rPr>
              <a:t>mslentilka.estranky.cz</a:t>
            </a:r>
            <a:r>
              <a:rPr lang="cs-CZ" sz="1600" dirty="0" smtClean="0">
                <a:hlinkClick r:id="rId7"/>
              </a:rPr>
              <a:t>/</a:t>
            </a:r>
            <a:r>
              <a:rPr lang="cs-CZ" sz="1600" dirty="0" err="1" smtClean="0">
                <a:hlinkClick r:id="rId7"/>
              </a:rPr>
              <a:t>clanky</a:t>
            </a:r>
            <a:r>
              <a:rPr lang="cs-CZ" sz="1600" dirty="0" smtClean="0">
                <a:hlinkClick r:id="rId7"/>
              </a:rPr>
              <a:t>/informace-pro-</a:t>
            </a:r>
            <a:r>
              <a:rPr lang="cs-CZ" sz="1600" dirty="0" err="1" smtClean="0">
                <a:hlinkClick r:id="rId7"/>
              </a:rPr>
              <a:t>rodice</a:t>
            </a:r>
            <a:r>
              <a:rPr lang="cs-CZ" sz="1600" dirty="0" smtClean="0">
                <a:hlinkClick r:id="rId7"/>
              </a:rPr>
              <a:t>/</a:t>
            </a:r>
            <a:r>
              <a:rPr lang="cs-CZ" sz="1600" dirty="0" smtClean="0"/>
              <a:t> (9. 1. 2012)</a:t>
            </a:r>
          </a:p>
          <a:p>
            <a:r>
              <a:rPr lang="cs-CZ" sz="1600" dirty="0" smtClean="0"/>
              <a:t>7) </a:t>
            </a:r>
            <a:r>
              <a:rPr lang="cs-CZ" sz="1600" dirty="0" smtClean="0">
                <a:hlinkClick r:id="rId8"/>
              </a:rPr>
              <a:t>http://children.webmd.com/ss/slideshow-common-childhood-skin-problems</a:t>
            </a:r>
            <a:r>
              <a:rPr lang="cs-CZ" sz="1600" dirty="0" smtClean="0"/>
              <a:t> (9. 1. 2012)</a:t>
            </a:r>
          </a:p>
          <a:p>
            <a:r>
              <a:rPr lang="cs-CZ" sz="1600" dirty="0" smtClean="0"/>
              <a:t>8) </a:t>
            </a:r>
            <a:r>
              <a:rPr lang="cs-CZ" sz="1600" dirty="0" smtClean="0">
                <a:hlinkClick r:id="rId9"/>
              </a:rPr>
              <a:t>http://www.alma-</a:t>
            </a:r>
            <a:r>
              <a:rPr lang="cs-CZ" sz="1600" dirty="0" err="1" smtClean="0">
                <a:hlinkClick r:id="rId9"/>
              </a:rPr>
              <a:t>linne.cz</a:t>
            </a:r>
            <a:r>
              <a:rPr lang="cs-CZ" sz="1600" dirty="0" smtClean="0">
                <a:hlinkClick r:id="rId9"/>
              </a:rPr>
              <a:t>/</a:t>
            </a:r>
            <a:r>
              <a:rPr lang="cs-CZ" sz="1600" dirty="0" err="1" smtClean="0">
                <a:hlinkClick r:id="rId9"/>
              </a:rPr>
              <a:t>almalinne</a:t>
            </a:r>
            <a:r>
              <a:rPr lang="cs-CZ" sz="1600" dirty="0" smtClean="0">
                <a:hlinkClick r:id="rId9"/>
              </a:rPr>
              <a:t>/</a:t>
            </a:r>
            <a:r>
              <a:rPr lang="cs-CZ" sz="1600" dirty="0" err="1" smtClean="0">
                <a:hlinkClick r:id="rId9"/>
              </a:rPr>
              <a:t>eshop</a:t>
            </a:r>
            <a:r>
              <a:rPr lang="cs-CZ" sz="1600" dirty="0" smtClean="0">
                <a:hlinkClick r:id="rId9"/>
              </a:rPr>
              <a:t>/3-1-AKNE</a:t>
            </a:r>
            <a:r>
              <a:rPr lang="cs-CZ" sz="1600" dirty="0" smtClean="0"/>
              <a:t> (9. 1. 2012)</a:t>
            </a:r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292</TotalTime>
  <Words>521</Words>
  <Application>Microsoft Office PowerPoint</Application>
  <PresentationFormat>Předvádění na obrazovce (4:3)</PresentationFormat>
  <Paragraphs>126</Paragraphs>
  <Slides>17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Motiv sady Office</vt:lpstr>
      <vt:lpstr>LIDSKÝ ORGANISMUS</vt:lpstr>
      <vt:lpstr>Prezentace aplikace PowerPoint</vt:lpstr>
      <vt:lpstr>Prezentace aplikace PowerPoint</vt:lpstr>
      <vt:lpstr>ANOTACE</vt:lpstr>
      <vt:lpstr>LIDSKÝ ORGANISMUS</vt:lpstr>
      <vt:lpstr>Kůže </vt:lpstr>
      <vt:lpstr>Zapiš si:</vt:lpstr>
      <vt:lpstr>Prohlédni si obrázek: </vt:lpstr>
      <vt:lpstr>Prezentace aplikace PowerPoint</vt:lpstr>
      <vt:lpstr>Prezentace aplikace PowerPoint</vt:lpstr>
      <vt:lpstr>DO SEŠITU:</vt:lpstr>
      <vt:lpstr>Prezentace aplikace PowerPoint</vt:lpstr>
      <vt:lpstr>PŘEMÝŠLEJ </vt:lpstr>
      <vt:lpstr>Lámej si hlavičku </vt:lpstr>
      <vt:lpstr>Dlouhodobý pobyt na slunci s nepokrytou kůží není zdravý!</vt:lpstr>
      <vt:lpstr>ONEMOCNĚNÍ KŮŽE</vt:lpstr>
      <vt:lpstr>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ROSTLINY A JEJICH ORGÁNY</dc:title>
  <dc:creator>Marťánek</dc:creator>
  <cp:lastModifiedBy>Učitel</cp:lastModifiedBy>
  <cp:revision>43</cp:revision>
  <dcterms:created xsi:type="dcterms:W3CDTF">2012-12-29T09:34:39Z</dcterms:created>
  <dcterms:modified xsi:type="dcterms:W3CDTF">2013-05-04T19:28:24Z</dcterms:modified>
</cp:coreProperties>
</file>