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3" r:id="rId3"/>
    <p:sldId id="274" r:id="rId4"/>
    <p:sldId id="258" r:id="rId5"/>
    <p:sldId id="259" r:id="rId6"/>
    <p:sldId id="270" r:id="rId7"/>
    <p:sldId id="294" r:id="rId8"/>
    <p:sldId id="297" r:id="rId9"/>
    <p:sldId id="275" r:id="rId10"/>
    <p:sldId id="298" r:id="rId11"/>
    <p:sldId id="279" r:id="rId12"/>
    <p:sldId id="292" r:id="rId13"/>
    <p:sldId id="300" r:id="rId14"/>
    <p:sldId id="301" r:id="rId15"/>
    <p:sldId id="302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6D1D4-C34C-4C6E-B680-58649667C75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218F9-EC2C-4E87-85F8-7D8A73062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rdce_%28symbol%29" TargetMode="External"/><Relationship Id="rId3" Type="http://schemas.openxmlformats.org/officeDocument/2006/relationships/hyperlink" Target="http://cs.wikipedia.org/wiki/Ob%C4%9Bhov%C3%A1_soustava" TargetMode="External"/><Relationship Id="rId7" Type="http://schemas.openxmlformats.org/officeDocument/2006/relationships/hyperlink" Target="http://cs.wikipedia.org/wiki/Soubor:Heart_diastole.png" TargetMode="External"/><Relationship Id="rId2" Type="http://schemas.openxmlformats.org/officeDocument/2006/relationships/hyperlink" Target="http://cs.wikipedia.org/wiki/Soubor:Redbloodcell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rdce" TargetMode="External"/><Relationship Id="rId5" Type="http://schemas.openxmlformats.org/officeDocument/2006/relationships/hyperlink" Target="http://cs.wikipedia.org/wiki/B%C3%ADl%C3%A1_krvinka" TargetMode="External"/><Relationship Id="rId4" Type="http://schemas.openxmlformats.org/officeDocument/2006/relationships/hyperlink" Target="http://cs.wikipedia.org/wiki/Krev" TargetMode="External"/><Relationship Id="rId9" Type="http://schemas.openxmlformats.org/officeDocument/2006/relationships/hyperlink" Target="http://cs.wikipedia.org/wiki/V%C3%BDr_velk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4800" b="1" smtClean="0">
                <a:solidFill>
                  <a:srgbClr val="FF0000"/>
                </a:solidFill>
              </a:rPr>
              <a:t>OBĚHOVÁ SOUSTAVA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514350" indent="-514350"/>
            <a:endParaRPr lang="cs-CZ" sz="4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212365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2/31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15697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15.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28.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Oběhová soustava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cévy, krev, vlásečnice, krvinky, srdce, komory, síně, žíly, tepny, hormony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VY_52_INOVACE_2/31_Lidský organismus; oběhová soustava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  <a:p>
            <a:r>
              <a:rPr lang="cs-CZ" sz="2800" dirty="0" smtClean="0"/>
              <a:t>Následující výukový materiál je zaměřen na stavbu a funkci krve a oběhové soustavy.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</a:t>
            </a:r>
            <a:r>
              <a:rPr lang="cs-CZ" dirty="0" smtClean="0">
                <a:solidFill>
                  <a:srgbClr val="FF0000"/>
                </a:solidFill>
              </a:rPr>
              <a:t>stejnou</a:t>
            </a:r>
            <a:r>
              <a:rPr lang="cs-CZ" dirty="0" smtClean="0">
                <a:solidFill>
                  <a:srgbClr val="006600"/>
                </a:solidFill>
              </a:rPr>
              <a:t>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OBĚHOVÁ SOUSTAVA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V tenkém střevě se rozložené látky někam vstřebávají. </a:t>
            </a:r>
            <a:r>
              <a:rPr lang="cs-CZ" b="1" dirty="0" smtClean="0">
                <a:solidFill>
                  <a:srgbClr val="C00000"/>
                </a:solidFill>
              </a:rPr>
              <a:t>KAM?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KAM</a:t>
            </a:r>
            <a:r>
              <a:rPr lang="cs-CZ" b="1" dirty="0" smtClean="0">
                <a:solidFill>
                  <a:srgbClr val="002060"/>
                </a:solidFill>
              </a:rPr>
              <a:t> SE DOSTÁVÁ KYSLÍK                                     Z PLIC?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Proč</a:t>
            </a:r>
            <a:r>
              <a:rPr lang="cs-CZ" b="1" dirty="0" smtClean="0">
                <a:solidFill>
                  <a:srgbClr val="002060"/>
                </a:solidFill>
              </a:rPr>
              <a:t> potřebuje naše tělo kyslík?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4338" name="Picture 2" descr="Soubor:Redbloodcel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924944"/>
            <a:ext cx="2160240" cy="24902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Rozvádění látek po těle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Celé naše tělo je protkáno různě širokými </a:t>
            </a:r>
            <a:r>
              <a:rPr lang="cs-CZ" b="1" u="sng" dirty="0" smtClean="0"/>
              <a:t>trubičkami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Ty jsou vyplněné </a:t>
            </a:r>
            <a:r>
              <a:rPr lang="cs-CZ" b="1" u="sng" dirty="0" smtClean="0">
                <a:solidFill>
                  <a:srgbClr val="FF0000"/>
                </a:solidFill>
              </a:rPr>
              <a:t>KRVÍ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Říká se jim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707904" y="3717032"/>
            <a:ext cx="4320480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CÉVY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Rozvádění látek po těle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Velké cévy se větví na menší a užší až nakonec na TENKÉ </a:t>
            </a:r>
            <a:r>
              <a:rPr lang="cs-CZ" b="1" u="sng" dirty="0" smtClean="0">
                <a:solidFill>
                  <a:srgbClr val="FF0000"/>
                </a:solidFill>
              </a:rPr>
              <a:t>VLÁSEČNICE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6600"/>
                </a:solidFill>
              </a:rPr>
              <a:t>Stěnou VLÁSEČNIC mohou</a:t>
            </a:r>
          </a:p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 pronikat látky </a:t>
            </a:r>
            <a:r>
              <a:rPr lang="cs-CZ" b="1" dirty="0" smtClean="0">
                <a:solidFill>
                  <a:srgbClr val="002060"/>
                </a:solidFill>
              </a:rPr>
              <a:t>z krve do okolí</a:t>
            </a:r>
          </a:p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 i naopak </a:t>
            </a:r>
            <a:r>
              <a:rPr lang="cs-CZ" b="1" dirty="0" smtClean="0">
                <a:solidFill>
                  <a:srgbClr val="002060"/>
                </a:solidFill>
              </a:rPr>
              <a:t>z okolí do krve</a:t>
            </a:r>
            <a:r>
              <a:rPr lang="cs-CZ" b="1" dirty="0" smtClean="0">
                <a:solidFill>
                  <a:srgbClr val="006600"/>
                </a:solidFill>
              </a:rPr>
              <a:t>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42" name="Picture 2" descr="http://upload.wikimedia.org/wikipedia/commons/thumb/7/74/Grafik_blutkreislauf.jpg/200px-Grafik_blutkreislau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204865"/>
            <a:ext cx="2327334" cy="39681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Zapiš si: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KREV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pPr lvl="1"/>
            <a:r>
              <a:rPr lang="cs-CZ" b="1" dirty="0" smtClean="0">
                <a:solidFill>
                  <a:srgbClr val="002060"/>
                </a:solidFill>
              </a:rPr>
              <a:t>Je </a:t>
            </a:r>
            <a:r>
              <a:rPr lang="cs-CZ" b="1" u="sng" dirty="0" smtClean="0">
                <a:solidFill>
                  <a:srgbClr val="002060"/>
                </a:solidFill>
              </a:rPr>
              <a:t>tekutina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pPr lvl="1"/>
            <a:r>
              <a:rPr lang="cs-CZ" b="1" dirty="0" smtClean="0">
                <a:solidFill>
                  <a:srgbClr val="002060"/>
                </a:solidFill>
              </a:rPr>
              <a:t>Obsahuje </a:t>
            </a:r>
            <a:r>
              <a:rPr lang="cs-CZ" b="1" u="sng" dirty="0" smtClean="0">
                <a:solidFill>
                  <a:srgbClr val="002060"/>
                </a:solidFill>
              </a:rPr>
              <a:t>vodu</a:t>
            </a:r>
            <a:r>
              <a:rPr lang="cs-CZ" b="1" dirty="0" smtClean="0">
                <a:solidFill>
                  <a:srgbClr val="002060"/>
                </a:solidFill>
              </a:rPr>
              <a:t> a spoustu látek</a:t>
            </a:r>
          </a:p>
          <a:p>
            <a:pPr lvl="1"/>
            <a:r>
              <a:rPr lang="cs-CZ" b="1" dirty="0" smtClean="0">
                <a:solidFill>
                  <a:srgbClr val="002060"/>
                </a:solidFill>
              </a:rPr>
              <a:t>Jsou v ní KRVINKY (= malá tělíska)</a:t>
            </a: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051720" y="4365104"/>
            <a:ext cx="1584176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532440" y="9807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4" name="Picture 2" descr="http://upload.wikimedia.org/wikipedia/commons/thumb/b/b6/Illu_blood_components_cs.svg/220px-Illu_blood_components_c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0"/>
            <a:ext cx="2527548" cy="2079483"/>
          </a:xfrm>
          <a:prstGeom prst="rect">
            <a:avLst/>
          </a:prstGeom>
          <a:noFill/>
        </p:spPr>
      </p:pic>
      <p:pic>
        <p:nvPicPr>
          <p:cNvPr id="10" name="Picture 2" descr="Soubor:Redbloodcel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149080"/>
            <a:ext cx="2160240" cy="24902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		</a:t>
            </a:r>
            <a:r>
              <a:rPr lang="cs-CZ" b="1" u="sng" dirty="0" smtClean="0">
                <a:solidFill>
                  <a:srgbClr val="C00000"/>
                </a:solidFill>
              </a:rPr>
              <a:t>Krvinky: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ČERVENÉ KRVINKY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Způsobují </a:t>
            </a:r>
            <a:r>
              <a:rPr lang="cs-CZ" b="1" dirty="0" smtClean="0">
                <a:solidFill>
                  <a:srgbClr val="FF0000"/>
                </a:solidFill>
              </a:rPr>
              <a:t>červenou barvu krve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Rozvádějí po těle </a:t>
            </a:r>
            <a:r>
              <a:rPr lang="cs-CZ" b="1" dirty="0" smtClean="0">
                <a:solidFill>
                  <a:srgbClr val="FF0000"/>
                </a:solidFill>
              </a:rPr>
              <a:t>KYSLÍK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8200" y="3068960"/>
            <a:ext cx="4038600" cy="305720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BÍLÉ KRVINKY</a:t>
            </a:r>
          </a:p>
          <a:p>
            <a:endParaRPr lang="cs-CZ" dirty="0" smtClean="0"/>
          </a:p>
          <a:p>
            <a:r>
              <a:rPr lang="cs-CZ" u="sng" dirty="0" smtClean="0"/>
              <a:t>Naše tělo </a:t>
            </a:r>
            <a:r>
              <a:rPr lang="cs-CZ" b="1" u="sng" dirty="0" smtClean="0"/>
              <a:t>CHRÁNÍ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44408" y="3326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7170" name="Picture 2" descr="http://upload.wikimedia.org/wikipedia/commons/thumb/2/24/Red_White_Blood_cells.jpg/290px-Red_White_Blood_cel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620688"/>
            <a:ext cx="3384376" cy="2205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Krev </a:t>
            </a:r>
            <a:r>
              <a:rPr lang="cs-CZ" b="1" dirty="0" smtClean="0"/>
              <a:t>v cévách proudí NEUSTÁLE.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Krev </a:t>
            </a:r>
            <a:r>
              <a:rPr lang="cs-CZ" b="1" dirty="0" smtClean="0"/>
              <a:t>je poháněna srdcem.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Srdce je „pumpa“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8388424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4" name="Picture 2" descr="http://upload.wikimedia.org/wikipedia/commons/thumb/4/40/Diagram_of_the_human_heart_%28multilingual%29.svg/330px-Diagram_of_the_human_heart_%28multilingual%29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20888"/>
            <a:ext cx="3143250" cy="3143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SRDCE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532859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098" name="Picture 2" descr="http://82.114.195.35:90/Vyuka/Ka%C4%8D%C3%ADrkov%C3%A1%20Jarmila/Materi%C3%A1ly%20k%20v%C3%BDuce/3.ro%C4%8Dn%C3%ADk/05%20c%C3%A9vn%C3%AD%20soustava/srdce%2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12776"/>
            <a:ext cx="4038600" cy="50958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44408" y="61653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429000"/>
            <a:ext cx="1204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PRAVÁ SÍŇ</a:t>
            </a:r>
            <a:endParaRPr lang="cs-CZ" b="1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267744" y="3573016"/>
            <a:ext cx="1440160" cy="216024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15615" y="4725144"/>
            <a:ext cx="1368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CHLOPNĚ</a:t>
            </a:r>
            <a:endParaRPr lang="cs-CZ" b="1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2267744" y="3717032"/>
            <a:ext cx="2376264" cy="115212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267744" y="4725144"/>
            <a:ext cx="1584176" cy="14401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71600" y="5949280"/>
            <a:ext cx="2592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PRAVÁ KOMORA</a:t>
            </a:r>
            <a:endParaRPr lang="cs-CZ" b="1" dirty="0"/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2771800" y="5085184"/>
            <a:ext cx="1728192" cy="100811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04248" y="27089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LEVÁ SÍŇ</a:t>
            </a:r>
            <a:endParaRPr lang="cs-CZ" b="1" dirty="0"/>
          </a:p>
        </p:txBody>
      </p:sp>
      <p:cxnSp>
        <p:nvCxnSpPr>
          <p:cNvPr id="20" name="Přímá spojovací šipka 19"/>
          <p:cNvCxnSpPr>
            <a:stCxn id="18" idx="1"/>
          </p:cNvCxnSpPr>
          <p:nvPr/>
        </p:nvCxnSpPr>
        <p:spPr>
          <a:xfrm flipH="1">
            <a:off x="5508104" y="2893586"/>
            <a:ext cx="1296144" cy="67943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660232" y="54452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LEVÁ KOMORA</a:t>
            </a:r>
            <a:endParaRPr lang="cs-CZ" b="1" dirty="0"/>
          </a:p>
        </p:txBody>
      </p:sp>
      <p:cxnSp>
        <p:nvCxnSpPr>
          <p:cNvPr id="23" name="Přímá spojovací šipka 22"/>
          <p:cNvCxnSpPr>
            <a:stCxn id="21" idx="1"/>
          </p:cNvCxnSpPr>
          <p:nvPr/>
        </p:nvCxnSpPr>
        <p:spPr>
          <a:xfrm flipH="1" flipV="1">
            <a:off x="5364088" y="4725144"/>
            <a:ext cx="1296144" cy="90474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652120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PŘEPÁŽKA</a:t>
            </a:r>
            <a:endParaRPr lang="cs-CZ" b="1" dirty="0"/>
          </a:p>
        </p:txBody>
      </p:sp>
      <p:cxnSp>
        <p:nvCxnSpPr>
          <p:cNvPr id="26" name="Přímá spojovací šipka 25"/>
          <p:cNvCxnSpPr/>
          <p:nvPr/>
        </p:nvCxnSpPr>
        <p:spPr>
          <a:xfrm flipH="1" flipV="1">
            <a:off x="5292080" y="5229200"/>
            <a:ext cx="360040" cy="100811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SRDCE </a:t>
            </a:r>
            <a:r>
              <a:rPr lang="cs-CZ" b="1" dirty="0" smtClean="0">
                <a:solidFill>
                  <a:schemeClr val="tx1"/>
                </a:solidFill>
              </a:rPr>
              <a:t>nasaje krev </a:t>
            </a:r>
            <a:r>
              <a:rPr lang="cs-CZ" b="1" u="sng" dirty="0" smtClean="0">
                <a:solidFill>
                  <a:srgbClr val="FF0000"/>
                </a:solidFill>
              </a:rPr>
              <a:t>přes SÍNĚ do KOMOR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Stahem KOMOR krev vypudí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	do cév.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Srdce je opravdu „pumpa“.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8604448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4098" name="Picture 2" descr="Soubor:Heart diasto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852936"/>
            <a:ext cx="2201856" cy="2841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CÉVY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TEPNY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= cévy, které vycházejí </a:t>
            </a:r>
            <a:r>
              <a:rPr lang="cs-CZ" b="1" dirty="0" smtClean="0">
                <a:solidFill>
                  <a:srgbClr val="FF0000"/>
                </a:solidFill>
              </a:rPr>
              <a:t>ZE</a:t>
            </a:r>
            <a:r>
              <a:rPr lang="cs-CZ" dirty="0" smtClean="0">
                <a:solidFill>
                  <a:schemeClr val="tx1"/>
                </a:solidFill>
              </a:rPr>
              <a:t> srdce!</a:t>
            </a: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ŽÍLY</a:t>
            </a:r>
          </a:p>
          <a:p>
            <a:endParaRPr lang="cs-CZ" b="1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= cévy, které vedou krev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DO</a:t>
            </a:r>
            <a:r>
              <a:rPr lang="cs-CZ" dirty="0" smtClean="0">
                <a:solidFill>
                  <a:schemeClr val="tx1"/>
                </a:solidFill>
              </a:rPr>
              <a:t> srdce!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2411760" y="5013176"/>
            <a:ext cx="1512168" cy="576064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5148064" y="5013176"/>
            <a:ext cx="1800200" cy="720080"/>
          </a:xfrm>
          <a:prstGeom prst="straightConnector1">
            <a:avLst/>
          </a:prstGeom>
          <a:ln w="889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436096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3074" name="Picture 2" descr="http://upload.wikimedia.org/wikipedia/commons/thumb/2/21/Love_heart_uidaodjsdsew.gif/220px-Love_heart_uidaodjsdsew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221088"/>
            <a:ext cx="2095500" cy="1695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Krev v těle obíhá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… a rozvádí nejen kyslík, ale i další důležité látky – například </a:t>
            </a:r>
            <a:r>
              <a:rPr lang="cs-CZ" b="1" u="sng" dirty="0" smtClean="0">
                <a:solidFill>
                  <a:srgbClr val="00B0F0"/>
                </a:solidFill>
              </a:rPr>
              <a:t>HORMONY</a:t>
            </a:r>
            <a:r>
              <a:rPr lang="cs-CZ" b="1" dirty="0" smtClean="0"/>
              <a:t>. </a:t>
            </a:r>
          </a:p>
          <a:p>
            <a:pPr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	</a:t>
            </a:r>
            <a:r>
              <a:rPr lang="cs-CZ" b="1" dirty="0" smtClean="0">
                <a:solidFill>
                  <a:srgbClr val="006600"/>
                </a:solidFill>
              </a:rPr>
              <a:t>Za DOMÁCÍ ÚKOL zkus zjistit, co jsou to hormony.</a:t>
            </a:r>
          </a:p>
          <a:p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2050" name="Picture 2" descr="Výr velk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581128"/>
            <a:ext cx="1870806" cy="2276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1, 4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cs.wikipedia.org/wiki/Soubor:Redbloodcells.jpg</a:t>
            </a:r>
            <a:r>
              <a:rPr lang="cs-CZ" sz="1600" dirty="0" smtClean="0"/>
              <a:t>  </a:t>
            </a:r>
            <a:r>
              <a:rPr lang="cs-CZ" sz="1600" dirty="0" smtClean="0"/>
              <a:t> </a:t>
            </a:r>
            <a:r>
              <a:rPr lang="cs-CZ" sz="1600" dirty="0" smtClean="0"/>
              <a:t>(28. 1. 2013)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cs.wikipedia.org/wiki/Ob%C4%9Bhov%C3%A1_soustava</a:t>
            </a:r>
            <a:r>
              <a:rPr lang="cs-CZ" sz="1600" dirty="0" smtClean="0"/>
              <a:t> (</a:t>
            </a:r>
            <a:r>
              <a:rPr lang="cs-CZ" sz="1600" dirty="0" smtClean="0"/>
              <a:t>28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cs.wikipedia.org/wiki/Krev</a:t>
            </a:r>
            <a:r>
              <a:rPr lang="cs-CZ" sz="1600" dirty="0" smtClean="0"/>
              <a:t>  </a:t>
            </a:r>
            <a:r>
              <a:rPr lang="cs-CZ" sz="1600" dirty="0" smtClean="0"/>
              <a:t>(</a:t>
            </a:r>
            <a:r>
              <a:rPr lang="cs-CZ" sz="1600" dirty="0" smtClean="0"/>
              <a:t>28. 1. 2013</a:t>
            </a:r>
            <a:r>
              <a:rPr lang="cs-CZ" sz="1600" dirty="0" smtClean="0"/>
              <a:t>)</a:t>
            </a:r>
            <a:endParaRPr lang="cs-CZ" sz="1600" dirty="0" smtClean="0"/>
          </a:p>
          <a:p>
            <a:r>
              <a:rPr lang="cs-CZ" sz="1600" dirty="0" smtClean="0"/>
              <a:t>5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cs.wikipedia.org/wiki/B%C3%ADl%C3%A1_krvinka</a:t>
            </a:r>
            <a:r>
              <a:rPr lang="cs-CZ" sz="1600" dirty="0" smtClean="0"/>
              <a:t>  </a:t>
            </a:r>
            <a:r>
              <a:rPr lang="cs-CZ" sz="1600" dirty="0" smtClean="0"/>
              <a:t>(</a:t>
            </a:r>
            <a:r>
              <a:rPr lang="cs-CZ" sz="1600" dirty="0" smtClean="0"/>
              <a:t>28. 1. 2013)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cs.wikipedia.org/wiki/Srdce</a:t>
            </a:r>
            <a:r>
              <a:rPr lang="cs-CZ" sz="1600" dirty="0" smtClean="0"/>
              <a:t> (</a:t>
            </a:r>
            <a:r>
              <a:rPr lang="cs-CZ" sz="1600" dirty="0" smtClean="0"/>
              <a:t>28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7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cs.wikipedia.org/wiki/Soubor:Heart_diastole.png</a:t>
            </a:r>
            <a:r>
              <a:rPr lang="cs-CZ" sz="1600" dirty="0" smtClean="0"/>
              <a:t>  </a:t>
            </a:r>
            <a:r>
              <a:rPr lang="cs-CZ" sz="1600" dirty="0" smtClean="0"/>
              <a:t>(28. 1. 2013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7.1) 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dirty="0" smtClean="0"/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8"/>
              </a:rPr>
              <a:t>http://cs.wikipedia.org/wiki/Srdce_%</a:t>
            </a:r>
            <a:r>
              <a:rPr lang="cs-CZ" sz="1600" dirty="0" smtClean="0">
                <a:hlinkClick r:id="rId8"/>
              </a:rPr>
              <a:t>28symbol%29</a:t>
            </a:r>
            <a:r>
              <a:rPr lang="cs-CZ" sz="1600" dirty="0" smtClean="0"/>
              <a:t>  </a:t>
            </a:r>
            <a:r>
              <a:rPr lang="cs-CZ" sz="1600" dirty="0" smtClean="0"/>
              <a:t>(28. 1. 2013)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cs.wikipedia.org/wiki/V%C3%BDr_velk%C3%BD</a:t>
            </a:r>
            <a:r>
              <a:rPr lang="cs-CZ" sz="1600" dirty="0" smtClean="0"/>
              <a:t>  </a:t>
            </a:r>
            <a:r>
              <a:rPr lang="cs-CZ" sz="1600" dirty="0" smtClean="0"/>
              <a:t>(28. 1. 2013)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586</TotalTime>
  <Words>562</Words>
  <Application>Microsoft Office PowerPoint</Application>
  <PresentationFormat>Předvádění na obrazovce (4:3)</PresentationFormat>
  <Paragraphs>154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OBĚHOVÁ SOUSTAVA </vt:lpstr>
      <vt:lpstr>Rozvádění látek po těle </vt:lpstr>
      <vt:lpstr>Rozvádění látek po těle </vt:lpstr>
      <vt:lpstr>Zapiš si:</vt:lpstr>
      <vt:lpstr>  Krvinky:</vt:lpstr>
      <vt:lpstr>DO SEŠITU:</vt:lpstr>
      <vt:lpstr>SRDCE</vt:lpstr>
      <vt:lpstr>DO SEŠITU:</vt:lpstr>
      <vt:lpstr>CÉVY</vt:lpstr>
      <vt:lpstr>Krev v těle obíhá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77</cp:revision>
  <dcterms:created xsi:type="dcterms:W3CDTF">2012-12-29T09:34:39Z</dcterms:created>
  <dcterms:modified xsi:type="dcterms:W3CDTF">2013-05-05T07:07:42Z</dcterms:modified>
</cp:coreProperties>
</file>