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3" r:id="rId3"/>
    <p:sldId id="274" r:id="rId4"/>
    <p:sldId id="258" r:id="rId5"/>
    <p:sldId id="300" r:id="rId6"/>
    <p:sldId id="302" r:id="rId7"/>
    <p:sldId id="316" r:id="rId8"/>
    <p:sldId id="317" r:id="rId9"/>
    <p:sldId id="304" r:id="rId10"/>
    <p:sldId id="305" r:id="rId11"/>
    <p:sldId id="319" r:id="rId12"/>
    <p:sldId id="320" r:id="rId13"/>
    <p:sldId id="323" r:id="rId14"/>
    <p:sldId id="322" r:id="rId15"/>
    <p:sldId id="324" r:id="rId16"/>
    <p:sldId id="325" r:id="rId17"/>
    <p:sldId id="326" r:id="rId18"/>
    <p:sldId id="327" r:id="rId19"/>
    <p:sldId id="328" r:id="rId20"/>
    <p:sldId id="26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FF00"/>
    <a:srgbClr val="91A22E"/>
    <a:srgbClr val="66FF33"/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FF9606-120C-44B8-AFAB-AA53388D5561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FD87D9-DDCF-4D67-AEA0-E2BA72C279D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20107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1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Leknin2.jpg" TargetMode="External"/><Relationship Id="rId3" Type="http://schemas.openxmlformats.org/officeDocument/2006/relationships/hyperlink" Target="http://cs.wikipedia.org/wiki/Soubor:Jordan_Pond_in_Tabor_CZ.JPG" TargetMode="External"/><Relationship Id="rId7" Type="http://schemas.openxmlformats.org/officeDocument/2006/relationships/hyperlink" Target="http://upload.wikimedia.org/wikipedia/commons/d/d8/Seerosen_wei%C3%9F.jpg" TargetMode="External"/><Relationship Id="rId2" Type="http://schemas.openxmlformats.org/officeDocument/2006/relationships/hyperlink" Target="http://cs.wikipedia.org/wiki/Soubor:Vall%C3%B8_Roa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Lekn%C3%ADn_b%C4%9Blostn%C3%BD" TargetMode="External"/><Relationship Id="rId5" Type="http://schemas.openxmlformats.org/officeDocument/2006/relationships/hyperlink" Target="http://cs.wikipedia.org/wiki/Soubor:Wetlands_in_Donana.jpg" TargetMode="External"/><Relationship Id="rId4" Type="http://schemas.openxmlformats.org/officeDocument/2006/relationships/hyperlink" Target="http://cs.wikipedia.org/wiki/Soubor:Elbe_swamp.jpg" TargetMode="External"/><Relationship Id="rId9" Type="http://schemas.openxmlformats.org/officeDocument/2006/relationships/hyperlink" Target="http://cs.wikipedia.org/wiki/Soubor:Nymphaea_alb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771800" y="3789040"/>
            <a:ext cx="3528392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827584" y="2204864"/>
            <a:ext cx="7560840" cy="8640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4680520"/>
          </a:xfrm>
        </p:spPr>
        <p:txBody>
          <a:bodyPr>
            <a:normAutofit/>
          </a:bodyPr>
          <a:lstStyle/>
          <a:p>
            <a:r>
              <a:rPr lang="cs-CZ" b="1" u="sng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cs-CZ" b="1" u="sng" dirty="0" smtClean="0">
                <a:latin typeface="Courier New" pitchFamily="49" charset="0"/>
                <a:cs typeface="Courier New" pitchFamily="49" charset="0"/>
              </a:rPr>
            </a:br>
            <a:r>
              <a:rPr lang="cs-CZ" sz="3800" b="1" u="sng" dirty="0" smtClean="0">
                <a:latin typeface="Courier New" pitchFamily="49" charset="0"/>
                <a:cs typeface="Courier New" pitchFamily="49" charset="0"/>
              </a:rPr>
              <a:t>ROSTLINY VOD A BAŽIN I.</a:t>
            </a:r>
            <a:br>
              <a:rPr lang="cs-CZ" sz="3800" b="1" u="sng" dirty="0" smtClean="0">
                <a:latin typeface="Courier New" pitchFamily="49" charset="0"/>
                <a:cs typeface="Courier New" pitchFamily="49" charset="0"/>
              </a:rPr>
            </a:br>
            <a:r>
              <a:rPr lang="cs-CZ" b="1" u="sng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cs-CZ" b="1" u="sng" dirty="0" smtClean="0">
                <a:latin typeface="Courier New" pitchFamily="49" charset="0"/>
                <a:cs typeface="Courier New" pitchFamily="49" charset="0"/>
              </a:rPr>
            </a:br>
            <a:endParaRPr lang="cs-CZ" b="1" u="sng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61048"/>
            <a:ext cx="6400800" cy="1584176"/>
          </a:xfrm>
        </p:spPr>
        <p:txBody>
          <a:bodyPr>
            <a:normAutofit/>
          </a:bodyPr>
          <a:lstStyle/>
          <a:p>
            <a:pPr marL="514350" indent="-514350"/>
            <a:r>
              <a:rPr lang="cs-CZ" b="1" dirty="0" smtClean="0">
                <a:solidFill>
                  <a:srgbClr val="FF0000"/>
                </a:solidFill>
              </a:rPr>
              <a:t>LEKNÍN BĚLOSTNÝ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34877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11057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ovéPole 3"/>
          <p:cNvSpPr txBox="1"/>
          <p:nvPr/>
        </p:nvSpPr>
        <p:spPr>
          <a:xfrm>
            <a:off x="971550" y="4201951"/>
            <a:ext cx="11887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Šablona</a:t>
            </a:r>
            <a:r>
              <a:rPr lang="cs-CZ" sz="1100" dirty="0" smtClean="0">
                <a:latin typeface="Arial - 18"/>
              </a:rPr>
              <a:t>: </a:t>
            </a:r>
            <a:r>
              <a:rPr lang="cs-CZ" sz="1400" dirty="0" smtClean="0">
                <a:latin typeface="Arial - 18"/>
              </a:rPr>
              <a:t>V/2 </a:t>
            </a:r>
            <a:endParaRPr lang="cs-CZ" sz="1400" dirty="0">
              <a:latin typeface="Arial - 18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40630" y="4150075"/>
            <a:ext cx="1331570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Sada: 2/32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2980" y="4679210"/>
            <a:ext cx="3877052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Ověření ve výuce: 25. 3. 2013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86350" y="4689585"/>
            <a:ext cx="8686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Třída: 4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60820" y="4710336"/>
            <a:ext cx="168358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Datum: 29. 1. 2013 </a:t>
            </a:r>
            <a:endParaRPr lang="cs-CZ" sz="1400" dirty="0">
              <a:latin typeface="Arial - 18"/>
            </a:endParaRPr>
          </a:p>
        </p:txBody>
      </p:sp>
      <p:pic>
        <p:nvPicPr>
          <p:cNvPr id="9" name="Obrázek 8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650" y="2479670"/>
            <a:ext cx="5737860" cy="95451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0" name="TextovéPole 9"/>
          <p:cNvSpPr txBox="1"/>
          <p:nvPr/>
        </p:nvSpPr>
        <p:spPr>
          <a:xfrm>
            <a:off x="1291590" y="546502"/>
            <a:ext cx="6697980" cy="94140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4000" dirty="0" smtClean="0">
                <a:solidFill>
                  <a:srgbClr val="FFFFFF"/>
                </a:solidFill>
                <a:latin typeface="Arial - 62"/>
              </a:rPr>
              <a:t>Výukový materiál  </a:t>
            </a:r>
            <a:endParaRPr lang="cs-CZ" sz="4000" dirty="0">
              <a:solidFill>
                <a:srgbClr val="FFFFFF"/>
              </a:solidFill>
              <a:latin typeface="Arial - 62"/>
            </a:endParaRPr>
          </a:p>
          <a:p>
            <a:pPr algn="ctr"/>
            <a:r>
              <a:rPr lang="cs-CZ" sz="1600" dirty="0" smtClean="0">
                <a:solidFill>
                  <a:srgbClr val="FFFFFF"/>
                </a:solidFill>
                <a:latin typeface="Arial - 25"/>
              </a:rPr>
              <a:t>zpracovaný v rámci projektu</a:t>
            </a:r>
            <a:endParaRPr lang="cs-CZ" sz="1600" dirty="0">
              <a:solidFill>
                <a:srgbClr val="FFFFFF"/>
              </a:solidFill>
              <a:latin typeface="Arial - 25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84580" y="3641691"/>
            <a:ext cx="46373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7"/>
              </a:rPr>
              <a:t>Pořadové číslo projektu: CZ.1.07/1.4.00/21.1131</a:t>
            </a:r>
            <a:endParaRPr lang="cs-CZ" sz="1400" b="1" dirty="0">
              <a:latin typeface="Arial - 17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82980" y="5197970"/>
            <a:ext cx="9601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Online:</a:t>
            </a:r>
            <a:endParaRPr lang="cs-CZ" sz="1400" dirty="0">
              <a:latin typeface="Arial - 1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401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" y="176378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ovéPole 2"/>
          <p:cNvSpPr txBox="1"/>
          <p:nvPr/>
        </p:nvSpPr>
        <p:spPr>
          <a:xfrm>
            <a:off x="388620" y="695138"/>
            <a:ext cx="8343900" cy="1264568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3300" dirty="0" smtClean="0">
                <a:solidFill>
                  <a:srgbClr val="FFFFFF"/>
                </a:solidFill>
                <a:latin typeface="Arial - 51"/>
              </a:rPr>
              <a:t>Rostliny vod a bažin I.</a:t>
            </a:r>
          </a:p>
          <a:p>
            <a:pPr algn="ctr"/>
            <a:r>
              <a:rPr lang="cs-CZ" sz="2400" dirty="0" smtClean="0">
                <a:solidFill>
                  <a:srgbClr val="FF0000"/>
                </a:solidFill>
                <a:latin typeface="Arial - 51"/>
              </a:rPr>
              <a:t>Leknín bělostný</a:t>
            </a:r>
          </a:p>
          <a:p>
            <a:pPr algn="ctr"/>
            <a:endParaRPr lang="cs-CZ" sz="2000" dirty="0">
              <a:solidFill>
                <a:srgbClr val="FF0000"/>
              </a:solidFill>
              <a:latin typeface="Arial - 51"/>
            </a:endParaRPr>
          </a:p>
        </p:txBody>
      </p:sp>
      <p:pic>
        <p:nvPicPr>
          <p:cNvPr id="4" name="Obrázek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04864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ovéPole 4"/>
          <p:cNvSpPr txBox="1"/>
          <p:nvPr/>
        </p:nvSpPr>
        <p:spPr>
          <a:xfrm>
            <a:off x="502920" y="4440581"/>
            <a:ext cx="60853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Jméno autora: Mgr. Martina Kosová 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8640" y="4876340"/>
            <a:ext cx="5623560" cy="510515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Škola: Základní škola Zaječí, okres Břeclav</a:t>
            </a:r>
          </a:p>
          <a:p>
            <a:r>
              <a:rPr lang="cs-CZ" sz="1400" dirty="0" smtClean="0">
                <a:latin typeface="Arial - 18"/>
              </a:rPr>
              <a:t>           Školní 402, 691 05 Zaječí, příspěvková organizace 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2920" y="3361561"/>
            <a:ext cx="102870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Ročník: 4.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2920" y="2977679"/>
            <a:ext cx="306096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7"/>
              </a:rPr>
              <a:t>Předmět:</a:t>
            </a:r>
            <a:r>
              <a:rPr lang="cs-CZ" sz="1400" b="1" dirty="0" smtClean="0">
                <a:solidFill>
                  <a:srgbClr val="66FF33"/>
                </a:solidFill>
                <a:latin typeface="Arial - 17"/>
              </a:rPr>
              <a:t> Přírodověda</a:t>
            </a:r>
            <a:r>
              <a:rPr lang="cs-CZ" sz="1100" dirty="0" smtClean="0">
                <a:solidFill>
                  <a:srgbClr val="00008B"/>
                </a:solidFill>
                <a:latin typeface="Arial - 17"/>
              </a:rPr>
              <a:t> </a:t>
            </a:r>
            <a:endParaRPr lang="cs-CZ" sz="1100" dirty="0">
              <a:solidFill>
                <a:srgbClr val="00008B"/>
              </a:solidFill>
              <a:latin typeface="Arial - 17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2920" y="3890696"/>
            <a:ext cx="810152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Klíčová slova: Leknín bělostný, bažiny, mokřady, kořen, oddenek, list, květ</a:t>
            </a:r>
            <a:endParaRPr lang="cs-CZ" sz="1400" dirty="0">
              <a:latin typeface="Arial - 18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2920" y="2531546"/>
            <a:ext cx="7885504" cy="510515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8"/>
              </a:rPr>
              <a:t>Název: VY_52_INOVACE_2/32_Rostliny vod a bažin I.; leknín bělostný</a:t>
            </a:r>
          </a:p>
          <a:p>
            <a:endParaRPr lang="cs-CZ" sz="1400" dirty="0">
              <a:solidFill>
                <a:srgbClr val="00008B"/>
              </a:solidFill>
              <a:latin typeface="Arial - 1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5250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Výukový materiál je určen žákům 4. třídy základní školy k předmětu Přírodověda.</a:t>
            </a:r>
          </a:p>
          <a:p>
            <a:r>
              <a:rPr lang="cs-CZ" sz="2800" dirty="0" smtClean="0"/>
              <a:t>Cílem učebního materiálu je seznámit žáky s novými pojmy a pomoci jim si je osvojit. </a:t>
            </a:r>
          </a:p>
          <a:p>
            <a:r>
              <a:rPr lang="cs-CZ" sz="2800" dirty="0" smtClean="0"/>
              <a:t>Usnadnit jim si zapamatovat a poznat jednotlivé části a zástupce jednotlivých přírodních společenstev.</a:t>
            </a:r>
          </a:p>
          <a:p>
            <a:r>
              <a:rPr lang="cs-CZ" sz="2800" dirty="0" smtClean="0"/>
              <a:t>Následující stránky jsou věnovány zástupcům rostlin, se kterými se můžeme setkat v okolí vod a bažin. Konkrétně na leknín bělostný.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Léto 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971600" y="5877272"/>
            <a:ext cx="445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18434" name="Picture 2" descr="Soubor:Vallø Ro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196752"/>
            <a:ext cx="7072411" cy="4650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Léto, rybníky, jezera, tůně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452320" y="6093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17410" name="Picture 2" descr="Soubor:Jordan Pond in Tabor 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24744"/>
            <a:ext cx="7139947" cy="53549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Bažiny, mokřady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308304" y="6093296"/>
            <a:ext cx="445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16386" name="Picture 2" descr="Soubor:Elbe swam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6860594" cy="45537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5805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Bažiny, mokřady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7518482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24328" y="580526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0953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Rostliny vod a bažin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Vzpomeneš si, které rostliny kvetou v létě </a:t>
            </a:r>
          </a:p>
          <a:p>
            <a:pPr marL="0" indent="0">
              <a:buNone/>
            </a:pPr>
            <a:r>
              <a:rPr lang="cs-CZ" dirty="0" smtClean="0"/>
              <a:t>    u rybníka</a:t>
            </a:r>
            <a:r>
              <a:rPr lang="cs-CZ" dirty="0"/>
              <a:t>?</a:t>
            </a:r>
            <a:r>
              <a:rPr lang="cs-CZ" dirty="0" smtClean="0"/>
              <a:t> Zkus některé nakreslit do sešitu. </a:t>
            </a:r>
          </a:p>
          <a:p>
            <a:endParaRPr lang="cs-CZ" dirty="0" smtClean="0">
              <a:sym typeface="Wingdings" pitchFamily="2" charset="2"/>
            </a:endParaRPr>
          </a:p>
          <a:p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3889094" y="3212976"/>
            <a:ext cx="3384376" cy="2088232"/>
          </a:xfrm>
          <a:prstGeom prst="cloudCallou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FF00"/>
                </a:solidFill>
              </a:rPr>
              <a:t>ZA ÚKOL</a:t>
            </a:r>
            <a:endParaRPr lang="cs-CZ" sz="4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LEKNÍN BĚLOSTNÝ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23928" y="3717032"/>
            <a:ext cx="418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613" y="1740876"/>
            <a:ext cx="7338392" cy="4898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45005" y="6237312"/>
            <a:ext cx="517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LEKNÍN BĚLOSTNÝ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Má </a:t>
            </a:r>
            <a:r>
              <a:rPr lang="cs-CZ" b="1" dirty="0" smtClean="0">
                <a:solidFill>
                  <a:srgbClr val="FF0000"/>
                </a:solidFill>
              </a:rPr>
              <a:t>velké listy  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splývají na hladině vody</a:t>
            </a:r>
          </a:p>
          <a:p>
            <a:endParaRPr lang="cs-CZ" dirty="0" smtClean="0"/>
          </a:p>
          <a:p>
            <a:r>
              <a:rPr lang="cs-CZ" dirty="0" smtClean="0"/>
              <a:t>Má </a:t>
            </a:r>
            <a:r>
              <a:rPr lang="cs-CZ" b="1" dirty="0" smtClean="0">
                <a:solidFill>
                  <a:srgbClr val="FF0000"/>
                </a:solidFill>
              </a:rPr>
              <a:t>velké bílé květy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Šipka dolů 6"/>
          <p:cNvSpPr/>
          <p:nvPr/>
        </p:nvSpPr>
        <p:spPr>
          <a:xfrm>
            <a:off x="1835696" y="2132856"/>
            <a:ext cx="484632" cy="978408"/>
          </a:xfrm>
          <a:prstGeom prst="down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132856"/>
            <a:ext cx="4623037" cy="3474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8460432" y="513606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cxnSp>
        <p:nvCxnSpPr>
          <p:cNvPr id="10" name="Přímá spojovací šipka 9"/>
          <p:cNvCxnSpPr/>
          <p:nvPr/>
        </p:nvCxnSpPr>
        <p:spPr>
          <a:xfrm>
            <a:off x="3059832" y="1916832"/>
            <a:ext cx="4392488" cy="93610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V="1">
            <a:off x="3851920" y="3645024"/>
            <a:ext cx="2520280" cy="7920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47968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LEKNÍN BĚLOSTNÝ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r>
              <a:rPr lang="cs-CZ" dirty="0" smtClean="0"/>
              <a:t>ŘAPÍKY LISTŮ a STOPKY KVĚTŮ vyrůstají z </a:t>
            </a:r>
            <a:r>
              <a:rPr lang="cs-CZ" b="1" u="sng" dirty="0" smtClean="0">
                <a:solidFill>
                  <a:srgbClr val="FF0000"/>
                </a:solidFill>
              </a:rPr>
              <a:t>PLAZIVÉHO ODDENKU</a:t>
            </a:r>
            <a:r>
              <a:rPr lang="cs-CZ" dirty="0" smtClean="0"/>
              <a:t>.</a:t>
            </a:r>
            <a:r>
              <a:rPr lang="cs-CZ" b="1" dirty="0" smtClean="0">
                <a:solidFill>
                  <a:srgbClr val="FF0000"/>
                </a:solidFill>
              </a:rPr>
              <a:t>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>
                <a:solidFill>
                  <a:srgbClr val="C00000"/>
                </a:solidFill>
              </a:rPr>
              <a:t>Oddenek</a:t>
            </a:r>
            <a:r>
              <a:rPr lang="cs-CZ" dirty="0" smtClean="0"/>
              <a:t> koření na dně.</a:t>
            </a:r>
            <a:endParaRPr lang="cs-CZ" b="1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060848"/>
            <a:ext cx="4536504" cy="3409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388424" y="50851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7102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LEKNÍN BĚLOSTNÝ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r>
              <a:rPr lang="cs-CZ" b="1" dirty="0" smtClean="0"/>
              <a:t>ŘAPÍKY</a:t>
            </a:r>
            <a:r>
              <a:rPr lang="cs-CZ" dirty="0" smtClean="0"/>
              <a:t> LISTŮ a </a:t>
            </a:r>
            <a:r>
              <a:rPr lang="cs-CZ" b="1" dirty="0" smtClean="0"/>
              <a:t>STOPKY</a:t>
            </a:r>
            <a:r>
              <a:rPr lang="cs-CZ" dirty="0" smtClean="0"/>
              <a:t> KVĚTŮ jsou tak </a:t>
            </a:r>
            <a:r>
              <a:rPr lang="cs-CZ" b="1" dirty="0" smtClean="0">
                <a:solidFill>
                  <a:srgbClr val="C00000"/>
                </a:solidFill>
              </a:rPr>
              <a:t>dlouhé</a:t>
            </a:r>
            <a:r>
              <a:rPr lang="cs-CZ" dirty="0" smtClean="0"/>
              <a:t>, jak hluboká je voda.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Prostor uvnitř stopek i listů je vyplněn </a:t>
            </a:r>
            <a:r>
              <a:rPr lang="cs-CZ" b="1" dirty="0" smtClean="0">
                <a:solidFill>
                  <a:srgbClr val="FF0000"/>
                </a:solidFill>
              </a:rPr>
              <a:t>vzduchem.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Vzduch se z listů dostává do kořenů.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</a:p>
          <a:p>
            <a:pPr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7102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22" name="Picture 2" descr="http://botany.cz/foto/nymphcandidaherb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208912" cy="615213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956376" y="6093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</a:rPr>
              <a:t>Co se stane s lekníny, když 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                    ... voda v zimě zmrzne?</a:t>
            </a:r>
          </a:p>
          <a:p>
            <a:pPr>
              <a:buNone/>
            </a:pPr>
            <a:endParaRPr lang="cs-CZ" b="1" dirty="0" smtClean="0">
              <a:solidFill>
                <a:schemeClr val="accent2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Dřív než voda zmrzne, vyvinou se z květů </a:t>
            </a:r>
            <a:r>
              <a:rPr lang="cs-CZ" b="1" dirty="0" smtClean="0">
                <a:solidFill>
                  <a:srgbClr val="FF0000"/>
                </a:solidFill>
              </a:rPr>
              <a:t>PLODY</a:t>
            </a:r>
            <a:r>
              <a:rPr lang="cs-CZ" b="1" dirty="0" smtClean="0">
                <a:solidFill>
                  <a:schemeClr val="tx1"/>
                </a:solidFill>
              </a:rPr>
              <a:t>. 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Plody dozrají a uvolní </a:t>
            </a:r>
            <a:r>
              <a:rPr lang="cs-CZ" b="1" dirty="0" smtClean="0">
                <a:solidFill>
                  <a:srgbClr val="FF0000"/>
                </a:solidFill>
              </a:rPr>
              <a:t>SEMENA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Semena </a:t>
            </a:r>
            <a:r>
              <a:rPr lang="cs-CZ" b="1" dirty="0" smtClean="0">
                <a:solidFill>
                  <a:schemeClr val="tx1"/>
                </a:solidFill>
              </a:rPr>
              <a:t>pak</a:t>
            </a:r>
            <a:r>
              <a:rPr lang="cs-CZ" b="1" dirty="0" smtClean="0">
                <a:solidFill>
                  <a:srgbClr val="FF0000"/>
                </a:solidFill>
              </a:rPr>
              <a:t> přezimují pod vodou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</a:rPr>
              <a:t>Co se stane s lekníny, když 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                    ... voda v zimě zmrzne?</a:t>
            </a:r>
          </a:p>
          <a:p>
            <a:pPr>
              <a:buNone/>
            </a:pPr>
            <a:endParaRPr lang="cs-CZ" b="1" dirty="0" smtClean="0">
              <a:solidFill>
                <a:schemeClr val="accent2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Listy</a:t>
            </a:r>
            <a:r>
              <a:rPr lang="cs-CZ" b="1" dirty="0" smtClean="0">
                <a:solidFill>
                  <a:schemeClr val="tx1"/>
                </a:solidFill>
              </a:rPr>
              <a:t> na podzim </a:t>
            </a:r>
            <a:r>
              <a:rPr lang="cs-CZ" b="1" dirty="0" smtClean="0">
                <a:solidFill>
                  <a:srgbClr val="FF0000"/>
                </a:solidFill>
              </a:rPr>
              <a:t>hynou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Oddenek</a:t>
            </a:r>
            <a:r>
              <a:rPr lang="cs-CZ" b="1" dirty="0" smtClean="0">
                <a:solidFill>
                  <a:schemeClr val="tx1"/>
                </a:solidFill>
              </a:rPr>
              <a:t> s kořeny </a:t>
            </a:r>
            <a:r>
              <a:rPr lang="cs-CZ" b="1" dirty="0" smtClean="0">
                <a:solidFill>
                  <a:srgbClr val="FF0000"/>
                </a:solidFill>
              </a:rPr>
              <a:t>přezimuje v bahně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</a:rPr>
              <a:t>Lekníny mohou mít různé barvy 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          … v parcích , zahradách, sklenících </a:t>
            </a:r>
          </a:p>
          <a:p>
            <a:pPr>
              <a:buNone/>
            </a:pPr>
            <a:endParaRPr lang="cs-CZ" b="1" dirty="0" smtClean="0">
              <a:solidFill>
                <a:schemeClr val="accent2"/>
              </a:solidFill>
            </a:endParaRPr>
          </a:p>
        </p:txBody>
      </p:sp>
      <p:pic>
        <p:nvPicPr>
          <p:cNvPr id="31746" name="Picture 2" descr="http://petr.vaclavek.com/fotky/blog/lekn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132856"/>
            <a:ext cx="3391078" cy="2931419"/>
          </a:xfrm>
          <a:prstGeom prst="rect">
            <a:avLst/>
          </a:prstGeom>
          <a:noFill/>
        </p:spPr>
      </p:pic>
      <p:pic>
        <p:nvPicPr>
          <p:cNvPr id="31748" name="Picture 4" descr="http://www.nejzahradnictvi.cz/data/clanky/max/ruzovy-lekn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204864"/>
            <a:ext cx="3290639" cy="2873996"/>
          </a:xfrm>
          <a:prstGeom prst="rect">
            <a:avLst/>
          </a:prstGeom>
          <a:noFill/>
        </p:spPr>
      </p:pic>
      <p:pic>
        <p:nvPicPr>
          <p:cNvPr id="31752" name="Picture 8" descr="http://www.vodnirostliny.estranky.cz/img/picture/4/leknin-helvo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000500"/>
            <a:ext cx="2847975" cy="28575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95536" y="465313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436096" y="6525344"/>
            <a:ext cx="562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460432" y="4653136"/>
            <a:ext cx="418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56176" y="5445224"/>
            <a:ext cx="2376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PĚSTOVÁNÍ LEKNÍNŮ V JEZÍRKÁCH</a:t>
            </a:r>
            <a:endParaRPr lang="cs-CZ" sz="2000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339752" y="4869160"/>
            <a:ext cx="410445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</a:rPr>
              <a:t>LEKNÍN 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b="1" dirty="0" smtClean="0"/>
              <a:t>               Je </a:t>
            </a:r>
            <a:r>
              <a:rPr lang="cs-CZ" b="1" u="sng" dirty="0" smtClean="0"/>
              <a:t>zákonem chráněná rostlina                     </a:t>
            </a:r>
            <a:r>
              <a:rPr lang="cs-CZ" b="1" dirty="0" smtClean="0"/>
              <a:t>	                           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FFC000"/>
                </a:solidFill>
              </a:rPr>
              <a:t>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NESMÍ SE TRHAT!!!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3563888" y="2636912"/>
            <a:ext cx="1512168" cy="1944216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ový popisek 5"/>
          <p:cNvSpPr/>
          <p:nvPr/>
        </p:nvSpPr>
        <p:spPr>
          <a:xfrm>
            <a:off x="179512" y="4149080"/>
            <a:ext cx="2376264" cy="2160240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Pozor na </a:t>
            </a:r>
            <a:r>
              <a:rPr lang="cs-CZ" sz="2400" b="1" dirty="0" err="1" smtClean="0">
                <a:solidFill>
                  <a:srgbClr val="FFFF00"/>
                </a:solidFill>
              </a:rPr>
              <a:t>zněčisťování</a:t>
            </a:r>
            <a:r>
              <a:rPr lang="cs-CZ" sz="2400" b="1" dirty="0" smtClean="0">
                <a:solidFill>
                  <a:srgbClr val="FFFF00"/>
                </a:solidFill>
              </a:rPr>
              <a:t> vody škodlivými látkami!!!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339752" y="4869160"/>
            <a:ext cx="410445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chemeClr val="accent2"/>
                </a:solidFill>
              </a:rPr>
              <a:t>PŘEMÝŠLEJ </a:t>
            </a:r>
            <a:endParaRPr lang="cs-CZ" b="1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Kde můžeme lekníny vidět?</a:t>
            </a:r>
          </a:p>
          <a:p>
            <a:endParaRPr lang="cs-CZ" b="1" dirty="0" smtClean="0"/>
          </a:p>
          <a:p>
            <a:r>
              <a:rPr lang="cs-CZ" b="1" dirty="0" smtClean="0"/>
              <a:t>Rostou lekníny pouze ve volné přírodě?</a:t>
            </a:r>
          </a:p>
          <a:p>
            <a:endParaRPr lang="cs-CZ" b="1" dirty="0" smtClean="0"/>
          </a:p>
          <a:p>
            <a:r>
              <a:rPr lang="cs-CZ" b="1" dirty="0" smtClean="0"/>
              <a:t>Porovnej vzhled leknínu a stulíku </a:t>
            </a:r>
            <a:r>
              <a:rPr lang="cs-CZ" sz="2000" dirty="0" smtClean="0"/>
              <a:t>(viz obrázek)</a:t>
            </a:r>
          </a:p>
          <a:p>
            <a:endParaRPr lang="cs-CZ" sz="2800" b="1" dirty="0" smtClean="0"/>
          </a:p>
          <a:p>
            <a:r>
              <a:rPr lang="cs-CZ" b="1" dirty="0" smtClean="0"/>
              <a:t>Které vodní rostliny ještě znáš?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89654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Malá Jarmila, Podroužek Ladislav. </a:t>
            </a:r>
            <a:r>
              <a:rPr lang="cs-CZ" sz="1600" i="1" dirty="0" smtClean="0">
                <a:solidFill>
                  <a:srgbClr val="000000"/>
                </a:solidFill>
                <a:latin typeface="Arial - 15"/>
              </a:rPr>
              <a:t>Přírodověda pro 4. ročník základní školy.</a:t>
            </a:r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 1. vydání. Praha: SPN, a. s., 2003. ISBN 80-7235-029-3 </a:t>
            </a:r>
            <a:endParaRPr lang="cs-CZ" sz="1600" b="1" u="sng" dirty="0" smtClean="0"/>
          </a:p>
          <a:p>
            <a:r>
              <a:rPr lang="cs-CZ" sz="1600" b="1" u="sng" dirty="0" smtClean="0"/>
              <a:t>OBRÁZKY:</a:t>
            </a:r>
          </a:p>
          <a:p>
            <a:r>
              <a:rPr lang="cs-CZ" sz="1600" dirty="0"/>
              <a:t>1) </a:t>
            </a:r>
            <a:r>
              <a:rPr lang="cs-CZ" sz="1600" dirty="0" smtClean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cs.wikipedia.org/wiki/Soubor:Vall%C3%B8_Road.jpg</a:t>
            </a:r>
            <a:r>
              <a:rPr lang="cs-CZ" sz="1600" dirty="0" smtClean="0"/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(29</a:t>
            </a:r>
            <a:r>
              <a:rPr lang="cs-CZ" sz="1600" dirty="0" smtClean="0">
                <a:solidFill>
                  <a:schemeClr val="tx1"/>
                </a:solidFill>
              </a:rPr>
              <a:t>. 1. 2013)</a:t>
            </a:r>
            <a:endParaRPr lang="cs-CZ" sz="1600" u="sng" dirty="0" smtClean="0">
              <a:solidFill>
                <a:srgbClr val="0070C0"/>
              </a:solidFill>
            </a:endParaRPr>
          </a:p>
          <a:p>
            <a:r>
              <a:rPr lang="cs-CZ" sz="1600" dirty="0" smtClean="0"/>
              <a:t>2) </a:t>
            </a:r>
            <a:r>
              <a:rPr lang="cs-CZ" sz="1600" dirty="0" smtClean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cs.wikipedia.org/wiki/Soubor:Jordan_Pond_in_Tabor_CZ.JPG</a:t>
            </a:r>
            <a:r>
              <a:rPr lang="cs-CZ" sz="1600" dirty="0" smtClean="0"/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(29</a:t>
            </a:r>
            <a:r>
              <a:rPr lang="cs-CZ" sz="1600" dirty="0" smtClean="0">
                <a:solidFill>
                  <a:schemeClr val="tx1"/>
                </a:solidFill>
              </a:rPr>
              <a:t>. 1. 2013</a:t>
            </a:r>
            <a:r>
              <a:rPr lang="cs-CZ" sz="1600" dirty="0" smtClean="0">
                <a:solidFill>
                  <a:schemeClr val="tx1"/>
                </a:solidFill>
              </a:rPr>
              <a:t>)</a:t>
            </a:r>
          </a:p>
          <a:p>
            <a:r>
              <a:rPr lang="cs-CZ" sz="1600" u="sng" dirty="0" smtClean="0">
                <a:solidFill>
                  <a:schemeClr val="tx1"/>
                </a:solidFill>
              </a:rPr>
              <a:t>3) </a:t>
            </a:r>
            <a:r>
              <a:rPr lang="cs-CZ" sz="1600" u="sng" dirty="0" smtClean="0">
                <a:solidFill>
                  <a:schemeClr val="tx1"/>
                </a:solidFill>
                <a:hlinkClick r:id="rId4"/>
              </a:rPr>
              <a:t>http://</a:t>
            </a:r>
            <a:r>
              <a:rPr lang="cs-CZ" sz="1600" u="sng" dirty="0" smtClean="0">
                <a:solidFill>
                  <a:schemeClr val="tx1"/>
                </a:solidFill>
                <a:hlinkClick r:id="rId4"/>
              </a:rPr>
              <a:t>cs.wikipedia.org/wiki/Soubor:Elbe_swamp.jpg</a:t>
            </a:r>
            <a:r>
              <a:rPr lang="cs-CZ" sz="1600" u="sng" dirty="0" smtClean="0">
                <a:solidFill>
                  <a:schemeClr val="tx1"/>
                </a:solidFill>
              </a:rPr>
              <a:t> (29. 1. 2013) </a:t>
            </a:r>
          </a:p>
          <a:p>
            <a:r>
              <a:rPr lang="cs-CZ" sz="1600" u="sng" dirty="0" smtClean="0">
                <a:solidFill>
                  <a:schemeClr val="tx1"/>
                </a:solidFill>
              </a:rPr>
              <a:t>4) </a:t>
            </a:r>
            <a:r>
              <a:rPr lang="cs-CZ" sz="1600" u="sng" dirty="0" smtClean="0">
                <a:solidFill>
                  <a:schemeClr val="tx1"/>
                </a:solidFill>
                <a:hlinkClick r:id="rId5"/>
              </a:rPr>
              <a:t>http://</a:t>
            </a:r>
            <a:r>
              <a:rPr lang="cs-CZ" sz="1600" u="sng" dirty="0" smtClean="0">
                <a:solidFill>
                  <a:schemeClr val="tx1"/>
                </a:solidFill>
                <a:hlinkClick r:id="rId5"/>
              </a:rPr>
              <a:t>cs.wikipedia.org/wiki/Soubor:Wetlands_in_Donana.jpg</a:t>
            </a:r>
            <a:r>
              <a:rPr lang="cs-CZ" sz="1600" u="sng" dirty="0" smtClean="0">
                <a:solidFill>
                  <a:schemeClr val="tx1"/>
                </a:solidFill>
              </a:rPr>
              <a:t> (29. 1. 2013)</a:t>
            </a:r>
            <a:endParaRPr lang="cs-CZ" sz="1600" u="sng" dirty="0" smtClean="0">
              <a:solidFill>
                <a:srgbClr val="0070C0"/>
              </a:solidFill>
            </a:endParaRPr>
          </a:p>
          <a:p>
            <a:r>
              <a:rPr lang="cs-CZ" sz="1600" dirty="0"/>
              <a:t>5) </a:t>
            </a: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cs.wikipedia.org/wiki/Lekn%C3%ADn_b%C4%9Blostn%C3%BD</a:t>
            </a:r>
            <a:r>
              <a:rPr lang="cs-CZ" sz="1600" dirty="0" smtClean="0"/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(29. 1. 2013</a:t>
            </a:r>
            <a:r>
              <a:rPr lang="cs-CZ" sz="1600" dirty="0" smtClean="0">
                <a:solidFill>
                  <a:schemeClr val="tx1"/>
                </a:solidFill>
              </a:rPr>
              <a:t>)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6) </a:t>
            </a:r>
            <a:r>
              <a:rPr lang="cs-CZ" sz="1600" dirty="0" smtClean="0">
                <a:solidFill>
                  <a:schemeClr val="tx1"/>
                </a:solidFill>
                <a:hlinkClick r:id="rId7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7"/>
              </a:rPr>
              <a:t>upload.wikimedia.org/wikipedia/commons/d/d8/Seerosen_wei%C3%9F.jpg</a:t>
            </a:r>
            <a:r>
              <a:rPr lang="cs-CZ" sz="1600" dirty="0" smtClean="0">
                <a:solidFill>
                  <a:schemeClr val="tx1"/>
                </a:solidFill>
              </a:rPr>
              <a:t> (29. 1. 2013)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7, 9) </a:t>
            </a:r>
            <a:r>
              <a:rPr lang="cs-CZ" sz="1600" dirty="0" smtClean="0">
                <a:solidFill>
                  <a:schemeClr val="tx1"/>
                </a:solidFill>
                <a:hlinkClick r:id="rId8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8"/>
              </a:rPr>
              <a:t>cs.wikipedia.org/wiki/Soubor:Leknin2.jpg</a:t>
            </a:r>
            <a:r>
              <a:rPr lang="cs-CZ" sz="1600" dirty="0" smtClean="0">
                <a:solidFill>
                  <a:schemeClr val="tx1"/>
                </a:solidFill>
              </a:rPr>
              <a:t> (29. 1. 2013) 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10, 11, 12) </a:t>
            </a:r>
            <a:r>
              <a:rPr lang="cs-CZ" sz="1600" dirty="0" smtClean="0">
                <a:solidFill>
                  <a:schemeClr val="tx1"/>
                </a:solidFill>
                <a:hlinkClick r:id="rId9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9"/>
              </a:rPr>
              <a:t>cs.wikipedia.org/wiki/Soubor:Nymphaea_alba.jpg</a:t>
            </a:r>
            <a:r>
              <a:rPr lang="cs-CZ" sz="1600" dirty="0" smtClean="0">
                <a:solidFill>
                  <a:schemeClr val="tx1"/>
                </a:solidFill>
              </a:rPr>
              <a:t> (29. 1. 2013) 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940</TotalTime>
  <Words>543</Words>
  <Application>Microsoft Office PowerPoint</Application>
  <PresentationFormat>Předvádění na obrazovce (4:3)</PresentationFormat>
  <Paragraphs>121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 ROSTLINY VOD A BAŽIN I.  </vt:lpstr>
      <vt:lpstr>Snímek 2</vt:lpstr>
      <vt:lpstr>Snímek 3</vt:lpstr>
      <vt:lpstr>ANOTACE</vt:lpstr>
      <vt:lpstr>Léto </vt:lpstr>
      <vt:lpstr>Léto, rybníky, jezera, tůně</vt:lpstr>
      <vt:lpstr>Bažiny, mokřady</vt:lpstr>
      <vt:lpstr>Bažiny, mokřady</vt:lpstr>
      <vt:lpstr>Rostliny vod a bažin</vt:lpstr>
      <vt:lpstr>LEKNÍN BĚLOSTNÝ</vt:lpstr>
      <vt:lpstr>LEKNÍN BĚLOSTNÝ</vt:lpstr>
      <vt:lpstr>LEKNÍN BĚLOSTNÝ</vt:lpstr>
      <vt:lpstr>LEKNÍN BĚLOSTNÝ</vt:lpstr>
      <vt:lpstr>Snímek 14</vt:lpstr>
      <vt:lpstr>Co se stane s lekníny, když </vt:lpstr>
      <vt:lpstr>Co se stane s lekníny, když </vt:lpstr>
      <vt:lpstr>Lekníny mohou mít různé barvy </vt:lpstr>
      <vt:lpstr>LEKNÍN </vt:lpstr>
      <vt:lpstr>PŘEMÝŠLEJ 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A JEJICH ORGÁNY</dc:title>
  <dc:creator>Marťánek</dc:creator>
  <cp:lastModifiedBy>Marťánek</cp:lastModifiedBy>
  <cp:revision>121</cp:revision>
  <dcterms:created xsi:type="dcterms:W3CDTF">2012-12-29T09:34:39Z</dcterms:created>
  <dcterms:modified xsi:type="dcterms:W3CDTF">2013-05-05T08:52:13Z</dcterms:modified>
</cp:coreProperties>
</file>