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5" r:id="rId2"/>
    <p:sldId id="266" r:id="rId3"/>
    <p:sldId id="257" r:id="rId4"/>
    <p:sldId id="256" r:id="rId5"/>
    <p:sldId id="264" r:id="rId6"/>
    <p:sldId id="258" r:id="rId7"/>
    <p:sldId id="262" r:id="rId8"/>
    <p:sldId id="263" r:id="rId9"/>
    <p:sldId id="260" r:id="rId10"/>
    <p:sldId id="26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76F25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35" autoAdjust="0"/>
    <p:restoredTop sz="94660"/>
  </p:normalViewPr>
  <p:slideViewPr>
    <p:cSldViewPr>
      <p:cViewPr varScale="1">
        <p:scale>
          <a:sx n="103" d="100"/>
          <a:sy n="103" d="100"/>
        </p:scale>
        <p:origin x="-204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8A35B-086F-4C0B-AEBA-901B9E4A33F3}" type="datetimeFigureOut">
              <a:rPr lang="cs-CZ" smtClean="0"/>
              <a:pPr/>
              <a:t>5.5.2013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6C578D-806E-46E4-AF94-96D6E277353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310121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6C578D-806E-46E4-AF94-96D6E2773534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028364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pPr/>
              <a:t>5.5.2013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62480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pPr/>
              <a:t>5.5.2013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40295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pPr/>
              <a:t>5.5.2013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62635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pPr/>
              <a:t>5.5.2013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214659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pPr/>
              <a:t>5.5.2013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42168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pPr/>
              <a:t>5.5.2013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92552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pPr/>
              <a:t>5.5.2013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84374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pPr/>
              <a:t>5.5.2013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77307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pPr/>
              <a:t>5.5.2013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529601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pPr/>
              <a:t>5.5.2013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32827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pPr/>
              <a:t>5.5.2013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70409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59000">
              <a:srgbClr val="FF6600"/>
            </a:gs>
            <a:gs pos="100000">
              <a:srgbClr val="76F254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3F1E41-664B-424E-8068-E35DCB5B82F0}" type="datetimeFigureOut">
              <a:rPr lang="cs-CZ" smtClean="0"/>
              <a:pPr/>
              <a:t>5.5.2013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0E745-C2EF-470D-BD2A-ACD7C76A3FC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47944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2885" y="866923"/>
            <a:ext cx="4975225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06864617"/>
              </p:ext>
            </p:extLst>
          </p:nvPr>
        </p:nvGraphicFramePr>
        <p:xfrm>
          <a:off x="1259632" y="2636912"/>
          <a:ext cx="6400799" cy="3155403"/>
        </p:xfrm>
        <a:graphic>
          <a:graphicData uri="http://schemas.openxmlformats.org/drawingml/2006/table">
            <a:tbl>
              <a:tblPr/>
              <a:tblGrid>
                <a:gridCol w="1187146"/>
                <a:gridCol w="5213653"/>
              </a:tblGrid>
              <a:tr h="12695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ZÁKLADNÍ ŠKOLA TIŠICE, okres MĚLNÍK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9636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Marcela Lazáková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6704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VY_32_INOVACE_03_LITERATURA</a:t>
                      </a:r>
                      <a:r>
                        <a:rPr lang="cs-CZ" sz="1300" kern="1200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PRO DĚTI_BÁJE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853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CZ.1.07/1.4.00/21.3130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403505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xmlns="" val="3198824669"/>
              </p:ext>
            </p:extLst>
          </p:nvPr>
        </p:nvGraphicFramePr>
        <p:xfrm>
          <a:off x="1431335" y="1594447"/>
          <a:ext cx="6281329" cy="4537470"/>
        </p:xfrm>
        <a:graphic>
          <a:graphicData uri="http://schemas.openxmlformats.org/drawingml/2006/table">
            <a:tbl>
              <a:tblPr/>
              <a:tblGrid>
                <a:gridCol w="1617631"/>
                <a:gridCol w="4663698"/>
              </a:tblGrid>
              <a:tr h="61299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Prezentace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vede k vymezení pojmu baje a k seznámení s některými autory a jejich díly.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839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JAZYK: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Čeština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299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OČEKÁVANÝ VÝSTUP: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Umí charakterizovat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 báji a uvede příklad.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16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KLÍČOVÁ SLOVA: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Eduard Petiška, Ivan Olbracht, Jan Pludek, Alena Ježková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DRUH UČEBNÍHO MATERIÁLU: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DRUH INTERAKTIVITY: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Výklad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97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CÍLOVÁ SKUPINA: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Žák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STUPEŇ A TYP VZDĚLÁNÍ: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Základní vzdělávání – první stupeň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TYPICKÁ VĚKOVÁ SKUPINA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9 - 12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let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Picture 676" descr="Obrázek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76672"/>
            <a:ext cx="4968875" cy="96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901337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4"/>
            <a:ext cx="8229600" cy="60486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Báje,</a:t>
            </a:r>
            <a:r>
              <a:rPr lang="cs-CZ" dirty="0" smtClean="0"/>
              <a:t> </a:t>
            </a:r>
            <a:r>
              <a:rPr lang="cs-CZ" dirty="0" smtClean="0"/>
              <a:t>řecky </a:t>
            </a:r>
            <a:r>
              <a:rPr lang="en-US" dirty="0" smtClean="0"/>
              <a:t>[</a:t>
            </a:r>
            <a:r>
              <a:rPr lang="cs-CZ" dirty="0" smtClean="0"/>
              <a:t>mythos</a:t>
            </a:r>
            <a:r>
              <a:rPr lang="en-US" dirty="0" smtClean="0"/>
              <a:t>]</a:t>
            </a:r>
            <a:r>
              <a:rPr lang="cs-CZ" dirty="0"/>
              <a:t> </a:t>
            </a:r>
            <a:r>
              <a:rPr lang="cs-CZ" dirty="0" smtClean="0"/>
              <a:t>mýty, </a:t>
            </a:r>
            <a:r>
              <a:rPr lang="cs-CZ" dirty="0"/>
              <a:t>původně znamená řeč a vyprávění, zejména o dávné </a:t>
            </a:r>
            <a:r>
              <a:rPr lang="cs-CZ" dirty="0" smtClean="0"/>
              <a:t>minulosti, která </a:t>
            </a:r>
            <a:r>
              <a:rPr lang="cs-CZ" dirty="0"/>
              <a:t>se často zpívala nebo recitovala při velkých slavnostech a tvořila společný majetek nějakého kmene nebo </a:t>
            </a:r>
            <a:r>
              <a:rPr lang="cs-CZ" dirty="0" smtClean="0"/>
              <a:t>skupiny. </a:t>
            </a:r>
            <a:r>
              <a:rPr lang="cs-CZ" dirty="0"/>
              <a:t>Z</a:t>
            </a:r>
            <a:r>
              <a:rPr lang="cs-CZ" dirty="0" smtClean="0"/>
              <a:t>náme </a:t>
            </a:r>
            <a:r>
              <a:rPr lang="cs-CZ" dirty="0" smtClean="0"/>
              <a:t>je téměř </a:t>
            </a:r>
            <a:r>
              <a:rPr lang="cs-CZ" dirty="0"/>
              <a:t>ze všech starých kultur. Jejich tématem byl často počátek světa, založení města, původ nějakých slavností nebo institucí, ne ovšem s historickým nebo vědeckým záměrem, ale jako potvrzení společné a pro všechny závazné zkušenosti, která má význam pro současný </a:t>
            </a:r>
            <a:r>
              <a:rPr lang="cs-CZ" dirty="0" smtClean="0"/>
              <a:t>život.</a:t>
            </a:r>
          </a:p>
        </p:txBody>
      </p:sp>
    </p:spTree>
    <p:extLst>
      <p:ext uri="{BB962C8B-B14F-4D97-AF65-F5344CB8AC3E}">
        <p14:creationId xmlns:p14="http://schemas.microsoft.com/office/powerpoint/2010/main" xmlns="" val="3944338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476672"/>
            <a:ext cx="7704856" cy="5256584"/>
          </a:xfrm>
        </p:spPr>
        <p:txBody>
          <a:bodyPr>
            <a:noAutofit/>
          </a:bodyPr>
          <a:lstStyle/>
          <a:p>
            <a:pPr algn="l"/>
            <a:r>
              <a:rPr lang="cs-CZ" b="1" dirty="0" smtClean="0">
                <a:solidFill>
                  <a:schemeClr val="tx1"/>
                </a:solidFill>
              </a:rPr>
              <a:t>Mýtus</a:t>
            </a:r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- </a:t>
            </a:r>
            <a:r>
              <a:rPr lang="cs-CZ" b="1" dirty="0" smtClean="0">
                <a:solidFill>
                  <a:schemeClr val="tx1"/>
                </a:solidFill>
              </a:rPr>
              <a:t>báje</a:t>
            </a:r>
            <a:r>
              <a:rPr lang="cs-CZ" dirty="0" smtClean="0">
                <a:solidFill>
                  <a:schemeClr val="tx1"/>
                </a:solidFill>
              </a:rPr>
              <a:t>, je </a:t>
            </a:r>
            <a:r>
              <a:rPr lang="cs-CZ" dirty="0">
                <a:solidFill>
                  <a:schemeClr val="tx1"/>
                </a:solidFill>
              </a:rPr>
              <a:t>tradiční, obvykle anonymní epický útvar, který dává odpovědi, aniž by kladl nějaké otázky. Vznikl </a:t>
            </a:r>
            <a:r>
              <a:rPr lang="cs-CZ" dirty="0" smtClean="0">
                <a:solidFill>
                  <a:schemeClr val="tx1"/>
                </a:solidFill>
              </a:rPr>
              <a:t>totiž                                      </a:t>
            </a:r>
            <a:r>
              <a:rPr lang="cs-CZ" dirty="0">
                <a:solidFill>
                  <a:schemeClr val="tx1"/>
                </a:solidFill>
              </a:rPr>
              <a:t>v neproblematickém světě, kde </a:t>
            </a:r>
            <a:r>
              <a:rPr lang="cs-CZ" dirty="0" smtClean="0">
                <a:solidFill>
                  <a:schemeClr val="tx1"/>
                </a:solidFill>
              </a:rPr>
              <a:t>                             pro </a:t>
            </a:r>
            <a:r>
              <a:rPr lang="cs-CZ" dirty="0">
                <a:solidFill>
                  <a:schemeClr val="tx1"/>
                </a:solidFill>
              </a:rPr>
              <a:t>individuální tázání a pochybnosti nebylo místo. Je to tradovaný </a:t>
            </a:r>
            <a:r>
              <a:rPr lang="cs-CZ" dirty="0" smtClean="0">
                <a:solidFill>
                  <a:schemeClr val="tx1"/>
                </a:solidFill>
              </a:rPr>
              <a:t>příběh, který nesděluje </a:t>
            </a:r>
            <a:r>
              <a:rPr lang="cs-CZ" dirty="0">
                <a:solidFill>
                  <a:schemeClr val="tx1"/>
                </a:solidFill>
              </a:rPr>
              <a:t>informace, nýbrž </a:t>
            </a:r>
            <a:r>
              <a:rPr lang="cs-CZ" dirty="0" smtClean="0">
                <a:solidFill>
                  <a:schemeClr val="tx1"/>
                </a:solidFill>
              </a:rPr>
              <a:t>vyvolává </a:t>
            </a:r>
            <a:r>
              <a:rPr lang="cs-CZ" dirty="0">
                <a:solidFill>
                  <a:schemeClr val="tx1"/>
                </a:solidFill>
              </a:rPr>
              <a:t>prostřednictvím obrazů dojem hlubšího porozumění celku světa nebo </a:t>
            </a:r>
            <a:r>
              <a:rPr lang="cs-CZ" dirty="0" smtClean="0">
                <a:solidFill>
                  <a:schemeClr val="tx1"/>
                </a:solidFill>
              </a:rPr>
              <a:t>nějaké                  </a:t>
            </a:r>
            <a:r>
              <a:rPr lang="cs-CZ" dirty="0">
                <a:solidFill>
                  <a:schemeClr val="tx1"/>
                </a:solidFill>
              </a:rPr>
              <a:t>jeho podstatné části v jejich </a:t>
            </a:r>
            <a:r>
              <a:rPr lang="cs-CZ" dirty="0" smtClean="0">
                <a:solidFill>
                  <a:schemeClr val="tx1"/>
                </a:solidFill>
              </a:rPr>
              <a:t>významu</a:t>
            </a:r>
            <a:endParaRPr lang="cs-CZ" dirty="0" smtClean="0">
              <a:solidFill>
                <a:schemeClr val="tx1"/>
              </a:solidFill>
            </a:endParaRPr>
          </a:p>
          <a:p>
            <a:pPr algn="l"/>
            <a:r>
              <a:rPr lang="cs-CZ" dirty="0" smtClean="0">
                <a:solidFill>
                  <a:schemeClr val="tx1"/>
                </a:solidFill>
              </a:rPr>
              <a:t>pro </a:t>
            </a:r>
            <a:r>
              <a:rPr lang="cs-CZ" dirty="0">
                <a:solidFill>
                  <a:schemeClr val="tx1"/>
                </a:solidFill>
              </a:rPr>
              <a:t>lidský život.</a:t>
            </a:r>
          </a:p>
          <a:p>
            <a:pPr algn="just"/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437112"/>
            <a:ext cx="1896435" cy="20563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44050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692696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b="1" dirty="0"/>
              <a:t>Mýtus</a:t>
            </a:r>
            <a:r>
              <a:rPr lang="cs-CZ" dirty="0"/>
              <a:t> pravděpodobně  původně doprovázel společný rituál a teprve později se od něho oddělil, takže se mohl vyprávět i mimo slavnost a nakonec zapsat.</a:t>
            </a:r>
          </a:p>
          <a:p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492896"/>
            <a:ext cx="4195835" cy="3860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030475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Eduard Petiška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193629"/>
            <a:ext cx="5770984" cy="5547739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cs-CZ" sz="3800" b="1" dirty="0"/>
              <a:t>Staré řecké báje a </a:t>
            </a:r>
            <a:r>
              <a:rPr lang="cs-CZ" sz="3800" b="1" dirty="0" smtClean="0"/>
              <a:t>pověsti </a:t>
            </a:r>
            <a:r>
              <a:rPr lang="cs-CZ" sz="3800" dirty="0" smtClean="0"/>
              <a:t>(1958)</a:t>
            </a:r>
          </a:p>
          <a:p>
            <a:pPr marL="0" indent="0">
              <a:buNone/>
            </a:pPr>
            <a:r>
              <a:rPr lang="cs-CZ" sz="3800" dirty="0"/>
              <a:t>N</a:t>
            </a:r>
            <a:r>
              <a:rPr lang="cs-CZ" sz="3800" dirty="0" smtClean="0"/>
              <a:t>ení </a:t>
            </a:r>
            <a:r>
              <a:rPr lang="cs-CZ" sz="3800" dirty="0"/>
              <a:t>to jen převyprávění antických mýtů, je to </a:t>
            </a:r>
            <a:r>
              <a:rPr lang="cs-CZ" sz="3800" dirty="0" smtClean="0"/>
              <a:t>zpráva </a:t>
            </a:r>
            <a:r>
              <a:rPr lang="cs-CZ" sz="3800" dirty="0" smtClean="0"/>
              <a:t>                  o </a:t>
            </a:r>
            <a:r>
              <a:rPr lang="cs-CZ" sz="3800" dirty="0"/>
              <a:t>lidském životě a charakteru, tato zpráva je srozumitelná </a:t>
            </a:r>
            <a:r>
              <a:rPr lang="cs-CZ" sz="3800" dirty="0" smtClean="0"/>
              <a:t>                  ve </a:t>
            </a:r>
            <a:r>
              <a:rPr lang="cs-CZ" sz="3800" dirty="0"/>
              <a:t>všech jazycích, do kterých kniha byla </a:t>
            </a:r>
            <a:r>
              <a:rPr lang="cs-CZ" sz="3800" dirty="0" smtClean="0"/>
              <a:t>přeložena. </a:t>
            </a:r>
          </a:p>
          <a:p>
            <a:pPr marL="0" indent="0">
              <a:buNone/>
            </a:pPr>
            <a:r>
              <a:rPr lang="cs-CZ" sz="3800" dirty="0" smtClean="0"/>
              <a:t>Vypráví </a:t>
            </a:r>
            <a:r>
              <a:rPr lang="cs-CZ" sz="3800" dirty="0"/>
              <a:t>o tísni i radosti, </a:t>
            </a:r>
            <a:r>
              <a:rPr lang="cs-CZ" sz="3800" dirty="0" smtClean="0"/>
              <a:t>věrnosti               </a:t>
            </a:r>
            <a:r>
              <a:rPr lang="cs-CZ" sz="3800" dirty="0"/>
              <a:t>i zradách, o marnosti i možném naplnění času, jaký je </a:t>
            </a:r>
            <a:r>
              <a:rPr lang="cs-CZ" sz="3800" dirty="0" smtClean="0"/>
              <a:t>člověku              </a:t>
            </a:r>
            <a:r>
              <a:rPr lang="cs-CZ" sz="3800" dirty="0"/>
              <a:t>na jeho životní </a:t>
            </a:r>
            <a:r>
              <a:rPr lang="cs-CZ" sz="3800" dirty="0" smtClean="0"/>
              <a:t>pouti </a:t>
            </a:r>
            <a:r>
              <a:rPr lang="cs-CZ" sz="3800" dirty="0"/>
              <a:t>přisouzen.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060848"/>
            <a:ext cx="2341971" cy="31262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688167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539552" y="977783"/>
            <a:ext cx="820891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 smtClean="0"/>
              <a:t>Příběhy</a:t>
            </a:r>
            <a:r>
              <a:rPr lang="cs-CZ" sz="3200" b="1" dirty="0"/>
              <a:t>, na které svítilo slunce </a:t>
            </a:r>
            <a:r>
              <a:rPr lang="cs-CZ" sz="3200" b="1" dirty="0" smtClean="0"/>
              <a:t>- </a:t>
            </a:r>
            <a:r>
              <a:rPr lang="cs-CZ" sz="3200" dirty="0" smtClean="0"/>
              <a:t>převyprávění   </a:t>
            </a:r>
            <a:r>
              <a:rPr lang="cs-CZ" sz="3200" dirty="0"/>
              <a:t>pro mládež, 1967; </a:t>
            </a:r>
            <a:endParaRPr lang="cs-CZ" sz="3200" dirty="0" smtClean="0"/>
          </a:p>
          <a:p>
            <a:pPr marL="514350" indent="-514350">
              <a:buAutoNum type="arabicPeriod"/>
            </a:pPr>
            <a:r>
              <a:rPr lang="cs-CZ" sz="3200" dirty="0" smtClean="0"/>
              <a:t>část </a:t>
            </a:r>
            <a:r>
              <a:rPr lang="cs-CZ" sz="3200" dirty="0"/>
              <a:t>samostatně s </a:t>
            </a:r>
            <a:r>
              <a:rPr lang="cs-CZ" sz="3200" dirty="0" smtClean="0"/>
              <a:t>titulem</a:t>
            </a:r>
          </a:p>
          <a:p>
            <a:r>
              <a:rPr lang="cs-CZ" sz="3200" b="1" dirty="0" smtClean="0"/>
              <a:t>Báje </a:t>
            </a:r>
            <a:r>
              <a:rPr lang="cs-CZ" sz="3200" b="1" dirty="0"/>
              <a:t>a pověsti starého Egypta a Mezopotámie,</a:t>
            </a:r>
            <a:r>
              <a:rPr lang="cs-CZ" sz="3200" dirty="0"/>
              <a:t> 1979; </a:t>
            </a:r>
            <a:br>
              <a:rPr lang="cs-CZ" sz="3200" dirty="0"/>
            </a:br>
            <a:r>
              <a:rPr lang="cs-CZ" sz="3200" dirty="0"/>
              <a:t>2. část samostatně s titulem </a:t>
            </a:r>
            <a:endParaRPr lang="cs-CZ" sz="3200" dirty="0" smtClean="0"/>
          </a:p>
          <a:p>
            <a:r>
              <a:rPr lang="cs-CZ" sz="3200" b="1" dirty="0" smtClean="0"/>
              <a:t>Příběhy </a:t>
            </a:r>
            <a:r>
              <a:rPr lang="cs-CZ" sz="3200" b="1" dirty="0"/>
              <a:t>starého Izraele</a:t>
            </a:r>
            <a:r>
              <a:rPr lang="cs-CZ" sz="3200" dirty="0"/>
              <a:t>, 1990)</a:t>
            </a:r>
          </a:p>
        </p:txBody>
      </p:sp>
    </p:spTree>
    <p:extLst>
      <p:ext uri="{BB962C8B-B14F-4D97-AF65-F5344CB8AC3E}">
        <p14:creationId xmlns:p14="http://schemas.microsoft.com/office/powerpoint/2010/main" xmlns="" val="3798046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 smtClean="0"/>
              <a:t>Ivan Olbracht </a:t>
            </a:r>
          </a:p>
          <a:p>
            <a:pPr marL="0" indent="0">
              <a:buNone/>
            </a:pPr>
            <a:r>
              <a:rPr lang="cs-CZ" b="1" dirty="0" smtClean="0"/>
              <a:t>Ze starých letopisů, </a:t>
            </a:r>
            <a:r>
              <a:rPr lang="cs-CZ" dirty="0" smtClean="0"/>
              <a:t>1940</a:t>
            </a:r>
          </a:p>
          <a:p>
            <a:pPr marL="0" indent="0">
              <a:buNone/>
            </a:pPr>
            <a:r>
              <a:rPr lang="cs-CZ" b="1" dirty="0" smtClean="0"/>
              <a:t>Biblické příběhy, </a:t>
            </a:r>
            <a:r>
              <a:rPr lang="cs-CZ" dirty="0" smtClean="0"/>
              <a:t>1939, Starý zákon pro </a:t>
            </a:r>
            <a:r>
              <a:rPr lang="cs-CZ" dirty="0"/>
              <a:t>mládež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 smtClean="0"/>
              <a:t>Alexej Pludek</a:t>
            </a:r>
          </a:p>
          <a:p>
            <a:pPr marL="0" indent="0">
              <a:buNone/>
            </a:pPr>
            <a:r>
              <a:rPr lang="cs-CZ" b="1" dirty="0" smtClean="0"/>
              <a:t>Pověsti dávných časů, </a:t>
            </a:r>
            <a:r>
              <a:rPr lang="cs-CZ" dirty="0" smtClean="0"/>
              <a:t>1971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120" t="4762" r="29041"/>
          <a:stretch/>
        </p:blipFill>
        <p:spPr>
          <a:xfrm>
            <a:off x="6012160" y="3714506"/>
            <a:ext cx="2011467" cy="2794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31886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3600400" cy="1143000"/>
          </a:xfrm>
        </p:spPr>
        <p:txBody>
          <a:bodyPr>
            <a:normAutofit fontScale="90000"/>
          </a:bodyPr>
          <a:lstStyle/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sz="3600" b="1" dirty="0"/>
              <a:t>Alena </a:t>
            </a:r>
            <a:r>
              <a:rPr lang="cs-CZ" sz="3600" b="1" dirty="0" smtClean="0"/>
              <a:t>Ježková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2132856"/>
            <a:ext cx="6131024" cy="93610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3500" b="1" dirty="0"/>
              <a:t>Řecké báje</a:t>
            </a:r>
            <a:r>
              <a:rPr lang="cs-CZ" dirty="0"/>
              <a:t>, </a:t>
            </a:r>
            <a:r>
              <a:rPr lang="cs-CZ" dirty="0" smtClean="0"/>
              <a:t>2009 - </a:t>
            </a:r>
            <a:r>
              <a:rPr lang="cs-CZ" dirty="0"/>
              <a:t>p</a:t>
            </a:r>
            <a:r>
              <a:rPr lang="cs-CZ" dirty="0" smtClean="0"/>
              <a:t>řevyprávění </a:t>
            </a:r>
            <a:r>
              <a:rPr lang="cs-CZ" dirty="0"/>
              <a:t>řeckých bájí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510" r="27732"/>
          <a:stretch/>
        </p:blipFill>
        <p:spPr>
          <a:xfrm>
            <a:off x="1763688" y="3354644"/>
            <a:ext cx="2092037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92322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2800" dirty="0" smtClean="0"/>
              <a:t>Použité zdroje: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1340768"/>
            <a:ext cx="8229600" cy="6192688"/>
          </a:xfrm>
        </p:spPr>
        <p:txBody>
          <a:bodyPr>
            <a:normAutofit fontScale="77500" lnSpcReduction="20000"/>
          </a:bodyPr>
          <a:lstStyle/>
          <a:p>
            <a:pPr>
              <a:buFont typeface="Wingdings" pitchFamily="2" charset="2"/>
              <a:buChar char="v"/>
            </a:pPr>
            <a:r>
              <a:rPr lang="cs-CZ" sz="2600" dirty="0" smtClean="0"/>
              <a:t>http</a:t>
            </a:r>
            <a:r>
              <a:rPr lang="cs-CZ" sz="2600" dirty="0"/>
              <a:t>://cs.wikipedia.org/wiki/B%C3%A1je</a:t>
            </a:r>
          </a:p>
          <a:p>
            <a:pPr>
              <a:buFont typeface="Wingdings" pitchFamily="2" charset="2"/>
              <a:buChar char="v"/>
            </a:pPr>
            <a:r>
              <a:rPr lang="cs-CZ" sz="2600" dirty="0"/>
              <a:t>http://cs.wikipedia.org/wiki/Soubor:Harpij.jpg</a:t>
            </a:r>
          </a:p>
          <a:p>
            <a:pPr>
              <a:buFont typeface="Wingdings" pitchFamily="2" charset="2"/>
              <a:buChar char="v"/>
            </a:pPr>
            <a:r>
              <a:rPr lang="cs-CZ" sz="2600" dirty="0"/>
              <a:t>http://cs.wikipedia.org/wiki/Soubor:Tizian_052.jpg</a:t>
            </a:r>
          </a:p>
          <a:p>
            <a:pPr>
              <a:buFont typeface="Wingdings" pitchFamily="2" charset="2"/>
              <a:buChar char="v"/>
            </a:pPr>
            <a:r>
              <a:rPr lang="cs-CZ" sz="2600" dirty="0"/>
              <a:t>http://cs.wikipedia.org/wiki/Eduard_Peti%C5%A1ka</a:t>
            </a:r>
          </a:p>
          <a:p>
            <a:pPr>
              <a:buFont typeface="Wingdings" pitchFamily="2" charset="2"/>
              <a:buChar char="v"/>
            </a:pPr>
            <a:r>
              <a:rPr lang="cs-CZ" sz="2600" dirty="0"/>
              <a:t>http://cs.wikipedia.org/wiki/Star%C3%A9_%C5%99eck%C3%A9_b%C3%A1je_a_pov%C4%9Bsti</a:t>
            </a:r>
          </a:p>
          <a:p>
            <a:pPr>
              <a:buFont typeface="Wingdings" pitchFamily="2" charset="2"/>
              <a:buChar char="v"/>
            </a:pPr>
            <a:endParaRPr lang="cs-CZ" sz="2600" dirty="0">
              <a:solidFill>
                <a:prstClr val="black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cs-CZ" sz="2600" dirty="0">
                <a:solidFill>
                  <a:prstClr val="black"/>
                </a:solidFill>
              </a:rPr>
              <a:t>v</a:t>
            </a:r>
            <a:r>
              <a:rPr lang="cs-CZ" sz="2600" dirty="0" smtClean="0">
                <a:solidFill>
                  <a:prstClr val="black"/>
                </a:solidFill>
              </a:rPr>
              <a:t>lastní fotografie</a:t>
            </a:r>
          </a:p>
          <a:p>
            <a:pPr>
              <a:buFont typeface="Wingdings" pitchFamily="2" charset="2"/>
              <a:buChar char="v"/>
            </a:pPr>
            <a:r>
              <a:rPr lang="cs-CZ" sz="2600" dirty="0" smtClean="0"/>
              <a:t>Petiška E.: Staré řecké báje a pověsti</a:t>
            </a:r>
          </a:p>
          <a:p>
            <a:pPr>
              <a:buFont typeface="Wingdings" pitchFamily="2" charset="2"/>
              <a:buChar char="v"/>
            </a:pPr>
            <a:r>
              <a:rPr lang="cs-CZ" sz="2600" dirty="0" smtClean="0"/>
              <a:t>Olbracht </a:t>
            </a:r>
            <a:r>
              <a:rPr lang="cs-CZ" sz="2600" dirty="0"/>
              <a:t>I</a:t>
            </a:r>
            <a:r>
              <a:rPr lang="cs-CZ" sz="2600" dirty="0" smtClean="0"/>
              <a:t>van.: Biblické příběhy</a:t>
            </a:r>
          </a:p>
          <a:p>
            <a:pPr>
              <a:buFont typeface="Wingdings" pitchFamily="2" charset="2"/>
              <a:buChar char="v"/>
            </a:pPr>
            <a:r>
              <a:rPr lang="cs-CZ" sz="2600" dirty="0" smtClean="0"/>
              <a:t>Ježková A.: Řecké báje</a:t>
            </a:r>
          </a:p>
          <a:p>
            <a:pPr>
              <a:buFont typeface="Wingdings" pitchFamily="2" charset="2"/>
              <a:buChar char="v"/>
            </a:pPr>
            <a:endParaRPr lang="cs-CZ" sz="2600" dirty="0" smtClean="0"/>
          </a:p>
          <a:p>
            <a:pPr>
              <a:buFont typeface="Wingdings" pitchFamily="2" charset="2"/>
              <a:buChar char="v"/>
            </a:pPr>
            <a:r>
              <a:rPr lang="cs-CZ" sz="2600" dirty="0" smtClean="0"/>
              <a:t>[</a:t>
            </a:r>
            <a:r>
              <a:rPr lang="cs-CZ" sz="2600" dirty="0"/>
              <a:t>cit. </a:t>
            </a:r>
            <a:r>
              <a:rPr lang="cs-CZ" sz="2600" dirty="0" smtClean="0"/>
              <a:t>2012-09-12].</a:t>
            </a:r>
            <a:endParaRPr lang="cs-CZ" sz="2600" dirty="0"/>
          </a:p>
          <a:p>
            <a:pPr>
              <a:buFont typeface="Wingdings" pitchFamily="2" charset="2"/>
              <a:buChar char="v"/>
            </a:pPr>
            <a:endParaRPr lang="cs-CZ" sz="4500" dirty="0"/>
          </a:p>
          <a:p>
            <a:pPr>
              <a:buFont typeface="Wingdings" pitchFamily="2" charset="2"/>
              <a:buChar char="v"/>
            </a:pPr>
            <a:endParaRPr lang="cs-CZ" sz="4500" dirty="0"/>
          </a:p>
          <a:p>
            <a:pPr>
              <a:buFont typeface="Wingdings" pitchFamily="2" charset="2"/>
              <a:buChar char="v"/>
            </a:pPr>
            <a:endParaRPr lang="cs-CZ" sz="4500" dirty="0" smtClean="0"/>
          </a:p>
          <a:p>
            <a:pPr marL="0" indent="0">
              <a:buNone/>
            </a:pPr>
            <a:r>
              <a:rPr lang="cs-CZ" sz="4500" dirty="0" smtClean="0"/>
              <a:t> </a:t>
            </a:r>
            <a:endParaRPr lang="cs-CZ" sz="4500" dirty="0"/>
          </a:p>
          <a:p>
            <a:pPr>
              <a:buFont typeface="Wingdings" pitchFamily="2" charset="2"/>
              <a:buChar char="v"/>
            </a:pP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xmlns="" val="4275579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</TotalTime>
  <Words>449</Words>
  <Application>Microsoft Office PowerPoint</Application>
  <PresentationFormat>Předvádění na obrazovce (4:3)</PresentationFormat>
  <Paragraphs>66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Snímek 1</vt:lpstr>
      <vt:lpstr>Snímek 2</vt:lpstr>
      <vt:lpstr>Snímek 3</vt:lpstr>
      <vt:lpstr>Snímek 4</vt:lpstr>
      <vt:lpstr>Snímek 5</vt:lpstr>
      <vt:lpstr>Eduard Petiška</vt:lpstr>
      <vt:lpstr>Snímek 7</vt:lpstr>
      <vt:lpstr>Snímek 8</vt:lpstr>
      <vt:lpstr>     Alena Ježková      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Marcela</dc:creator>
  <cp:lastModifiedBy>Dum</cp:lastModifiedBy>
  <cp:revision>28</cp:revision>
  <dcterms:created xsi:type="dcterms:W3CDTF">2012-08-20T19:24:43Z</dcterms:created>
  <dcterms:modified xsi:type="dcterms:W3CDTF">2013-05-05T11:07:37Z</dcterms:modified>
</cp:coreProperties>
</file>