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60" r:id="rId4"/>
    <p:sldId id="257" r:id="rId5"/>
    <p:sldId id="258" r:id="rId6"/>
    <p:sldId id="259" r:id="rId7"/>
    <p:sldId id="269" r:id="rId8"/>
    <p:sldId id="261" r:id="rId9"/>
    <p:sldId id="262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69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5A7A6A-915D-4050-B6BB-C7A3E4A9381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7D958-73E7-490F-8BC6-20EF37FE750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832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7D958-73E7-490F-8BC6-20EF37FE750B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740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rgbClr val="EE692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488" y="866775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966761"/>
              </p:ext>
            </p:extLst>
          </p:nvPr>
        </p:nvGraphicFramePr>
        <p:xfrm>
          <a:off x="1547664" y="2636912"/>
          <a:ext cx="7128792" cy="3119436"/>
        </p:xfrm>
        <a:graphic>
          <a:graphicData uri="http://schemas.openxmlformats.org/drawingml/2006/table">
            <a:tbl>
              <a:tblPr/>
              <a:tblGrid>
                <a:gridCol w="1322505"/>
                <a:gridCol w="5806287"/>
              </a:tblGrid>
              <a:tr h="5439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ŠKOLA TIŠICE, okres MĚLNÍK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Marcela Lazáková</a:t>
                      </a: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VY_12_INOVACE_34_ČESKÝ JAZYK_SHODA PŘÍSUDKU S PODMĚTEM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CZ.1.07/1.4.00/21.3130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054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321776"/>
              </p:ext>
            </p:extLst>
          </p:nvPr>
        </p:nvGraphicFramePr>
        <p:xfrm>
          <a:off x="1431925" y="1844675"/>
          <a:ext cx="6308725" cy="4440151"/>
        </p:xfrm>
        <a:graphic>
          <a:graphicData uri="http://schemas.openxmlformats.org/drawingml/2006/table">
            <a:tbl>
              <a:tblPr/>
              <a:tblGrid>
                <a:gridCol w="1617663"/>
                <a:gridCol w="4691062"/>
              </a:tblGrid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ANOTACE: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žáky 5. ročníku. Opakuje učivo o shodě přísudku s podmětem.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JAZYK: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Čeština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6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OČEKÁVANÝ VÝSTUP: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Používá správné koncovky sloves v příčestí minulém v množném čísle.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KLÍČOVÁ SLOVA: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Podmět rodu mužského životného i neživotného, ženského, středního.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UČEBNÍHO MATERIÁLU: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Prezentace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INTERAKTIVITY: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Kombinace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CÍLOVÁ SKUPINA: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Žák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STUPEŇ A TYP VZDĚLÁNÍ: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vzdělávání – první stupeň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TYPICKÁ VĚKOVÁ SKUPINA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9 - 12 let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30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2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54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0493" y="276626"/>
            <a:ext cx="8229600" cy="63093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Přísudek</a:t>
            </a:r>
            <a:r>
              <a:rPr lang="cs-CZ" dirty="0" smtClean="0"/>
              <a:t> v příčestí činném (často označovaném jako minulém)  se s </a:t>
            </a:r>
            <a:r>
              <a:rPr lang="cs-CZ" b="1" dirty="0" smtClean="0"/>
              <a:t>podmětem</a:t>
            </a:r>
            <a:r>
              <a:rPr lang="cs-CZ" dirty="0" smtClean="0"/>
              <a:t> shoduje v osobě, čísle, rodě i v životnosti.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odmět rodu mužského životného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ednotné číslo		množné číslo</a:t>
            </a:r>
          </a:p>
          <a:p>
            <a:pPr marL="0" indent="0">
              <a:buNone/>
            </a:pPr>
            <a:r>
              <a:rPr lang="cs-CZ" dirty="0" smtClean="0"/>
              <a:t>Strom rostl.		Stromy rostl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odmět rodu mužského  neživotného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Pes štěkal.</a:t>
            </a:r>
            <a:r>
              <a:rPr lang="cs-CZ" dirty="0"/>
              <a:t>		</a:t>
            </a:r>
            <a:r>
              <a:rPr lang="cs-CZ" dirty="0" smtClean="0"/>
              <a:t>	Psi štěkal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Marcela\AppData\Local\Microsoft\Windows\Temporary Internet Files\Content.IE5\3VGWMC9E\MP9001851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827" y="1649359"/>
            <a:ext cx="1748880" cy="255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TGN36CYC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309" y="5240529"/>
            <a:ext cx="2035916" cy="135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986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odmět rodu ženského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jednotné číslo		množné číslo</a:t>
            </a:r>
          </a:p>
          <a:p>
            <a:pPr marL="0" indent="0">
              <a:buNone/>
            </a:pPr>
            <a:r>
              <a:rPr lang="cs-CZ" dirty="0" smtClean="0"/>
              <a:t>Růže kvetl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</a:t>
            </a:r>
            <a:r>
              <a:rPr lang="cs-CZ" dirty="0"/>
              <a:t>		</a:t>
            </a:r>
            <a:r>
              <a:rPr lang="cs-CZ" dirty="0" smtClean="0"/>
              <a:t>Růže kvetl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odmět rodu středního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Kotě pil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.</a:t>
            </a:r>
            <a:r>
              <a:rPr lang="cs-CZ" dirty="0"/>
              <a:t>			</a:t>
            </a:r>
            <a:r>
              <a:rPr lang="cs-CZ" dirty="0" smtClean="0"/>
              <a:t>Koťata pil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2051" name="Picture 3" descr="C:\Users\Marcela\AppData\Local\Microsoft\Windows\Temporary Internet Files\Content.IE5\3VGWMC9E\MP9003996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08720"/>
            <a:ext cx="2160240" cy="270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TGN36CYC\MP9004070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39239"/>
            <a:ext cx="2938518" cy="195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6707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904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Pozor na pravopis!</a:t>
            </a:r>
          </a:p>
          <a:p>
            <a:r>
              <a:rPr lang="cs-CZ" dirty="0"/>
              <a:t>p</a:t>
            </a:r>
            <a:r>
              <a:rPr lang="cs-CZ" dirty="0" smtClean="0"/>
              <a:t>odstatné jméno </a:t>
            </a:r>
            <a:r>
              <a:rPr lang="cs-CZ" b="1" dirty="0" smtClean="0"/>
              <a:t>dítě</a:t>
            </a:r>
            <a:r>
              <a:rPr lang="cs-CZ" dirty="0" smtClean="0"/>
              <a:t> (r. stř.) se v množném čísle skloňuje podle vzoru kost (r.ž.)</a:t>
            </a:r>
          </a:p>
          <a:p>
            <a:pPr marL="0" indent="0">
              <a:buNone/>
            </a:pPr>
            <a:r>
              <a:rPr lang="cs-CZ" dirty="0" smtClean="0"/>
              <a:t>		Děti si hrál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podstatná jména </a:t>
            </a:r>
            <a:r>
              <a:rPr lang="cs-CZ" b="1" dirty="0" smtClean="0"/>
              <a:t>oko, ucho</a:t>
            </a:r>
            <a:r>
              <a:rPr lang="cs-CZ" b="1" dirty="0"/>
              <a:t> </a:t>
            </a:r>
            <a:r>
              <a:rPr lang="cs-CZ" dirty="0"/>
              <a:t>(r. stř.)</a:t>
            </a:r>
            <a:r>
              <a:rPr lang="cs-CZ" dirty="0" smtClean="0"/>
              <a:t> mají v mn. čísle tvary rodu ženského</a:t>
            </a:r>
          </a:p>
          <a:p>
            <a:pPr marL="0" indent="0">
              <a:buNone/>
            </a:pPr>
            <a:r>
              <a:rPr lang="cs-CZ" dirty="0" smtClean="0"/>
              <a:t>		Oči </a:t>
            </a:r>
            <a:r>
              <a:rPr lang="cs-CZ" dirty="0"/>
              <a:t>mi slzel</a:t>
            </a:r>
            <a:r>
              <a:rPr lang="cs-CZ" b="1" dirty="0">
                <a:solidFill>
                  <a:srgbClr val="FF0000"/>
                </a:solidFill>
              </a:rPr>
              <a:t>y</a:t>
            </a:r>
            <a:r>
              <a:rPr lang="cs-CZ" dirty="0"/>
              <a:t>. Uši mě zábl</a:t>
            </a:r>
            <a:r>
              <a:rPr lang="cs-CZ" b="1" dirty="0">
                <a:solidFill>
                  <a:srgbClr val="FF0000"/>
                </a:solidFill>
              </a:rPr>
              <a:t>y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Lidé</a:t>
            </a:r>
            <a:r>
              <a:rPr lang="cs-CZ" dirty="0" smtClean="0"/>
              <a:t> odcházel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 </a:t>
            </a:r>
            <a:r>
              <a:rPr lang="cs-CZ" b="1" dirty="0" smtClean="0"/>
              <a:t>Rodiče</a:t>
            </a:r>
            <a:r>
              <a:rPr lang="cs-CZ" dirty="0" smtClean="0"/>
              <a:t> přišl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  <a:r>
              <a:rPr lang="cs-CZ" b="1" dirty="0" smtClean="0"/>
              <a:t>Lidičky</a:t>
            </a:r>
            <a:r>
              <a:rPr lang="cs-CZ" dirty="0" smtClean="0"/>
              <a:t> přihlížel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</p:txBody>
      </p:sp>
      <p:pic>
        <p:nvPicPr>
          <p:cNvPr id="3074" name="Picture 2" descr="C:\Users\Marcela\AppData\Local\Microsoft\Windows\Temporary Internet Files\Content.IE5\ST8LOSVR\MP9004020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63871"/>
            <a:ext cx="1806704" cy="120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3VGWMC9E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7373"/>
            <a:ext cx="1222319" cy="81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3VGWMC9E\MP90040914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64" t="19798" r="37677" b="37979"/>
          <a:stretch/>
        </p:blipFill>
        <p:spPr bwMode="auto">
          <a:xfrm>
            <a:off x="6948264" y="4149080"/>
            <a:ext cx="1572491" cy="144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57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525963"/>
          </a:xfrm>
        </p:spPr>
        <p:txBody>
          <a:bodyPr/>
          <a:lstStyle/>
          <a:p>
            <a:pPr algn="just"/>
            <a:r>
              <a:rPr lang="cs-CZ" dirty="0"/>
              <a:t>p</a:t>
            </a:r>
            <a:r>
              <a:rPr lang="cs-CZ" dirty="0" smtClean="0"/>
              <a:t>okud je podstatné </a:t>
            </a:r>
            <a:r>
              <a:rPr lang="cs-CZ" dirty="0"/>
              <a:t>jméno </a:t>
            </a:r>
            <a:r>
              <a:rPr lang="cs-CZ" dirty="0" smtClean="0"/>
              <a:t>v základní skladební dvojici nahrazeno zájmenem, platí stejná pravidla o shodě jako u podmětu vyjádřeného podstatným jménem</a:t>
            </a:r>
          </a:p>
          <a:p>
            <a:pPr algn="just"/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Děti si hrál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Některé jezdily na klouzačc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Ptáci poletoval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Někteří si stavěl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hnízda.</a:t>
            </a:r>
          </a:p>
          <a:p>
            <a:pPr marL="0" indent="0" algn="just">
              <a:buNone/>
            </a:pPr>
            <a:r>
              <a:rPr lang="cs-CZ" dirty="0" smtClean="0"/>
              <a:t>       Kuřata se batolil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 Některá zobal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2" name="Picture 6" descr="C:\Users\Marcela\AppData\Local\Microsoft\Windows\Temporary Internet Files\Content.IE5\3VGWMC9E\MP9001787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2232248" cy="148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cela\AppData\Local\Microsoft\Windows\Temporary Internet Files\Content.IE5\4WUL45I6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829" y="5225558"/>
            <a:ext cx="2124949" cy="141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234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estliže není podmět množného čísla vyjádřen a neznáme jeho rod, píšeme v koncovce příčestí minulého </a:t>
            </a:r>
            <a:r>
              <a:rPr lang="cs-CZ" b="1" dirty="0" smtClean="0">
                <a:solidFill>
                  <a:srgbClr val="FF0000"/>
                </a:solidFill>
              </a:rPr>
              <a:t>-i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Slyšel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dobře. (oni) Hlásil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to v rádiu. (oni)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Viděl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jste ten balón? (vy)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3VGWMC9E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789040"/>
            <a:ext cx="1899161" cy="288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11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602128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Měsíce plynul- a pouta mezi člověkem a zvířetem sílil-. Byl- to prastará úmluva, úmluva ještě z dob, kdy první vlk přišel z divočiny za člověkem a přátelil se s ním. A podobně jako další vlci a divocí psi, kteří si počínal- stejně, dospěl i Bílý tesák ke své vlastní úmluvě. Její podmínky byl- prosté. Za to, že měl                             boha z masa a krve dal </a:t>
            </a:r>
            <a:r>
              <a:rPr lang="cs-CZ" dirty="0"/>
              <a:t>svou vlastní volnost</a:t>
            </a:r>
            <a:r>
              <a:rPr lang="cs-CZ" dirty="0" smtClean="0"/>
              <a:t>. Žrádlo a oheň, ochrana a společnost, to byl- některé věci, jichž se mu na podkladě oné úmluvy dostávalo. Na oplátku střežil pánův majetek, bránil ho, pracoval pro pána a poslouchal ho.  			(</a:t>
            </a:r>
            <a:r>
              <a:rPr lang="cs-CZ" sz="2600" dirty="0" smtClean="0"/>
              <a:t>Podle Jacka Londona)</a:t>
            </a:r>
            <a:endParaRPr lang="cs-CZ" sz="2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27168" cy="490066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Práce s textem – </a:t>
            </a:r>
            <a:r>
              <a:rPr lang="cs-CZ" sz="2800" dirty="0" smtClean="0"/>
              <a:t>zdůvodni a doplň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175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602128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Měsíce plynuly a pouta mezi člověkem a zvířetem sílila. Byla to prastará úmluva, úmluva ještě z dob, kdy první vlk přišel z divočiny za člověkem a přátelil se s ním. A podobně jako další vlci a divocí psi, kteří si počínali stejně, dospěl i Bílý tesák ke své vlastní úmluvě. Její podmínky byly prosté. Za to, že měl                             boha z masa a krve dal </a:t>
            </a:r>
            <a:r>
              <a:rPr lang="cs-CZ" dirty="0"/>
              <a:t>svou vlastní volnost</a:t>
            </a:r>
            <a:r>
              <a:rPr lang="cs-CZ" dirty="0" smtClean="0"/>
              <a:t>. Žrádlo a oheň, ochrana a společnost, to byly některé věci, jichž se mu na podkladě oné úmluvy dostávalo. Na oplátku střežil pánův majetek, bránil ho, pracoval pro pána a poslouchal ho.  			</a:t>
            </a:r>
            <a:endParaRPr lang="cs-CZ" sz="2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490066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Doplnili jste správně?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7845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363272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Převeď podstatná jména do množného čísla a přiřaď je ke správné koncovce příčestí minulého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ůň, tunel, konev, zábradlí, panel, okno, dívka, učitel, řezník, husa, schodiště, peníz, poleno, hra, mládě, vládce, kost, kámen, vesnice, bagrista, letadlo, barva, zub, žák, kabel, přítel, vyprávění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-i			-y			-a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92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Řešení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-i		-y		</a:t>
            </a:r>
            <a:r>
              <a:rPr lang="cs-CZ" b="1" dirty="0">
                <a:solidFill>
                  <a:srgbClr val="FF0000"/>
                </a:solidFill>
              </a:rPr>
              <a:t> -y </a:t>
            </a:r>
            <a:r>
              <a:rPr lang="cs-CZ" b="1" dirty="0" smtClean="0">
                <a:solidFill>
                  <a:srgbClr val="FF0000"/>
                </a:solidFill>
              </a:rPr>
              <a:t>		-a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kůň		tunel		konev	zábradlí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učitel		panel	dívka		</a:t>
            </a:r>
            <a:r>
              <a:rPr lang="cs-CZ" dirty="0"/>
              <a:t>okno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řezník	peníz		husa		</a:t>
            </a:r>
            <a:r>
              <a:rPr lang="cs-CZ" dirty="0"/>
              <a:t>schodiště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vládce	kámen	hra		</a:t>
            </a:r>
            <a:r>
              <a:rPr lang="cs-CZ" dirty="0"/>
              <a:t>poleno</a:t>
            </a: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bagrista	zub		kost		</a:t>
            </a:r>
            <a:r>
              <a:rPr lang="cs-CZ" dirty="0"/>
              <a:t>mládě</a:t>
            </a: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/>
              <a:t>žák</a:t>
            </a:r>
            <a:r>
              <a:rPr lang="cs-CZ" dirty="0" smtClean="0"/>
              <a:t>		kabel		vesnice	</a:t>
            </a:r>
            <a:r>
              <a:rPr lang="cs-CZ" dirty="0"/>
              <a:t>letadlo</a:t>
            </a:r>
            <a:r>
              <a:rPr lang="cs-CZ" dirty="0" smtClean="0"/>
              <a:t>	přítel</a:t>
            </a:r>
            <a:r>
              <a:rPr lang="cs-CZ" dirty="0"/>
              <a:t>	</a:t>
            </a:r>
            <a:r>
              <a:rPr lang="cs-CZ" dirty="0" smtClean="0"/>
              <a:t>			barva	</a:t>
            </a:r>
            <a:r>
              <a:rPr lang="cs-CZ" dirty="0"/>
              <a:t>vyprávění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23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London, J.: Bílý tesák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2013-04-05].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3646488" y="32543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56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585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Práce s textem – zdůvodni a doplň</vt:lpstr>
      <vt:lpstr>Doplnili jste správně?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21</cp:revision>
  <dcterms:created xsi:type="dcterms:W3CDTF">2012-08-20T19:24:43Z</dcterms:created>
  <dcterms:modified xsi:type="dcterms:W3CDTF">2013-04-28T22:16:35Z</dcterms:modified>
</cp:coreProperties>
</file>