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1" r:id="rId2"/>
    <p:sldId id="256" r:id="rId3"/>
    <p:sldId id="258" r:id="rId4"/>
    <p:sldId id="257" r:id="rId5"/>
    <p:sldId id="259" r:id="rId6"/>
    <p:sldId id="261" r:id="rId7"/>
    <p:sldId id="262" r:id="rId8"/>
    <p:sldId id="263" r:id="rId9"/>
    <p:sldId id="270" r:id="rId10"/>
    <p:sldId id="267" r:id="rId11"/>
    <p:sldId id="266" r:id="rId12"/>
    <p:sldId id="265" r:id="rId13"/>
    <p:sldId id="264" r:id="rId14"/>
    <p:sldId id="268" r:id="rId15"/>
    <p:sldId id="269" r:id="rId16"/>
    <p:sldId id="260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2540" autoAdjust="0"/>
  </p:normalViewPr>
  <p:slideViewPr>
    <p:cSldViewPr>
      <p:cViewPr varScale="1">
        <p:scale>
          <a:sx n="44" d="100"/>
          <a:sy n="44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166490-F2D2-4CDD-8DCC-695C110CA286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6C4BBA-0BFD-4F5E-9096-516ACC9993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5139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C4BBA-0BFD-4F5E-9096-516ACC99933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6942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C4BBA-0BFD-4F5E-9096-516ACC99933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4123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C4BBA-0BFD-4F5E-9096-516ACC99933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01189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C4BBA-0BFD-4F5E-9096-516ACC99933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2646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C4BBA-0BFD-4F5E-9096-516ACC99933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5136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C4BBA-0BFD-4F5E-9096-516ACC99933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19124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6C4BBA-0BFD-4F5E-9096-516ACC99933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70351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DA4D1-5732-4BDF-81BD-B394CFB40A32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D5D01-3E9E-4A30-986A-948E868858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74020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DA4D1-5732-4BDF-81BD-B394CFB40A32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D5D01-3E9E-4A30-986A-948E868858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415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DA4D1-5732-4BDF-81BD-B394CFB40A32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D5D01-3E9E-4A30-986A-948E868858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1599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DA4D1-5732-4BDF-81BD-B394CFB40A32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D5D01-3E9E-4A30-986A-948E868858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661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DA4D1-5732-4BDF-81BD-B394CFB40A32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D5D01-3E9E-4A30-986A-948E868858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57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DA4D1-5732-4BDF-81BD-B394CFB40A32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D5D01-3E9E-4A30-986A-948E868858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9643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DA4D1-5732-4BDF-81BD-B394CFB40A32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D5D01-3E9E-4A30-986A-948E868858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9029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DA4D1-5732-4BDF-81BD-B394CFB40A32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D5D01-3E9E-4A30-986A-948E868858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1204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DA4D1-5732-4BDF-81BD-B394CFB40A32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D5D01-3E9E-4A30-986A-948E868858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655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DA4D1-5732-4BDF-81BD-B394CFB40A32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D5D01-3E9E-4A30-986A-948E868858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8503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DA4D1-5732-4BDF-81BD-B394CFB40A32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D5D01-3E9E-4A30-986A-948E868858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66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ADA4D1-5732-4BDF-81BD-B394CFB40A32}" type="datetimeFigureOut">
              <a:rPr lang="cs-CZ" smtClean="0"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D5D01-3E9E-4A30-986A-948E868858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065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c/Brachycentrus.montanus.jpg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10" Type="http://schemas.openxmlformats.org/officeDocument/2006/relationships/image" Target="../media/image14.jpeg"/><Relationship Id="rId4" Type="http://schemas.openxmlformats.org/officeDocument/2006/relationships/image" Target="../media/image9.jpeg"/><Relationship Id="rId9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13" Type="http://schemas.openxmlformats.org/officeDocument/2006/relationships/image" Target="../media/image22.jpeg"/><Relationship Id="rId3" Type="http://schemas.openxmlformats.org/officeDocument/2006/relationships/image" Target="../media/image15.jpeg"/><Relationship Id="rId7" Type="http://schemas.openxmlformats.org/officeDocument/2006/relationships/hyperlink" Target="http://fotoblog.in/galerie/index.php?album=motyli-lepidoptera" TargetMode="External"/><Relationship Id="rId12" Type="http://schemas.openxmlformats.org/officeDocument/2006/relationships/image" Target="../media/image2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11" Type="http://schemas.openxmlformats.org/officeDocument/2006/relationships/hyperlink" Target="//upload.wikimedia.org/wikipedia/commons/8/86/ComputerHotline_-_Pieris_brassicae_%28by%29.jpg" TargetMode="External"/><Relationship Id="rId5" Type="http://schemas.openxmlformats.org/officeDocument/2006/relationships/hyperlink" Target="http://www.ppfoto.cz/image.php?id_foto=772&amp;gal=4" TargetMode="External"/><Relationship Id="rId10" Type="http://schemas.openxmlformats.org/officeDocument/2006/relationships/image" Target="../media/image20.jpeg"/><Relationship Id="rId4" Type="http://schemas.openxmlformats.org/officeDocument/2006/relationships/image" Target="../media/image16.jpeg"/><Relationship Id="rId9" Type="http://schemas.openxmlformats.org/officeDocument/2006/relationships/image" Target="../media/image1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13" Type="http://schemas.openxmlformats.org/officeDocument/2006/relationships/hyperlink" Target="//upload.wikimedia.org/wikipedia/commons/0/09/Geometrid_caterpillar.jpg" TargetMode="External"/><Relationship Id="rId18" Type="http://schemas.openxmlformats.org/officeDocument/2006/relationships/image" Target="../media/image36.jpeg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12" Type="http://schemas.openxmlformats.org/officeDocument/2006/relationships/image" Target="../media/image33.jpeg"/><Relationship Id="rId17" Type="http://schemas.openxmlformats.org/officeDocument/2006/relationships/hyperlink" Target="//upload.wikimedia.org/wikipedia/commons/4/41/Xanthorhoe.ferrugata.7149.jpg" TargetMode="External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11" Type="http://schemas.openxmlformats.org/officeDocument/2006/relationships/hyperlink" Target="http://www.lovuzdar.sk/userfiles/foto/19156/118936/mimas_tilliae_liaj_lipov_.jpg" TargetMode="External"/><Relationship Id="rId5" Type="http://schemas.openxmlformats.org/officeDocument/2006/relationships/image" Target="../media/image27.jpeg"/><Relationship Id="rId15" Type="http://schemas.openxmlformats.org/officeDocument/2006/relationships/hyperlink" Target="//upload.wikimedia.org/wikipedia/commons/b/bd/Arctia_caja_2010.jpg" TargetMode="External"/><Relationship Id="rId10" Type="http://schemas.openxmlformats.org/officeDocument/2006/relationships/image" Target="../media/image32.jpeg"/><Relationship Id="rId19" Type="http://schemas.openxmlformats.org/officeDocument/2006/relationships/image" Target="../media/image37.jpeg"/><Relationship Id="rId4" Type="http://schemas.openxmlformats.org/officeDocument/2006/relationships/image" Target="../media/image26.jpeg"/><Relationship Id="rId9" Type="http://schemas.openxmlformats.org/officeDocument/2006/relationships/image" Target="../media/image31.jpeg"/><Relationship Id="rId14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gif"/><Relationship Id="rId2" Type="http://schemas.openxmlformats.org/officeDocument/2006/relationships/hyperlink" Target="http://images.google.com/url?sa=i&amp;rct=j&amp;q=kokony+bource+moru%C5%A1ov%C3%A9ho&amp;source=images&amp;cd=&amp;cad=rja&amp;docid=WpYO-b-J4WALhM&amp;tbnid=gpuR1llrgmLJRM:&amp;ved=0CAUQjRw&amp;url=http://www.skolatextilu.cz/vlakna/index.php?page=10&amp;ei=ew6GUeXgK4qTswaZvYDoDQ&amp;psig=AFQjCNF5Z6wr3mb9dhgl2jeUp9Qxbpw70g&amp;ust=1367825351052632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acebook.com/notes/n%C3%A1rodn%C3%AD-muzeum/sledujte-p%C5%99em%C4%9Bnu-larev-bource-moru%C5%A1ov%C3%A9ho-v-mot%C3%BDly/10150191675214287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olib.cz/cz/taxonimage/id12177/?taxonid=58143" TargetMode="External"/><Relationship Id="rId13" Type="http://schemas.openxmlformats.org/officeDocument/2006/relationships/hyperlink" Target="http://fotoblog.in/galerie/zen/i.php?a=motyli-lepidoptera&amp;i=2605112.jpg" TargetMode="External"/><Relationship Id="rId3" Type="http://schemas.openxmlformats.org/officeDocument/2006/relationships/hyperlink" Target="http://fotoblog.in/galerie/zen/i.php?a=motyli-lepidoptera&amp;i=Babocka_admiral.jpg" TargetMode="External"/><Relationship Id="rId7" Type="http://schemas.openxmlformats.org/officeDocument/2006/relationships/hyperlink" Target="http://www.horolezeckametodika.cz/wp-content/uploads/mravkolev.jpg" TargetMode="External"/><Relationship Id="rId12" Type="http://schemas.openxmlformats.org/officeDocument/2006/relationships/hyperlink" Target="http://www.ppfoto.cz/image.php?id_foto=838&amp;gal=4" TargetMode="External"/><Relationship Id="rId2" Type="http://schemas.openxmlformats.org/officeDocument/2006/relationships/hyperlink" Target="http://www.gymsnv.sk/pages/predmety/bio/ziaci/janko/p4.htm" TargetMode="External"/><Relationship Id="rId16" Type="http://schemas.openxmlformats.org/officeDocument/2006/relationships/hyperlink" Target="http://www.biolib.cz/IMG/GAL/465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uh.cz/edu/bi/biologie_bezobratli/html09/foto_044.html" TargetMode="External"/><Relationship Id="rId11" Type="http://schemas.openxmlformats.org/officeDocument/2006/relationships/hyperlink" Target="http://fotoblog.in/galerie/zen/i.php?a=motyli-lepidoptera&amp;i=090810.jpg" TargetMode="External"/><Relationship Id="rId5" Type="http://schemas.openxmlformats.org/officeDocument/2006/relationships/hyperlink" Target="http://marmelade.rajce.idnes.cz/hmyyyz/" TargetMode="External"/><Relationship Id="rId15" Type="http://schemas.openxmlformats.org/officeDocument/2006/relationships/hyperlink" Target="http://upload.wikimedia.org/wikipedia/commons/thumb/8/86/ComputerHotline_-_Pieris_brassicae_%28by%29.jpg/675px-ComputerHotline_-_Pieris_brassicae_%28by%29.jpg" TargetMode="External"/><Relationship Id="rId10" Type="http://schemas.openxmlformats.org/officeDocument/2006/relationships/hyperlink" Target="http://upload.wikimedia.org/wikipedia/commons/2/2c/Brachycentrus.montanus.jpg" TargetMode="External"/><Relationship Id="rId4" Type="http://schemas.openxmlformats.org/officeDocument/2006/relationships/hyperlink" Target="http://wiki.rvp.cz/Kabinet/Obrazky/P%C5%99%C3%ADroda/Mot%C3%BDli" TargetMode="External"/><Relationship Id="rId9" Type="http://schemas.openxmlformats.org/officeDocument/2006/relationships/hyperlink" Target="http://cs.wikipedia.org/wiki/Chrost%C3%ADci" TargetMode="External"/><Relationship Id="rId14" Type="http://schemas.openxmlformats.org/officeDocument/2006/relationships/hyperlink" Target="http://fotoblog.in/galerie/zen/i.php?a=motyli-lepidoptera&amp;i=2908111.jpg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iroda.cz/clanky.php?detail=91" TargetMode="External"/><Relationship Id="rId13" Type="http://schemas.openxmlformats.org/officeDocument/2006/relationships/hyperlink" Target="http://obalec-jablecny-osetrovani-jabloni.orbi.cz/img/full/2/7462.jpg" TargetMode="External"/><Relationship Id="rId18" Type="http://schemas.openxmlformats.org/officeDocument/2006/relationships/hyperlink" Target="http://www.nm.cz/admin/fotogalerie/images/1715-v-2689_v_proskoly_motyli_bource.jpg" TargetMode="External"/><Relationship Id="rId3" Type="http://schemas.openxmlformats.org/officeDocument/2006/relationships/hyperlink" Target="http://abc.blesk.cz/clanek/casopis-abc/1845/motyl-zleho-snu.html" TargetMode="External"/><Relationship Id="rId21" Type="http://schemas.openxmlformats.org/officeDocument/2006/relationships/hyperlink" Target="http://www.ocestovani.cz/images/ir/24--c350xt262.jpg" TargetMode="External"/><Relationship Id="rId7" Type="http://schemas.openxmlformats.org/officeDocument/2006/relationships/hyperlink" Target="http://fotoblog.in/clanek/179" TargetMode="External"/><Relationship Id="rId12" Type="http://schemas.openxmlformats.org/officeDocument/2006/relationships/hyperlink" Target="http://upload.wikimedia.org/wikipedia/commons/thumb/4/41/Xanthorhoe.ferrugata.7149.jpg/800px-Xanthorhoe.ferrugata.7149.jpg" TargetMode="External"/><Relationship Id="rId17" Type="http://schemas.openxmlformats.org/officeDocument/2006/relationships/hyperlink" Target="http://www.seniortip.cz/portal/cz/seniortip/article/4289/Image/06.jpg" TargetMode="External"/><Relationship Id="rId2" Type="http://schemas.openxmlformats.org/officeDocument/2006/relationships/hyperlink" Target="http://zajimavosti546.blog.cz/1002" TargetMode="External"/><Relationship Id="rId16" Type="http://schemas.openxmlformats.org/officeDocument/2006/relationships/hyperlink" Target="http://img3.rajce.idnes.cz/d0301/2/2241/2241006_261368c0e0ed2f36e1c9591865b5ebba/images/motyli_sosak.jpg?ver=0" TargetMode="External"/><Relationship Id="rId20" Type="http://schemas.openxmlformats.org/officeDocument/2006/relationships/hyperlink" Target="http://www.chempoint.cz/data/imgs/00717l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vkskaut.blog.cz/0705/bekyne-mniska" TargetMode="External"/><Relationship Id="rId11" Type="http://schemas.openxmlformats.org/officeDocument/2006/relationships/hyperlink" Target="http://upload.wikimedia.org/wikipedia/commons/thumb/b/bd/Arctia_caja_2010.jpg/800px-Arctia_caja_2010.jpg" TargetMode="External"/><Relationship Id="rId5" Type="http://schemas.openxmlformats.org/officeDocument/2006/relationships/hyperlink" Target="http://cms.tvujdum.cz/userdata/images/33281moli1.jpg" TargetMode="External"/><Relationship Id="rId15" Type="http://schemas.openxmlformats.org/officeDocument/2006/relationships/hyperlink" Target="http://beruskacervena.rajce.idnes.cz/Zelvicky_batika_hedvabi_a_mineraly_-_Sri_Lanka/" TargetMode="External"/><Relationship Id="rId10" Type="http://schemas.openxmlformats.org/officeDocument/2006/relationships/hyperlink" Target="http://upload.wikimedia.org/wikipedia/commons/0/09/Geometrid_caterpillar.jpg" TargetMode="External"/><Relationship Id="rId19" Type="http://schemas.openxmlformats.org/officeDocument/2006/relationships/hyperlink" Target="http://www.skolatextilu.cz/vlakna/img/imgvl12.gif" TargetMode="External"/><Relationship Id="rId4" Type="http://schemas.openxmlformats.org/officeDocument/2006/relationships/hyperlink" Target="http://cms.tvujdum.cz/userdata/images/33282moli2.jpg" TargetMode="External"/><Relationship Id="rId9" Type="http://schemas.openxmlformats.org/officeDocument/2006/relationships/hyperlink" Target="http://www.lovuzdar.sk/userfiles/foto/19156/118936/mimas_tilliae_liaj_lipov_.jpg" TargetMode="External"/><Relationship Id="rId14" Type="http://schemas.openxmlformats.org/officeDocument/2006/relationships/hyperlink" Target="http://www.zea.cz/images/clanky/thumb/zavijec-moty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>
                <a:latin typeface="+mn-lt"/>
              </a:rPr>
              <a:t>VY_32_INOVACE_40_Hmyz s proměnou dokonalou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1205979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188640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Hmyz s proměnou dokonalou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2078" y="1512079"/>
            <a:ext cx="8426346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dokonalá proměna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z vajíčka se líhne larva, několikrát se svléká – kukla –  dospělý    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jedinec, př. motýli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gymsnv.sk/pages/predmety/bio/ziaci/janko/vaj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41" y="2715846"/>
            <a:ext cx="2573738" cy="10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gymsnv.sk/pages/predmety/bio/ziaci/janko/vaj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84" y="3777921"/>
            <a:ext cx="2102252" cy="1157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gymsnv.sk/pages/predmety/bio/ziaci/janko/kuk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663"/>
          <a:stretch/>
        </p:blipFill>
        <p:spPr bwMode="auto">
          <a:xfrm>
            <a:off x="5076056" y="3310632"/>
            <a:ext cx="1623481" cy="659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img5.rajce.idnes.cz/d0507/4/4526/4526945_7c33968257a1ffac60bedd97fecd7aaf/images/Housenkababokyosikov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16" t="29399" r="29484" b="31659"/>
          <a:stretch/>
        </p:blipFill>
        <p:spPr bwMode="auto">
          <a:xfrm>
            <a:off x="3318291" y="3246884"/>
            <a:ext cx="1224136" cy="744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fotoblog.in/galerie/zen/i.php?a=motyli-lepidoptera&amp;i=Babocka_admiral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31" t="15105" r="19026" b="8299"/>
          <a:stretch/>
        </p:blipFill>
        <p:spPr bwMode="auto">
          <a:xfrm>
            <a:off x="7268952" y="2756788"/>
            <a:ext cx="1473824" cy="148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/>
          <p:cNvSpPr/>
          <p:nvPr/>
        </p:nvSpPr>
        <p:spPr>
          <a:xfrm>
            <a:off x="2936003" y="3619154"/>
            <a:ext cx="186451" cy="1800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4716016" y="3633519"/>
            <a:ext cx="186451" cy="1800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6876256" y="3621929"/>
            <a:ext cx="186451" cy="1800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57227" y="5661248"/>
            <a:ext cx="69054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řády: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síťokřídlí, chrostíci, motýli, dvoukřídlí, blechy, blanokřídlí, brouci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4768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iki.rvp.cz/@api/deki/files/11671/=IMG_617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6552728" cy="638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9444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15752"/>
            <a:ext cx="578299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síťokřídlí </a:t>
            </a:r>
            <a:r>
              <a:rPr lang="cs-CZ" dirty="0"/>
              <a:t>– název podle křídel protkaných hustou žilnatinou,</a:t>
            </a:r>
          </a:p>
          <a:p>
            <a:r>
              <a:rPr lang="cs-CZ" dirty="0"/>
              <a:t>          </a:t>
            </a:r>
            <a:r>
              <a:rPr lang="cs-CZ" b="1" dirty="0"/>
              <a:t>zlatoočky</a:t>
            </a:r>
            <a:r>
              <a:rPr lang="cs-CZ" dirty="0"/>
              <a:t> – živí se mšicemi</a:t>
            </a:r>
          </a:p>
          <a:p>
            <a:r>
              <a:rPr lang="cs-CZ" dirty="0"/>
              <a:t>          </a:t>
            </a:r>
            <a:r>
              <a:rPr lang="cs-CZ" b="1" dirty="0"/>
              <a:t>mravkolvi 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endParaRPr lang="cs-CZ" dirty="0"/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3074" name="Picture 2" descr="http://img5.rajce.idnes.cz/d0506/3/3510/3510831_5bcf22b1e9d4914d7f85c9b2681f9a11/images/zlatoocka_skvrnit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47489"/>
            <a:ext cx="1872208" cy="140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guh.cz/edu/bi/biologie_bezobratli/foto09/foto_04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647489"/>
            <a:ext cx="1154917" cy="1404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horolezeckametodika.cz/wp-content/uploads/mravkolev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26840"/>
            <a:ext cx="1656183" cy="1245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3717032"/>
            <a:ext cx="62975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chrostíci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larvy si staví schránky z kamínků a rostlinných zbytků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80" name="Picture 8" descr="http://www.biolib.cz/IMG/GAL/1217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489" y="4350265"/>
            <a:ext cx="2224302" cy="1671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leccos.com/pics/pic/chrostici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039" y="4266790"/>
            <a:ext cx="1737707" cy="1837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Soubor:Brachycentrus.montanus.jpg">
            <a:hlinkClick r:id="rId8"/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92" t="22600" b="14165"/>
          <a:stretch/>
        </p:blipFill>
        <p:spPr bwMode="auto">
          <a:xfrm>
            <a:off x="6717345" y="4670512"/>
            <a:ext cx="2132632" cy="1030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ttp://www.mrk.cz/Data/Galerie/380_f3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176" y="4363363"/>
            <a:ext cx="1794278" cy="1657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8488" y="6073568"/>
            <a:ext cx="14863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oto: Lukáš Konečný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132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495274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motýli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křídla pokryta šupinkami, sosák, larvy=housenky-kusadla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1. denní motýli – paličkovitá tykadla,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babočky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otakárci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perleťovci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modrásci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okáči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bělásci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4" name="Picture 8" descr="http://www.podblanicko-mujkraj.cz/wp-content/gallery/denni-motyli/0641-2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77" t="13090" r="30859" b="59962"/>
          <a:stretch/>
        </p:blipFill>
        <p:spPr bwMode="auto">
          <a:xfrm>
            <a:off x="3170829" y="1418003"/>
            <a:ext cx="1163783" cy="574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www.podblanicko-mujkraj.cz/wp-content/gallery/denni-motyli/5099-2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75" t="54627" r="50000" b="29140"/>
          <a:stretch/>
        </p:blipFill>
        <p:spPr bwMode="auto">
          <a:xfrm>
            <a:off x="4827369" y="1359121"/>
            <a:ext cx="1454561" cy="69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Perleťovec kopřivový ">
            <a:hlinkClick r:id="rId5" tooltip="Perleťovec kopřivový 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8513" y="2378772"/>
            <a:ext cx="2591981" cy="1759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Papilio machaon (otakárek fenyklový)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1785" y="2378772"/>
            <a:ext cx="2633986" cy="1754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324752" y="4159190"/>
            <a:ext cx="20197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oto: </a:t>
            </a:r>
            <a:r>
              <a:rPr lang="cs-CZ" sz="1200" dirty="0"/>
              <a:t>MUDr. Pavel </a:t>
            </a:r>
            <a:r>
              <a:rPr lang="cs-CZ" sz="1200" dirty="0" err="1"/>
              <a:t>Schlemmer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Polyommatus icarus (modrásek jehlicový)">
            <a:hlinkClick r:id="rId7"/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016"/>
          <a:stretch/>
        </p:blipFill>
        <p:spPr bwMode="auto">
          <a:xfrm>
            <a:off x="197983" y="4509119"/>
            <a:ext cx="2426154" cy="177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22434" y="6323903"/>
            <a:ext cx="20197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oto: </a:t>
            </a:r>
            <a:r>
              <a:rPr lang="cs-CZ" sz="1200" dirty="0"/>
              <a:t>MUDr. Pavel </a:t>
            </a:r>
            <a:r>
              <a:rPr lang="cs-CZ" sz="1200" dirty="0" err="1"/>
              <a:t>Schlemmer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Coenonympha pamphilus (okáč poháňkový)">
            <a:hlinkClick r:id="rId7"/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27" t="5502" r="8184"/>
          <a:stretch/>
        </p:blipFill>
        <p:spPr bwMode="auto">
          <a:xfrm>
            <a:off x="3017619" y="4509119"/>
            <a:ext cx="2802318" cy="2133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324752" y="6628703"/>
            <a:ext cx="20197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oto: </a:t>
            </a:r>
            <a:r>
              <a:rPr lang="cs-CZ" sz="1200" dirty="0"/>
              <a:t>MUDr. Pavel </a:t>
            </a:r>
            <a:r>
              <a:rPr lang="cs-CZ" sz="1200" dirty="0" err="1"/>
              <a:t>Schlemmer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2" name="Picture 8" descr="Soubor:ComputerHotline - Pieris brassicae (by)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1930" y="4504994"/>
            <a:ext cx="2374289" cy="1851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nachis io - babočka paví oko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823" y="2387538"/>
            <a:ext cx="2264833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522434" y="4124523"/>
            <a:ext cx="20197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oto: </a:t>
            </a:r>
            <a:r>
              <a:rPr lang="cs-CZ" sz="1200" dirty="0"/>
              <a:t>MUDr. Pavel </a:t>
            </a:r>
            <a:r>
              <a:rPr lang="cs-CZ" sz="1200" dirty="0" err="1"/>
              <a:t>Schlemmer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3995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1" name="Picture 1" descr="sosá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8679"/>
            <a:ext cx="6912768" cy="5879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270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seniortip.cz/portal/cz/seniortip/article/4289/Image/0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2" y="404664"/>
            <a:ext cx="8113577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0413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8434" y="330634"/>
            <a:ext cx="79538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noční motýli – nitkovitá tykadla nebo tykadla s výrůstky,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moli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zavíječi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obaleči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     píďalky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lišajové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bekyně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můry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přástevníci, bourovci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3" name="Picture 2" descr="http://img.blesk.cz/static/old_abc/abctisk/46/6/39096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26" b="45251"/>
          <a:stretch/>
        </p:blipFill>
        <p:spPr bwMode="auto">
          <a:xfrm>
            <a:off x="4810959" y="1378751"/>
            <a:ext cx="1618750" cy="74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http://www.podblanicko-mujkraj.cz/wp-content/gallery/hmyz/2701-2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18" t="10153" r="38337" b="73361"/>
          <a:stretch/>
        </p:blipFill>
        <p:spPr bwMode="auto">
          <a:xfrm>
            <a:off x="2470010" y="1522610"/>
            <a:ext cx="1917727" cy="45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http://cms.tvujdum.cz/userdata/images/33281moli1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40" r="12367"/>
          <a:stretch/>
        </p:blipFill>
        <p:spPr bwMode="auto">
          <a:xfrm rot="16200000">
            <a:off x="566825" y="1961735"/>
            <a:ext cx="1190607" cy="1540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cms.tvujdum.cz/userdata/images/33282moli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434" y="3675296"/>
            <a:ext cx="1540746" cy="103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http://www.vitejdoma.cz/zahradnik/img/tn/2/7462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6794" y="2840287"/>
            <a:ext cx="2047081" cy="1535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nd01.jxs.cz/941/344/4362ab6fba_11237919_o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6515" y="4971615"/>
            <a:ext cx="1514370" cy="1408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fotoblog.in/galerie/albums/motyli-lepidoptera/2837005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31" t="3850" r="5560" b="11084"/>
          <a:stretch/>
        </p:blipFill>
        <p:spPr bwMode="auto">
          <a:xfrm>
            <a:off x="3696079" y="4990710"/>
            <a:ext cx="1949051" cy="139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priroda.cz/clanky/foto/bourec-motyl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099" y="5002084"/>
            <a:ext cx="1646504" cy="1389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Mimas tiliae(lišaj lipový)">
            <a:hlinkClick r:id="rId11" tooltip="Mimas tiliae(lišaj lipový)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848" y="4969189"/>
            <a:ext cx="1797441" cy="1410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Geometrid caterpillar.jp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0170" y="1975407"/>
            <a:ext cx="1314639" cy="119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677621" y="6379979"/>
            <a:ext cx="20197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oto: </a:t>
            </a:r>
            <a:r>
              <a:rPr lang="cs-CZ" sz="1200" dirty="0"/>
              <a:t>MUDr. Pavel </a:t>
            </a:r>
            <a:r>
              <a:rPr lang="cs-CZ" sz="1200" dirty="0" err="1"/>
              <a:t>Schlemmer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Soubor:Arctia caja 2010.jpg">
            <a:hlinkClick r:id="rId15"/>
          </p:cNvPr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023" y="5018161"/>
            <a:ext cx="1558147" cy="1373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Xanthorhoe.ferrugata.7149.jpg">
            <a:hlinkClick r:id="rId17"/>
          </p:cNvPr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7563" y="3401845"/>
            <a:ext cx="1959851" cy="1305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Motýl zavíječe kukuřičného"/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26" t="18628" r="25683" b="21671"/>
          <a:stretch/>
        </p:blipFill>
        <p:spPr bwMode="auto">
          <a:xfrm>
            <a:off x="2180286" y="2913688"/>
            <a:ext cx="2207451" cy="1388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0185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97214" y="260648"/>
            <a:ext cx="39699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bourec morušový a umělý jeho odchov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9745" y="692696"/>
            <a:ext cx="4894343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Housenky bource produkují vlákno, které je surovinou známou a ceněnou tisíce let – pravým hedvábím. Bourec morušový je jedním z nejdéle chovaných zvířat, ačkoli jde o hmyz. Byl domestikován v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Číne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zřejmě již asi před pěti tisíci lety a hrál velkou roli ve správě a ekonomice čínského císařství.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Chov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bource je velmi náročný na lidskou práci. Larva bource je od počátku velmi žravá, avšak živí se pouze listy morušovníku, které musí dostávat ve velkém množství a vždy čerstvě natrhané. Při zakuklení spřádá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pevnou kuklu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která je tvořena jedním asi kilometr a půl dlouhým vláknem. Kukly se sbírají, spařují vodou a rozmotávají, a získané vlákno se dále upravuje, aby se z něj nakonec daly tkát nádherné hedvábné látky. 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kukel, které nejsou zpracovány se vylíhnou motýli. Tito motýlci nelétají, moderní hybridy mají už jen malá, zakrnělá křidélka. </a:t>
            </a:r>
          </a:p>
          <a:p>
            <a:endParaRPr lang="cs-CZ" dirty="0"/>
          </a:p>
        </p:txBody>
      </p:sp>
      <p:pic>
        <p:nvPicPr>
          <p:cNvPr id="3074" name="Picture 2" descr="http://www.skolatextilu.cz/vlakna/img/imgvl12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28800"/>
            <a:ext cx="3667125" cy="3990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089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img3.rajce.idnes.cz/d0303/4/4584/4584549_d102f560544c8063cd54fd1d7f48df85/images/sri_lanka_18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42" y="288870"/>
            <a:ext cx="7848872" cy="5886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23586" y="6377725"/>
            <a:ext cx="2916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housenky se živí listy moruše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9331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13438" y="6150395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kokony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http://www.chempoint.cz/data/imgs/00717l.jpg">
            <a:hlinkClick r:id="" tooltip="Zavřít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094" y="402061"/>
            <a:ext cx="4380925" cy="3285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2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492896"/>
            <a:ext cx="3718525" cy="2783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8507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img3.rajce.idnes.cz/d0303/4/4584/4584549_d102f560544c8063cd54fd1d7f48df85/images/sri_lanka_18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715" y="332656"/>
            <a:ext cx="7938717" cy="5954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10199" y="6412686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kokon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2995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img3.rajce.idnes.cz/d0303/4/4584/4584549_d102f560544c8063cd54fd1d7f48df85/images/sri_lanka_18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48680"/>
            <a:ext cx="4320480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1" y="836712"/>
            <a:ext cx="3240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kokon se namočí do vody a pak se už jenom spřádá velmi tenké vlákno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9786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1447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vylíhlí motýli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http://www.nm.cz/admin/fotogalerie/images/1715-v-2689_v_proskoly_motyli_bour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48680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2073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64704"/>
            <a:ext cx="9144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Chov a získávání hedvábného vlákna: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www.facebook.com/notes/n%C3%A1rodn%C3%AD-muzeum/sledujte-p%C5%99em%C4%9Bnu-larev-bource-moru%C5%A1ov%C3%A9ho-v-mot%C3%BDly/10150191675214287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4796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6994543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dvoukřídlí </a:t>
            </a:r>
            <a:r>
              <a:rPr lang="cs-CZ" dirty="0" smtClean="0"/>
              <a:t>– jeden pár blanitých křídel, druhý pár nahrazen </a:t>
            </a:r>
          </a:p>
          <a:p>
            <a:r>
              <a:rPr lang="cs-CZ" dirty="0" smtClean="0"/>
              <a:t>           kyvadélky – rovnovážný orgán, </a:t>
            </a:r>
            <a:r>
              <a:rPr lang="cs-CZ" b="1" dirty="0" smtClean="0"/>
              <a:t>mouchy</a:t>
            </a:r>
            <a:r>
              <a:rPr lang="cs-CZ" dirty="0" smtClean="0"/>
              <a:t>, </a:t>
            </a:r>
            <a:r>
              <a:rPr lang="cs-CZ" b="1" dirty="0" err="1" smtClean="0"/>
              <a:t>slunilky</a:t>
            </a:r>
            <a:r>
              <a:rPr lang="cs-CZ" dirty="0" smtClean="0"/>
              <a:t>, </a:t>
            </a:r>
            <a:r>
              <a:rPr lang="cs-CZ" b="1" dirty="0" smtClean="0"/>
              <a:t>masařky</a:t>
            </a:r>
            <a:r>
              <a:rPr lang="cs-CZ" dirty="0" smtClean="0"/>
              <a:t>, </a:t>
            </a:r>
          </a:p>
          <a:p>
            <a:r>
              <a:rPr lang="cs-CZ" dirty="0" smtClean="0"/>
              <a:t>           </a:t>
            </a:r>
            <a:r>
              <a:rPr lang="cs-CZ" b="1" dirty="0" smtClean="0"/>
              <a:t>bzučivky</a:t>
            </a:r>
            <a:r>
              <a:rPr lang="cs-CZ" dirty="0" smtClean="0"/>
              <a:t>, </a:t>
            </a:r>
            <a:r>
              <a:rPr lang="cs-CZ" b="1" dirty="0" smtClean="0"/>
              <a:t>ovádi</a:t>
            </a:r>
            <a:r>
              <a:rPr lang="cs-CZ" dirty="0" smtClean="0"/>
              <a:t>, </a:t>
            </a:r>
            <a:r>
              <a:rPr lang="cs-CZ" b="1" dirty="0" smtClean="0"/>
              <a:t>bzikavky</a:t>
            </a:r>
            <a:r>
              <a:rPr lang="cs-CZ" dirty="0" smtClean="0"/>
              <a:t>, </a:t>
            </a:r>
            <a:r>
              <a:rPr lang="cs-CZ" b="1" dirty="0" smtClean="0"/>
              <a:t>pestřenky</a:t>
            </a:r>
            <a:r>
              <a:rPr lang="cs-CZ" dirty="0" smtClean="0"/>
              <a:t>, </a:t>
            </a:r>
            <a:r>
              <a:rPr lang="cs-CZ" b="1" dirty="0" smtClean="0"/>
              <a:t>komáři</a:t>
            </a:r>
            <a:r>
              <a:rPr lang="cs-CZ" dirty="0" smtClean="0"/>
              <a:t>, </a:t>
            </a:r>
            <a:r>
              <a:rPr lang="cs-CZ" b="1" dirty="0" smtClean="0"/>
              <a:t>pakomáři</a:t>
            </a:r>
            <a:r>
              <a:rPr lang="cs-CZ" dirty="0" smtClean="0"/>
              <a:t>, </a:t>
            </a:r>
          </a:p>
          <a:p>
            <a:r>
              <a:rPr lang="cs-CZ" dirty="0" smtClean="0"/>
              <a:t>           </a:t>
            </a:r>
            <a:r>
              <a:rPr lang="cs-CZ" b="1" dirty="0" smtClean="0"/>
              <a:t>tiplice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blechy </a:t>
            </a:r>
            <a:r>
              <a:rPr lang="cs-CZ" dirty="0" smtClean="0"/>
              <a:t>– bezkřídlí hmyz, bodavě sací ústrojí, cizopasníci, dospělci</a:t>
            </a:r>
          </a:p>
          <a:p>
            <a:r>
              <a:rPr lang="cs-CZ" dirty="0" smtClean="0"/>
              <a:t>           se živí krví savců a ptáků, larvy organickými zbytky v </a:t>
            </a:r>
            <a:r>
              <a:rPr lang="cs-CZ" dirty="0" err="1" smtClean="0"/>
              <a:t>hníz</a:t>
            </a:r>
            <a:r>
              <a:rPr lang="cs-CZ" dirty="0" smtClean="0"/>
              <a:t>-</a:t>
            </a:r>
          </a:p>
          <a:p>
            <a:r>
              <a:rPr lang="cs-CZ" dirty="0" smtClean="0"/>
              <a:t>           dech, ve štěrbinách podlah</a:t>
            </a:r>
          </a:p>
          <a:p>
            <a:r>
              <a:rPr lang="cs-CZ" dirty="0" smtClean="0"/>
              <a:t> </a:t>
            </a:r>
          </a:p>
          <a:p>
            <a:r>
              <a:rPr lang="cs-CZ" b="1" dirty="0" smtClean="0"/>
              <a:t>blanokřídlí </a:t>
            </a:r>
            <a:r>
              <a:rPr lang="cs-CZ" dirty="0" smtClean="0"/>
              <a:t>– mají 2. páry blanitých křídel, 2 skupiny – </a:t>
            </a:r>
            <a:r>
              <a:rPr lang="cs-CZ" b="1" dirty="0" err="1" smtClean="0"/>
              <a:t>širopasí</a:t>
            </a:r>
            <a:r>
              <a:rPr lang="cs-CZ" b="1" dirty="0" smtClean="0"/>
              <a:t> </a:t>
            </a:r>
            <a:r>
              <a:rPr lang="cs-CZ" dirty="0" smtClean="0"/>
              <a:t>– zadeček </a:t>
            </a:r>
          </a:p>
          <a:p>
            <a:r>
              <a:rPr lang="cs-CZ" dirty="0" smtClean="0"/>
              <a:t>             připojen k hrudi celou šíří</a:t>
            </a:r>
            <a:r>
              <a:rPr lang="cs-CZ" b="1" dirty="0" smtClean="0"/>
              <a:t> (pilatky a pilořitky) </a:t>
            </a:r>
            <a:r>
              <a:rPr lang="cs-CZ" dirty="0" smtClean="0"/>
              <a:t>a </a:t>
            </a:r>
            <a:r>
              <a:rPr lang="cs-CZ" b="1" dirty="0" err="1" smtClean="0"/>
              <a:t>štíhlopasí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             zadeček připojen k hrudi tenkou stopkou</a:t>
            </a:r>
            <a:r>
              <a:rPr lang="cs-CZ" b="1" dirty="0" smtClean="0"/>
              <a:t> (lumci, žlabatky </a:t>
            </a:r>
            <a:endParaRPr lang="cs-CZ" dirty="0" smtClean="0"/>
          </a:p>
          <a:p>
            <a:r>
              <a:rPr lang="cs-CZ" b="1" dirty="0" smtClean="0"/>
              <a:t>             mravenci, vosy, včely)</a:t>
            </a:r>
            <a:endParaRPr lang="cs-CZ" dirty="0" smtClean="0"/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brouci </a:t>
            </a:r>
            <a:r>
              <a:rPr lang="cs-CZ" dirty="0" smtClean="0"/>
              <a:t>– první pár křídel přeměněný v krovky, které ukrývají druhý </a:t>
            </a:r>
          </a:p>
          <a:p>
            <a:r>
              <a:rPr lang="cs-CZ" dirty="0" smtClean="0"/>
              <a:t>       pár křídel, přední část hrudi je kryta štítem, </a:t>
            </a:r>
            <a:r>
              <a:rPr lang="cs-CZ" b="1" dirty="0" smtClean="0"/>
              <a:t>střevlíci, </a:t>
            </a:r>
            <a:r>
              <a:rPr lang="cs-CZ" b="1" dirty="0" err="1" smtClean="0"/>
              <a:t>svižnici</a:t>
            </a:r>
            <a:r>
              <a:rPr lang="cs-CZ" b="1" dirty="0" smtClean="0"/>
              <a:t>, </a:t>
            </a:r>
            <a:endParaRPr lang="cs-CZ" dirty="0" smtClean="0"/>
          </a:p>
          <a:p>
            <a:r>
              <a:rPr lang="cs-CZ" b="1" dirty="0" smtClean="0"/>
              <a:t>       potápníci, světlušky, </a:t>
            </a:r>
            <a:r>
              <a:rPr lang="cs-CZ" b="1" dirty="0" err="1" smtClean="0"/>
              <a:t>kováříci</a:t>
            </a:r>
            <a:r>
              <a:rPr lang="cs-CZ" b="1" dirty="0" smtClean="0"/>
              <a:t>, slunéčka, mandelinky, </a:t>
            </a:r>
            <a:endParaRPr lang="cs-CZ" dirty="0" smtClean="0"/>
          </a:p>
          <a:p>
            <a:r>
              <a:rPr lang="cs-CZ" b="1" dirty="0" smtClean="0"/>
              <a:t>       tesaříci, lýkožrouti, nosatci, vrubounovití (chroust)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2712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17658"/>
            <a:ext cx="914400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www.gymsnv.sk/pages/predmety/bio/ziaci/janko/p4.htm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fotoblog.in/galerie/zen/i.php?a=motyli-lepidoptera&amp;i=Babocka_admiral.jpg</a:t>
            </a:r>
            <a:endParaRPr lang="cs-CZ" dirty="0" smtClean="0"/>
          </a:p>
          <a:p>
            <a:r>
              <a:rPr lang="cs-CZ" dirty="0" smtClean="0"/>
              <a:t>Obrázek </a:t>
            </a:r>
            <a:r>
              <a:rPr lang="cs-CZ" dirty="0"/>
              <a:t>je publikovány se souhlasem držitele autorských práv.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wiki.rvp.cz/Kabinet/Obrazky/P%C5%99%C3%ADroda/Mot%C3%BDli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://marmelade.rajce.idnes.cz/hmyyyz/#</a:t>
            </a:r>
            <a:r>
              <a:rPr lang="cs-CZ" dirty="0" smtClean="0">
                <a:hlinkClick r:id="rId5"/>
              </a:rPr>
              <a:t>zlatoocka_skvrnita.jpg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www.guh.cz/edu/bi/biologie_bezobratli/html09/foto_044.html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</a:t>
            </a:r>
            <a:r>
              <a:rPr lang="cs-CZ" dirty="0" smtClean="0">
                <a:hlinkClick r:id="rId7"/>
              </a:rPr>
              <a:t>www.horolezeckametodika.cz/wp-content/uploads/mravkolev.jpg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</a:t>
            </a:r>
            <a:r>
              <a:rPr lang="cs-CZ" dirty="0">
                <a:hlinkClick r:id="rId8"/>
              </a:rPr>
              <a:t>://www.biolib.cz/cz/taxonimage/id12177/?</a:t>
            </a:r>
            <a:r>
              <a:rPr lang="cs-CZ" dirty="0" smtClean="0">
                <a:hlinkClick r:id="rId8"/>
              </a:rPr>
              <a:t>taxonid=58143</a:t>
            </a:r>
            <a:r>
              <a:rPr lang="cs-CZ" dirty="0" smtClean="0"/>
              <a:t> </a:t>
            </a:r>
            <a:endParaRPr lang="cs-CZ" dirty="0" smtClean="0"/>
          </a:p>
          <a:p>
            <a:r>
              <a:rPr lang="cs-CZ" dirty="0" smtClean="0"/>
              <a:t>Obrázek je publikovány </a:t>
            </a:r>
            <a:r>
              <a:rPr lang="cs-CZ" dirty="0"/>
              <a:t>se souhlasem </a:t>
            </a:r>
            <a:r>
              <a:rPr lang="cs-CZ" dirty="0" smtClean="0"/>
              <a:t>držitele autorských </a:t>
            </a:r>
            <a:r>
              <a:rPr lang="cs-CZ" dirty="0"/>
              <a:t>práv.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hlinkClick r:id="rId9"/>
              </a:rPr>
              <a:t>http</a:t>
            </a:r>
            <a:r>
              <a:rPr lang="cs-CZ" dirty="0">
                <a:hlinkClick r:id="rId9"/>
              </a:rPr>
              <a:t>://</a:t>
            </a:r>
            <a:r>
              <a:rPr lang="cs-CZ" dirty="0" smtClean="0">
                <a:hlinkClick r:id="rId9"/>
              </a:rPr>
              <a:t>www.mrk.cz/Data/Galerie/380_f3.jpg</a:t>
            </a:r>
          </a:p>
          <a:p>
            <a:r>
              <a:rPr lang="cs-CZ" dirty="0" smtClean="0">
                <a:hlinkClick r:id="rId9"/>
              </a:rPr>
              <a:t>http</a:t>
            </a:r>
            <a:r>
              <a:rPr lang="cs-CZ" dirty="0">
                <a:hlinkClick r:id="rId9"/>
              </a:rPr>
              <a:t>://</a:t>
            </a:r>
            <a:r>
              <a:rPr lang="cs-CZ" dirty="0" smtClean="0">
                <a:hlinkClick r:id="rId9"/>
              </a:rPr>
              <a:t>leccos.com/pics/pic/chrostici.jpg</a:t>
            </a:r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upload.wikimedia.org/wikipedia/commons/2/2c/Brachycentrus.montanus.jpg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</a:t>
            </a:r>
            <a:r>
              <a:rPr lang="cs-CZ" dirty="0">
                <a:hlinkClick r:id="rId11"/>
              </a:rPr>
              <a:t>://</a:t>
            </a:r>
            <a:r>
              <a:rPr lang="cs-CZ" dirty="0" smtClean="0">
                <a:hlinkClick r:id="rId11"/>
              </a:rPr>
              <a:t>fotoblog.in/galerie/zen/i.php?a=motyli-lepidoptera&amp;i=090810.jpg</a:t>
            </a:r>
            <a:endParaRPr lang="cs-CZ" dirty="0" smtClean="0"/>
          </a:p>
          <a:p>
            <a:r>
              <a:rPr lang="cs-CZ" dirty="0" smtClean="0"/>
              <a:t>Obrázek </a:t>
            </a:r>
            <a:r>
              <a:rPr lang="cs-CZ" dirty="0"/>
              <a:t>je publikovány se souhlasem držitele autorských práv.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hlinkClick r:id="rId12"/>
              </a:rPr>
              <a:t>http</a:t>
            </a:r>
            <a:r>
              <a:rPr lang="cs-CZ" dirty="0">
                <a:hlinkClick r:id="rId12"/>
              </a:rPr>
              <a:t>://</a:t>
            </a:r>
            <a:r>
              <a:rPr lang="cs-CZ" dirty="0" smtClean="0">
                <a:hlinkClick r:id="rId12"/>
              </a:rPr>
              <a:t>www.ppfoto.cz/image.php?id_foto=838&amp;gal=4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fotoblog.in/galerie/zen/i.php?a=motyli-lepidoptera&amp;i=2605112.jpg</a:t>
            </a:r>
            <a:endParaRPr lang="cs-CZ" dirty="0" smtClean="0"/>
          </a:p>
          <a:p>
            <a:r>
              <a:rPr lang="cs-CZ" dirty="0"/>
              <a:t>Obrázek je publikovány se souhlasem držitele autorských práv.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fotoblog.in/galerie/zen/i.php?a=motyli-lepidoptera&amp;i=2908111.jpg</a:t>
            </a:r>
            <a:endParaRPr lang="cs-CZ" dirty="0" smtClean="0"/>
          </a:p>
          <a:p>
            <a:r>
              <a:rPr lang="cs-CZ" dirty="0"/>
              <a:t>Obrázek je publikovány se souhlasem držitele autorských práv.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hlinkClick r:id="rId15"/>
              </a:rPr>
              <a:t>http://upload.wikimedia.org/wikipedia/commons/thumb/8/86/ComputerHotline_-_Pieris_brassicae_%28by%29.jpg/675px-ComputerHotline_-_Pieris_brassicae_%</a:t>
            </a:r>
            <a:r>
              <a:rPr lang="cs-CZ" dirty="0" smtClean="0">
                <a:hlinkClick r:id="rId15"/>
              </a:rPr>
              <a:t>28by%29.jpg</a:t>
            </a:r>
            <a:endParaRPr lang="cs-CZ" dirty="0" smtClean="0"/>
          </a:p>
          <a:p>
            <a:r>
              <a:rPr lang="cs-CZ" dirty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www.biolib.cz/IMG/GAL/4651.jpg</a:t>
            </a:r>
            <a:endParaRPr lang="cs-CZ" dirty="0" smtClean="0"/>
          </a:p>
          <a:p>
            <a:r>
              <a:rPr lang="cs-CZ" dirty="0"/>
              <a:t>Obrázek je publikovány se souhlasem držitele autorských práv.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45300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334" y="3061"/>
            <a:ext cx="9112665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http://zajimavosti546.blog.cz/1002</a:t>
            </a:r>
            <a:endParaRPr lang="cs-CZ" dirty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://abc.blesk.cz/clanek/casopis-abc/1845/motyl-zleho-snu.html</a:t>
            </a:r>
            <a:endParaRPr lang="cs-CZ" dirty="0"/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cms.tvujdum.cz/userdata/images/33282moli2.jpg</a:t>
            </a:r>
            <a:r>
              <a:rPr lang="cs-CZ" dirty="0" smtClean="0"/>
              <a:t> </a:t>
            </a:r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cms.tvujdum.cz/userdata/images/33281moli1.jpg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</a:t>
            </a:r>
            <a:r>
              <a:rPr lang="cs-CZ" dirty="0" smtClean="0">
                <a:hlinkClick r:id="rId6"/>
              </a:rPr>
              <a:t>vkskaut.blog.cz/0705/bekyne-mniska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</a:t>
            </a:r>
            <a:r>
              <a:rPr lang="cs-CZ" dirty="0" smtClean="0">
                <a:hlinkClick r:id="rId7"/>
              </a:rPr>
              <a:t>fotoblog.in/clanek/179</a:t>
            </a:r>
            <a:r>
              <a:rPr lang="cs-CZ" dirty="0" smtClean="0"/>
              <a:t> </a:t>
            </a:r>
          </a:p>
          <a:p>
            <a:r>
              <a:rPr lang="cs-CZ" dirty="0" smtClean="0"/>
              <a:t>Obrázek </a:t>
            </a:r>
            <a:r>
              <a:rPr lang="cs-CZ" dirty="0"/>
              <a:t>je publikovány se souhlasem držitele autorských práv.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hlinkClick r:id="rId8"/>
              </a:rPr>
              <a:t>http</a:t>
            </a:r>
            <a:r>
              <a:rPr lang="cs-CZ" dirty="0">
                <a:hlinkClick r:id="rId8"/>
              </a:rPr>
              <a:t>://</a:t>
            </a:r>
            <a:r>
              <a:rPr lang="cs-CZ" dirty="0" smtClean="0">
                <a:hlinkClick r:id="rId8"/>
              </a:rPr>
              <a:t>www.priroda.cz/clanky.php?detail=91</a:t>
            </a:r>
            <a:r>
              <a:rPr lang="cs-CZ" dirty="0" smtClean="0"/>
              <a:t> </a:t>
            </a:r>
            <a:r>
              <a:rPr lang="cs-CZ" dirty="0" smtClean="0">
                <a:hlinkClick r:id="rId9"/>
              </a:rPr>
              <a:t>http</a:t>
            </a:r>
            <a:r>
              <a:rPr lang="cs-CZ" dirty="0">
                <a:hlinkClick r:id="rId9"/>
              </a:rPr>
              <a:t>://www.lovuzdar.sk/userfiles/foto/19156/118936/mimas_tilliae_liaj_lipov_.</a:t>
            </a:r>
            <a:r>
              <a:rPr lang="cs-CZ" dirty="0" smtClean="0">
                <a:hlinkClick r:id="rId9"/>
              </a:rPr>
              <a:t>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upload.wikimedia.org/wikipedia/commons/0/09/Geometrid_caterpillar.jpg</a:t>
            </a:r>
            <a:r>
              <a:rPr lang="cs-CZ" dirty="0" smtClean="0"/>
              <a:t> </a:t>
            </a:r>
            <a:r>
              <a:rPr lang="cs-CZ" dirty="0" smtClean="0">
                <a:hlinkClick r:id="rId11"/>
              </a:rPr>
              <a:t>http</a:t>
            </a:r>
            <a:r>
              <a:rPr lang="cs-CZ" dirty="0">
                <a:hlinkClick r:id="rId11"/>
              </a:rPr>
              <a:t>://</a:t>
            </a:r>
            <a:r>
              <a:rPr lang="cs-CZ" dirty="0" smtClean="0">
                <a:hlinkClick r:id="rId11"/>
              </a:rPr>
              <a:t>upload.wikimedia.org/wikipedia/commons/thumb/b/bd/Arctia_caja_2010.jpg/800px-Arctia_caja_2010.jpg</a:t>
            </a:r>
            <a:r>
              <a:rPr lang="cs-CZ" dirty="0" smtClean="0"/>
              <a:t> </a:t>
            </a:r>
            <a:r>
              <a:rPr lang="cs-CZ" dirty="0" smtClean="0">
                <a:hlinkClick r:id="rId12"/>
              </a:rPr>
              <a:t>http</a:t>
            </a:r>
            <a:r>
              <a:rPr lang="cs-CZ" dirty="0">
                <a:hlinkClick r:id="rId12"/>
              </a:rPr>
              <a:t>://</a:t>
            </a:r>
            <a:r>
              <a:rPr lang="cs-CZ" dirty="0" smtClean="0">
                <a:hlinkClick r:id="rId12"/>
              </a:rPr>
              <a:t>upload.wikimedia.org/wikipedia/commons/thumb/4/41/Xanthorhoe.ferrugata.7149.jpg/800px-Xanthorhoe.ferrugata.7149.jpg</a:t>
            </a:r>
            <a:r>
              <a:rPr lang="cs-CZ" dirty="0" smtClean="0"/>
              <a:t> </a:t>
            </a:r>
            <a:r>
              <a:rPr lang="cs-CZ" dirty="0" smtClean="0">
                <a:hlinkClick r:id="rId13"/>
              </a:rPr>
              <a:t>http</a:t>
            </a:r>
            <a:r>
              <a:rPr lang="cs-CZ" dirty="0">
                <a:hlinkClick r:id="rId13"/>
              </a:rPr>
              <a:t>://</a:t>
            </a:r>
            <a:r>
              <a:rPr lang="cs-CZ" dirty="0" smtClean="0">
                <a:hlinkClick r:id="rId13"/>
              </a:rPr>
              <a:t>obalec-jablecny-osetrovani-jabloni.orbi.cz/img/full/2/7462.jpg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www.zea.cz/images/clanky/thumb/zavijec-motyl.jpg</a:t>
            </a:r>
            <a:endParaRPr lang="cs-CZ" dirty="0" smtClean="0"/>
          </a:p>
          <a:p>
            <a:r>
              <a:rPr lang="cs-CZ" dirty="0" smtClean="0">
                <a:hlinkClick r:id="rId15"/>
              </a:rPr>
              <a:t>http</a:t>
            </a:r>
            <a:r>
              <a:rPr lang="cs-CZ" dirty="0">
                <a:hlinkClick r:id="rId15"/>
              </a:rPr>
              <a:t>://beruskacervena.rajce.idnes.cz/Zelvicky_batika_hedvabi_a_mineraly_-_Sri_Lanka</a:t>
            </a:r>
            <a:r>
              <a:rPr lang="cs-CZ" dirty="0" smtClean="0">
                <a:hlinkClick r:id="rId15"/>
              </a:rPr>
              <a:t>/#</a:t>
            </a:r>
            <a:endParaRPr lang="cs-CZ" dirty="0" smtClean="0"/>
          </a:p>
          <a:p>
            <a:r>
              <a:rPr lang="cs-CZ" dirty="0" smtClean="0">
                <a:hlinkClick r:id="rId16"/>
              </a:rPr>
              <a:t>http</a:t>
            </a:r>
            <a:r>
              <a:rPr lang="cs-CZ" dirty="0">
                <a:hlinkClick r:id="rId16"/>
              </a:rPr>
              <a:t>://</a:t>
            </a:r>
            <a:r>
              <a:rPr lang="cs-CZ" dirty="0" smtClean="0">
                <a:hlinkClick r:id="rId16"/>
              </a:rPr>
              <a:t>img3.rajce.idnes.cz/d0301/2/2241/2241006_261368c0e0ed2f36e1c9591865b5ebba/images/motyli_sosak.jpg?ver=0</a:t>
            </a:r>
            <a:endParaRPr lang="cs-CZ" dirty="0" smtClean="0"/>
          </a:p>
          <a:p>
            <a:r>
              <a:rPr lang="cs-CZ" dirty="0" smtClean="0">
                <a:hlinkClick r:id="rId17"/>
              </a:rPr>
              <a:t>http</a:t>
            </a:r>
            <a:r>
              <a:rPr lang="cs-CZ" dirty="0">
                <a:hlinkClick r:id="rId17"/>
              </a:rPr>
              <a:t>://</a:t>
            </a:r>
            <a:r>
              <a:rPr lang="cs-CZ" dirty="0" smtClean="0">
                <a:hlinkClick r:id="rId17"/>
              </a:rPr>
              <a:t>www.seniortip.cz/portal/cz/seniortip/article/4289/Image/06.jpg</a:t>
            </a:r>
            <a:endParaRPr lang="cs-CZ" dirty="0" smtClean="0"/>
          </a:p>
          <a:p>
            <a:r>
              <a:rPr lang="cs-CZ" dirty="0" smtClean="0">
                <a:hlinkClick r:id="rId18"/>
              </a:rPr>
              <a:t>http</a:t>
            </a:r>
            <a:r>
              <a:rPr lang="cs-CZ" dirty="0">
                <a:hlinkClick r:id="rId18"/>
              </a:rPr>
              <a:t>://</a:t>
            </a:r>
            <a:r>
              <a:rPr lang="cs-CZ" dirty="0" smtClean="0">
                <a:hlinkClick r:id="rId18"/>
              </a:rPr>
              <a:t>www.nm.cz/admin/fotogalerie/images/1715-v-2689_v_proskoly_motyli_bource.jpg</a:t>
            </a:r>
            <a:endParaRPr lang="cs-CZ" dirty="0" smtClean="0"/>
          </a:p>
          <a:p>
            <a:r>
              <a:rPr lang="cs-CZ" dirty="0" smtClean="0">
                <a:hlinkClick r:id="rId19"/>
              </a:rPr>
              <a:t>http</a:t>
            </a:r>
            <a:r>
              <a:rPr lang="cs-CZ" dirty="0">
                <a:hlinkClick r:id="rId19"/>
              </a:rPr>
              <a:t>://</a:t>
            </a:r>
            <a:r>
              <a:rPr lang="cs-CZ" dirty="0" smtClean="0">
                <a:hlinkClick r:id="rId19"/>
              </a:rPr>
              <a:t>www.skolatextilu.cz/vlakna/img/imgvl12.gif</a:t>
            </a:r>
            <a:endParaRPr lang="cs-CZ" dirty="0" smtClean="0"/>
          </a:p>
          <a:p>
            <a:r>
              <a:rPr lang="cs-CZ" dirty="0">
                <a:hlinkClick r:id="rId20"/>
              </a:rPr>
              <a:t>http://</a:t>
            </a:r>
            <a:r>
              <a:rPr lang="cs-CZ" dirty="0" smtClean="0">
                <a:hlinkClick r:id="rId20"/>
              </a:rPr>
              <a:t>www.chempoint.cz/data/imgs/00717l.jpg</a:t>
            </a:r>
            <a:endParaRPr lang="cs-CZ" dirty="0" smtClean="0"/>
          </a:p>
          <a:p>
            <a:r>
              <a:rPr lang="cs-CZ" dirty="0">
                <a:hlinkClick r:id="rId21"/>
              </a:rPr>
              <a:t>http://www.ocestovani.cz/images/ir/24--</a:t>
            </a:r>
            <a:r>
              <a:rPr lang="cs-CZ" dirty="0" smtClean="0">
                <a:hlinkClick r:id="rId21"/>
              </a:rPr>
              <a:t>c350xt262.jpg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4013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963</TotalTime>
  <Words>499</Words>
  <Application>Microsoft Office PowerPoint</Application>
  <PresentationFormat>Předvádění na obrazovce (4:3)</PresentationFormat>
  <Paragraphs>115</Paragraphs>
  <Slides>18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VY_32_INOVACE_40_Hmyz s proměnou dokonalou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47</cp:revision>
  <dcterms:created xsi:type="dcterms:W3CDTF">2011-06-05T18:54:10Z</dcterms:created>
  <dcterms:modified xsi:type="dcterms:W3CDTF">2013-05-05T14:03:41Z</dcterms:modified>
</cp:coreProperties>
</file>