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8"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3960440"/>
          </a:xfrm>
          <a:solidFill>
            <a:schemeClr val="accent2">
              <a:lumMod val="40000"/>
              <a:lumOff val="60000"/>
            </a:schemeClr>
          </a:solidFill>
        </p:spPr>
        <p:txBody>
          <a:bodyPr anchor="t">
            <a:normAutofit/>
          </a:bodyPr>
          <a:lstStyle/>
          <a:p>
            <a:pPr algn="l"/>
            <a:r>
              <a:rPr lang="cs-CZ" sz="1400" b="1" dirty="0" smtClean="0"/>
              <a:t>                                                                             EU PENÍZE ŠKOLÁM</a:t>
            </a:r>
            <a:br>
              <a:rPr lang="cs-CZ" sz="1400" b="1" dirty="0" smtClean="0"/>
            </a:br>
            <a:r>
              <a:rPr lang="cs-CZ" sz="1400" b="1" dirty="0" smtClean="0"/>
              <a:t>                                         Zlepšení podmínek pro vzdělávání na základních školách </a:t>
            </a:r>
            <a:br>
              <a:rPr lang="cs-CZ" sz="1400" b="1" dirty="0" smtClean="0"/>
            </a:br>
            <a:r>
              <a:rPr lang="cs-CZ" sz="1400" b="1" dirty="0" smtClean="0"/>
              <a:t>                                        Operačního programu Vzdělání pro konkurenceschopnost</a:t>
            </a:r>
            <a:br>
              <a:rPr lang="cs-CZ" sz="1400" b="1" dirty="0" smtClean="0"/>
            </a:br>
            <a:r>
              <a:rPr lang="cs-CZ" sz="1400" b="1" dirty="0" smtClean="0"/>
              <a:t/>
            </a:r>
            <a:br>
              <a:rPr lang="cs-CZ" sz="1400" b="1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Číslo a název klíčové aktivity:                                                                      </a:t>
            </a:r>
            <a:r>
              <a:rPr lang="cs-CZ" sz="1200" b="1" dirty="0" smtClean="0"/>
              <a:t>III/2 Inovace a zkvalitnění výuky prostřednictvím ICT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DUM:	                                                                                              VY_12_INOVACE_M.1.R.1 B.05</a:t>
            </a:r>
            <a:br>
              <a:rPr lang="cs-CZ" sz="1200" dirty="0" smtClean="0"/>
            </a:br>
            <a:r>
              <a:rPr lang="cs-CZ" sz="1200" dirty="0" smtClean="0"/>
              <a:t>Jméno autora:			                                          Mgr. Daniela Ševčíková</a:t>
            </a:r>
            <a:br>
              <a:rPr lang="cs-CZ" sz="1200" dirty="0" smtClean="0"/>
            </a:br>
            <a:r>
              <a:rPr lang="cs-CZ" sz="1200" dirty="0" smtClean="0"/>
              <a:t>Datum (období) vytvoření DUM:                                                                duben až  květen  2013</a:t>
            </a:r>
            <a:br>
              <a:rPr lang="cs-CZ" sz="1200" dirty="0" smtClean="0"/>
            </a:br>
            <a:r>
              <a:rPr lang="cs-CZ" sz="1200" dirty="0" smtClean="0"/>
              <a:t>Ročník: 			                                          1.</a:t>
            </a:r>
            <a:br>
              <a:rPr lang="cs-CZ" sz="1200" dirty="0" smtClean="0"/>
            </a:br>
            <a:r>
              <a:rPr lang="cs-CZ" sz="1200" dirty="0" smtClean="0"/>
              <a:t>Vzdělávací oblast:		                                          matematika a její aplikace		</a:t>
            </a:r>
            <a:br>
              <a:rPr lang="cs-CZ" sz="1200" dirty="0" smtClean="0"/>
            </a:br>
            <a:r>
              <a:rPr lang="cs-CZ" sz="1200" dirty="0" smtClean="0"/>
              <a:t>Vzdělávací obor:		                                          matematika</a:t>
            </a:r>
            <a:br>
              <a:rPr lang="cs-CZ" sz="1200" dirty="0" smtClean="0"/>
            </a:br>
            <a:r>
              <a:rPr lang="cs-CZ" sz="1200" dirty="0" smtClean="0"/>
              <a:t>Klíčová slova:                                                                                                 slovní úloha, znázornění, výpočet, odpověď,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sčítání v oboru do 5</a:t>
            </a:r>
            <a:br>
              <a:rPr lang="cs-CZ" sz="1200" dirty="0" smtClean="0"/>
            </a:br>
            <a:r>
              <a:rPr lang="cs-CZ" sz="1200" dirty="0" smtClean="0"/>
              <a:t>Anotace</a:t>
            </a:r>
            <a:r>
              <a:rPr lang="cs-CZ" sz="1200" dirty="0" smtClean="0"/>
              <a:t>:                                                                                                         Žáci se naučí řešit slovní úlohy na sčítání v oboru čísel do 5.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                                   </a:t>
            </a:r>
            <a:br>
              <a:rPr lang="cs-CZ" sz="1200" dirty="0" smtClean="0"/>
            </a:br>
            <a:r>
              <a:rPr lang="cs-CZ" sz="1200" dirty="0" smtClean="0"/>
              <a:t>Druh učebního materiálu:                                                                            Prezentace PowerPoint</a:t>
            </a:r>
            <a:br>
              <a:rPr lang="cs-CZ" sz="1200" dirty="0" smtClean="0"/>
            </a:br>
            <a:r>
              <a:rPr lang="cs-CZ" sz="1200" dirty="0" smtClean="0"/>
              <a:t>Očekávaný </a:t>
            </a:r>
            <a:r>
              <a:rPr lang="cs-CZ" sz="1200" dirty="0" smtClean="0"/>
              <a:t>výstup:                                                                                         Žáci řeší slovní úlohy na sčítání v oboru do 5.</a:t>
            </a:r>
            <a:endParaRPr lang="cs-CZ" sz="1200" dirty="0"/>
          </a:p>
        </p:txBody>
      </p:sp>
      <p:pic>
        <p:nvPicPr>
          <p:cNvPr id="5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60648"/>
            <a:ext cx="2295525" cy="295275"/>
          </a:xfrm>
          <a:prstGeom prst="rect">
            <a:avLst/>
          </a:prstGeom>
          <a:noFill/>
        </p:spPr>
      </p:pic>
      <p:pic>
        <p:nvPicPr>
          <p:cNvPr id="6" name="Obrázek 5"/>
          <p:cNvPicPr/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67544" y="548680"/>
            <a:ext cx="8208912" cy="1638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6250706"/>
          </a:xfrm>
          <a:solidFill>
            <a:schemeClr val="accent2">
              <a:lumMod val="40000"/>
              <a:lumOff val="60000"/>
            </a:schemeClr>
          </a:solidFill>
        </p:spPr>
        <p:txBody>
          <a:bodyPr anchor="t">
            <a:normAutofit/>
          </a:bodyPr>
          <a:lstStyle/>
          <a:p>
            <a:pPr algn="l"/>
            <a:r>
              <a:rPr lang="cs-CZ" sz="3600" b="1" u="sng" dirty="0" smtClean="0"/>
              <a:t>Slovní úlohy na sčítání v oboru čísel do 5 </a:t>
            </a:r>
            <a:br>
              <a:rPr lang="cs-CZ" sz="3600" b="1" u="sng" dirty="0" smtClean="0"/>
            </a:br>
            <a:r>
              <a:rPr lang="cs-CZ" sz="3600" b="1" u="sng" dirty="0" smtClean="0"/>
              <a:t/>
            </a:r>
            <a:br>
              <a:rPr lang="cs-CZ" sz="3600" b="1" u="sng" dirty="0" smtClean="0"/>
            </a:br>
            <a:r>
              <a:rPr lang="cs-CZ" sz="2800" b="1" dirty="0" smtClean="0">
                <a:solidFill>
                  <a:srgbClr val="C00000"/>
                </a:solidFill>
              </a:rPr>
              <a:t>Vyřeš:     </a:t>
            </a:r>
            <a:r>
              <a:rPr lang="cs-CZ" sz="2800" b="1" dirty="0" smtClean="0"/>
              <a:t>Ola má 3 bonbóny,  Jula má 2 bonbóny. </a:t>
            </a:r>
            <a:br>
              <a:rPr lang="cs-CZ" sz="2800" b="1" dirty="0" smtClean="0"/>
            </a:br>
            <a:r>
              <a:rPr lang="cs-CZ" sz="2800" b="1" dirty="0" smtClean="0"/>
              <a:t>                Kolik bonbónů mají dohromady?</a:t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>
                <a:solidFill>
                  <a:srgbClr val="C00000"/>
                </a:solidFill>
              </a:rPr>
              <a:t>Znázornění: </a:t>
            </a: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>
                <a:solidFill>
                  <a:srgbClr val="C00000"/>
                </a:solidFill>
              </a:rPr>
              <a:t>Výpočet:  </a:t>
            </a: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>
                <a:solidFill>
                  <a:srgbClr val="C00000"/>
                </a:solidFill>
              </a:rPr>
              <a:t>Odpověď:</a:t>
            </a:r>
            <a:r>
              <a:rPr lang="cs-CZ" sz="2800" b="1" dirty="0" smtClean="0"/>
              <a:t>  Dohromady mají              bonbónů.     </a:t>
            </a:r>
            <a:endParaRPr lang="cs-CZ" sz="28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483768" y="2924944"/>
          <a:ext cx="4536504" cy="8028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6504"/>
              </a:tblGrid>
              <a:tr h="8028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483768" y="4005064"/>
          <a:ext cx="4536504" cy="864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6504"/>
              </a:tblGrid>
              <a:tr h="864096"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860032" y="5085184"/>
          <a:ext cx="720080" cy="6480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0"/>
              </a:tblGrid>
              <a:tr h="6480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6250706"/>
          </a:xfrm>
          <a:solidFill>
            <a:schemeClr val="accent2">
              <a:lumMod val="40000"/>
              <a:lumOff val="60000"/>
            </a:schemeClr>
          </a:solidFill>
        </p:spPr>
        <p:txBody>
          <a:bodyPr anchor="t">
            <a:normAutofit/>
          </a:bodyPr>
          <a:lstStyle/>
          <a:p>
            <a:pPr algn="l"/>
            <a:r>
              <a:rPr lang="cs-CZ" sz="3600" b="1" u="sng" dirty="0" smtClean="0"/>
              <a:t/>
            </a:r>
            <a:br>
              <a:rPr lang="cs-CZ" sz="3600" b="1" u="sng" dirty="0" smtClean="0"/>
            </a:br>
            <a:r>
              <a:rPr lang="cs-CZ" sz="3600" b="1" u="sng" dirty="0" smtClean="0">
                <a:solidFill>
                  <a:srgbClr val="FF0000"/>
                </a:solidFill>
              </a:rPr>
              <a:t>KONTROLA:</a:t>
            </a:r>
            <a:r>
              <a:rPr lang="cs-CZ" sz="2800" b="1" dirty="0" smtClean="0">
                <a:solidFill>
                  <a:srgbClr val="C00000"/>
                </a:solidFill>
              </a:rPr>
              <a:t/>
            </a:r>
            <a:br>
              <a:rPr lang="cs-CZ" sz="2800" b="1" dirty="0" smtClean="0">
                <a:solidFill>
                  <a:srgbClr val="C00000"/>
                </a:solidFill>
              </a:rPr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>
                <a:solidFill>
                  <a:srgbClr val="FF0000"/>
                </a:solidFill>
              </a:rPr>
              <a:t>Znázornění:</a:t>
            </a:r>
            <a:r>
              <a:rPr lang="cs-CZ" sz="2800" b="1" dirty="0" smtClean="0"/>
              <a:t> </a:t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>
                <a:solidFill>
                  <a:srgbClr val="FF0000"/>
                </a:solidFill>
              </a:rPr>
              <a:t>Výpočet:  </a:t>
            </a: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>
                <a:solidFill>
                  <a:srgbClr val="FF0000"/>
                </a:solidFill>
              </a:rPr>
              <a:t>Odpověď:  </a:t>
            </a:r>
            <a:r>
              <a:rPr lang="cs-CZ" sz="2800" b="1" dirty="0" smtClean="0"/>
              <a:t>Dohromady mají              bonbónů.     </a:t>
            </a:r>
            <a:endParaRPr lang="cs-CZ" sz="28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483768" y="2924944"/>
          <a:ext cx="4536504" cy="864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6504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411760" y="3933056"/>
          <a:ext cx="4536504" cy="864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6504"/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cs-CZ" sz="4400" b="1" dirty="0" smtClean="0"/>
                        <a:t>3 + 2 = 5</a:t>
                      </a:r>
                      <a:endParaRPr lang="cs-CZ" sz="4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788024" y="5013176"/>
          <a:ext cx="72008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0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cs-CZ" sz="4400" b="1" dirty="0" smtClean="0"/>
                        <a:t>5</a:t>
                      </a:r>
                      <a:endParaRPr lang="cs-CZ" sz="4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Obrázek 6" descr="MB9002322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2996952"/>
            <a:ext cx="504056" cy="648072"/>
          </a:xfrm>
          <a:prstGeom prst="rect">
            <a:avLst/>
          </a:prstGeom>
        </p:spPr>
      </p:pic>
      <p:pic>
        <p:nvPicPr>
          <p:cNvPr id="8" name="Obrázek 7" descr="MB9002322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2996952"/>
            <a:ext cx="504056" cy="648072"/>
          </a:xfrm>
          <a:prstGeom prst="rect">
            <a:avLst/>
          </a:prstGeom>
        </p:spPr>
      </p:pic>
      <p:pic>
        <p:nvPicPr>
          <p:cNvPr id="9" name="Obrázek 8" descr="MB9002322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2996952"/>
            <a:ext cx="504056" cy="648072"/>
          </a:xfrm>
          <a:prstGeom prst="rect">
            <a:avLst/>
          </a:prstGeom>
        </p:spPr>
      </p:pic>
      <p:pic>
        <p:nvPicPr>
          <p:cNvPr id="10" name="Obrázek 9" descr="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996952"/>
            <a:ext cx="486964" cy="591754"/>
          </a:xfrm>
          <a:prstGeom prst="rect">
            <a:avLst/>
          </a:prstGeom>
        </p:spPr>
      </p:pic>
      <p:pic>
        <p:nvPicPr>
          <p:cNvPr id="11" name="Obrázek 10" descr="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2996952"/>
            <a:ext cx="486964" cy="591754"/>
          </a:xfrm>
          <a:prstGeom prst="rect">
            <a:avLst/>
          </a:prstGeom>
        </p:spPr>
      </p:pic>
      <p:pic>
        <p:nvPicPr>
          <p:cNvPr id="1026" name="Picture 2" descr="C:\Users\Jirka\Pictures\A DUMY Obrázky\MB900404609.JP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444208" y="1052736"/>
            <a:ext cx="1800200" cy="12961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  <a:solidFill>
            <a:schemeClr val="accent2">
              <a:lumMod val="40000"/>
              <a:lumOff val="60000"/>
            </a:schemeClr>
          </a:solidFill>
        </p:spPr>
        <p:txBody>
          <a:bodyPr anchor="t"/>
          <a:lstStyle/>
          <a:p>
            <a:pPr algn="l"/>
            <a:r>
              <a:rPr lang="cs-CZ" sz="3600" b="1" dirty="0" smtClean="0">
                <a:solidFill>
                  <a:srgbClr val="C00000"/>
                </a:solidFill>
              </a:rPr>
              <a:t>Vyřeš:</a:t>
            </a:r>
            <a:r>
              <a:rPr lang="cs-CZ" sz="3600" b="1" dirty="0" smtClean="0"/>
              <a:t>     </a:t>
            </a:r>
            <a:r>
              <a:rPr lang="cs-CZ" sz="3200" b="1" dirty="0" smtClean="0"/>
              <a:t>Ája dostala včera 2 jedničky,  </a:t>
            </a:r>
            <a:br>
              <a:rPr lang="cs-CZ" sz="3200" b="1" dirty="0" smtClean="0"/>
            </a:br>
            <a:r>
              <a:rPr lang="cs-CZ" sz="3200" b="1" dirty="0" smtClean="0"/>
              <a:t>                  dnes dostala taky 2 jedničky.</a:t>
            </a:r>
            <a:br>
              <a:rPr lang="cs-CZ" sz="3200" b="1" dirty="0" smtClean="0"/>
            </a:br>
            <a:r>
              <a:rPr lang="cs-CZ" sz="3200" b="1" dirty="0" smtClean="0"/>
              <a:t>                  Kolik jedniček dostala dohromady?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200" b="1" dirty="0" smtClean="0">
                <a:solidFill>
                  <a:srgbClr val="C00000"/>
                </a:solidFill>
              </a:rPr>
              <a:t>Znázornění: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>
                <a:solidFill>
                  <a:srgbClr val="C00000"/>
                </a:solidFill>
              </a:rPr>
              <a:t>Výpočet: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>
                <a:solidFill>
                  <a:srgbClr val="C00000"/>
                </a:solidFill>
              </a:rPr>
              <a:t>Odpověď:</a:t>
            </a:r>
            <a:r>
              <a:rPr lang="cs-CZ" sz="3200" b="1" dirty="0" smtClean="0"/>
              <a:t>  Dohromady dostala            jedničky.</a:t>
            </a:r>
            <a:endParaRPr lang="cs-CZ" sz="32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71800" y="2276872"/>
          <a:ext cx="4632176" cy="864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2176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771800" y="3284984"/>
          <a:ext cx="4608512" cy="9361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08512"/>
              </a:tblGrid>
              <a:tr h="9361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5868144" y="4437112"/>
          <a:ext cx="792088" cy="7920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</a:tblGrid>
              <a:tr h="7920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  <a:solidFill>
            <a:schemeClr val="accent2">
              <a:lumMod val="40000"/>
              <a:lumOff val="60000"/>
            </a:schemeClr>
          </a:solidFill>
        </p:spPr>
        <p:txBody>
          <a:bodyPr anchor="t"/>
          <a:lstStyle/>
          <a:p>
            <a:pPr algn="l"/>
            <a:r>
              <a:rPr lang="cs-CZ" b="1" u="sng" dirty="0" smtClean="0">
                <a:solidFill>
                  <a:srgbClr val="FF0000"/>
                </a:solidFill>
              </a:rPr>
              <a:t>KONTROLA:</a:t>
            </a:r>
            <a:r>
              <a:rPr lang="cs-CZ" sz="3600" b="1" u="sng" dirty="0" smtClean="0"/>
              <a:t/>
            </a:r>
            <a:br>
              <a:rPr lang="cs-CZ" sz="3600" b="1" u="sng" dirty="0" smtClean="0"/>
            </a:br>
            <a:r>
              <a:rPr lang="cs-CZ" sz="3600" b="1" u="sng" dirty="0" smtClean="0"/>
              <a:t/>
            </a:r>
            <a:br>
              <a:rPr lang="cs-CZ" sz="3600" b="1" u="sng" dirty="0" smtClean="0"/>
            </a:br>
            <a:r>
              <a:rPr lang="cs-CZ" sz="3600" b="1" u="sng" dirty="0" smtClean="0"/>
              <a:t/>
            </a:r>
            <a:br>
              <a:rPr lang="cs-CZ" sz="3600" b="1" u="sng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200" b="1" dirty="0" smtClean="0">
                <a:solidFill>
                  <a:srgbClr val="FF0000"/>
                </a:solidFill>
              </a:rPr>
              <a:t>Znázornění: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>
                <a:solidFill>
                  <a:srgbClr val="FF0000"/>
                </a:solidFill>
              </a:rPr>
              <a:t>Výpočet: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>
                <a:solidFill>
                  <a:srgbClr val="FF0000"/>
                </a:solidFill>
              </a:rPr>
              <a:t>Odpověď: </a:t>
            </a:r>
            <a:r>
              <a:rPr lang="cs-CZ" sz="3200" b="1" dirty="0" smtClean="0"/>
              <a:t> Dohromady dostala            jedničky.</a:t>
            </a:r>
            <a:endParaRPr lang="cs-CZ" sz="32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71800" y="2132856"/>
          <a:ext cx="4632176" cy="10081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2176"/>
              </a:tblGrid>
              <a:tr h="100811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771800" y="3284984"/>
          <a:ext cx="4608512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08512"/>
              </a:tblGrid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cs-CZ" sz="6000" b="1" dirty="0" smtClean="0">
                          <a:solidFill>
                            <a:srgbClr val="0070C0"/>
                          </a:solidFill>
                        </a:rPr>
                        <a:t>2</a:t>
                      </a:r>
                      <a:r>
                        <a:rPr lang="cs-CZ" sz="6000" b="1" dirty="0" smtClean="0"/>
                        <a:t> + </a:t>
                      </a:r>
                      <a:r>
                        <a:rPr lang="cs-CZ" sz="60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cs-CZ" sz="6000" b="1" dirty="0" smtClean="0"/>
                        <a:t> = 4</a:t>
                      </a:r>
                      <a:endParaRPr lang="cs-CZ" sz="60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5868144" y="4437112"/>
          <a:ext cx="792088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sz="6000" b="1" dirty="0" smtClean="0"/>
                        <a:t>4</a:t>
                      </a:r>
                      <a:endParaRPr lang="cs-CZ" sz="60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Vývojový diagram: spojka 8"/>
          <p:cNvSpPr/>
          <p:nvPr/>
        </p:nvSpPr>
        <p:spPr>
          <a:xfrm>
            <a:off x="3059832" y="2420888"/>
            <a:ext cx="432048" cy="43204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Vývojový diagram: spojka 9"/>
          <p:cNvSpPr/>
          <p:nvPr/>
        </p:nvSpPr>
        <p:spPr>
          <a:xfrm>
            <a:off x="3707904" y="2420888"/>
            <a:ext cx="432048" cy="43204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Vývojový diagram: spojka 10"/>
          <p:cNvSpPr/>
          <p:nvPr/>
        </p:nvSpPr>
        <p:spPr>
          <a:xfrm>
            <a:off x="4355976" y="2420888"/>
            <a:ext cx="432048" cy="43204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Vývojový diagram: spojka 11"/>
          <p:cNvSpPr/>
          <p:nvPr/>
        </p:nvSpPr>
        <p:spPr>
          <a:xfrm>
            <a:off x="5004048" y="2420888"/>
            <a:ext cx="432048" cy="43204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  <a:solidFill>
            <a:schemeClr val="accent2">
              <a:lumMod val="40000"/>
              <a:lumOff val="60000"/>
            </a:schemeClr>
          </a:solidFill>
        </p:spPr>
        <p:txBody>
          <a:bodyPr anchor="t"/>
          <a:lstStyle/>
          <a:p>
            <a:pPr algn="l"/>
            <a:r>
              <a:rPr lang="cs-CZ" sz="3600" b="1" dirty="0" smtClean="0">
                <a:solidFill>
                  <a:srgbClr val="C00000"/>
                </a:solidFill>
              </a:rPr>
              <a:t>Vyřeš: </a:t>
            </a:r>
            <a:r>
              <a:rPr lang="cs-CZ" sz="3600" b="1" dirty="0" smtClean="0"/>
              <a:t> Máma mi dala </a:t>
            </a:r>
            <a:r>
              <a:rPr lang="cs-CZ" sz="3600" b="1" dirty="0" smtClean="0">
                <a:solidFill>
                  <a:srgbClr val="002060"/>
                </a:solidFill>
              </a:rPr>
              <a:t>1 koláč </a:t>
            </a:r>
            <a:r>
              <a:rPr lang="cs-CZ" sz="3600" b="1" dirty="0" smtClean="0"/>
              <a:t>makový </a:t>
            </a:r>
            <a:br>
              <a:rPr lang="cs-CZ" sz="3600" b="1" dirty="0" smtClean="0"/>
            </a:br>
            <a:r>
              <a:rPr lang="cs-CZ" sz="3600" b="1" dirty="0" smtClean="0"/>
              <a:t>              a </a:t>
            </a:r>
            <a:r>
              <a:rPr lang="cs-CZ" sz="3600" b="1" dirty="0" smtClean="0">
                <a:solidFill>
                  <a:srgbClr val="002060"/>
                </a:solidFill>
              </a:rPr>
              <a:t>4 koláče </a:t>
            </a:r>
            <a:r>
              <a:rPr lang="cs-CZ" sz="3600" b="1" dirty="0" smtClean="0"/>
              <a:t>tvarohové. </a:t>
            </a:r>
            <a:br>
              <a:rPr lang="cs-CZ" sz="3600" b="1" dirty="0" smtClean="0"/>
            </a:br>
            <a:r>
              <a:rPr lang="cs-CZ" sz="3600" b="1" dirty="0" smtClean="0"/>
              <a:t>Kolik koláčů mi máma dala dohromady?</a:t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200" b="1" dirty="0" smtClean="0">
                <a:solidFill>
                  <a:srgbClr val="C00000"/>
                </a:solidFill>
              </a:rPr>
              <a:t>Znázornění: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>
                <a:solidFill>
                  <a:srgbClr val="C00000"/>
                </a:solidFill>
              </a:rPr>
              <a:t>Výpočet: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>
                <a:solidFill>
                  <a:srgbClr val="C00000"/>
                </a:solidFill>
              </a:rPr>
              <a:t>Odpověď:</a:t>
            </a:r>
            <a:r>
              <a:rPr lang="cs-CZ" sz="3200" b="1" dirty="0" smtClean="0"/>
              <a:t> </a:t>
            </a:r>
            <a:r>
              <a:rPr lang="cs-CZ" sz="2800" b="1" dirty="0" smtClean="0"/>
              <a:t>Máma mi dala dohromady            koláčů.</a:t>
            </a:r>
            <a:endParaRPr lang="cs-CZ" sz="28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71800" y="2276872"/>
          <a:ext cx="4632176" cy="864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2176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771800" y="3356992"/>
          <a:ext cx="4608512" cy="864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08512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6286512" y="4786322"/>
          <a:ext cx="792088" cy="7920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</a:tblGrid>
              <a:tr h="7920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  <a:solidFill>
            <a:schemeClr val="accent2">
              <a:lumMod val="40000"/>
              <a:lumOff val="60000"/>
            </a:schemeClr>
          </a:solidFill>
        </p:spPr>
        <p:txBody>
          <a:bodyPr anchor="ctr"/>
          <a:lstStyle/>
          <a:p>
            <a:pPr algn="l"/>
            <a:r>
              <a:rPr lang="cs-CZ" sz="3600" b="1" u="sng" dirty="0" smtClean="0">
                <a:solidFill>
                  <a:srgbClr val="FF0000"/>
                </a:solidFill>
              </a:rPr>
              <a:t>KONTROLA: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200" b="1" dirty="0" smtClean="0">
                <a:solidFill>
                  <a:srgbClr val="FF0000"/>
                </a:solidFill>
              </a:rPr>
              <a:t>Znázornění: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>
                <a:solidFill>
                  <a:srgbClr val="FF0000"/>
                </a:solidFill>
              </a:rPr>
              <a:t>Výpočet: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>
                <a:solidFill>
                  <a:srgbClr val="FF0000"/>
                </a:solidFill>
              </a:rPr>
              <a:t>Odpověď:  </a:t>
            </a:r>
            <a:r>
              <a:rPr lang="cs-CZ" sz="2800" b="1" dirty="0" smtClean="0"/>
              <a:t>Máma mi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smtClean="0"/>
              <a:t>dala dohromady           koláčů.</a:t>
            </a:r>
            <a:endParaRPr lang="cs-CZ" sz="28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71800" y="2276872"/>
          <a:ext cx="4632176" cy="864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2176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771800" y="3356992"/>
          <a:ext cx="4608512" cy="864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08512"/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rgbClr val="002060"/>
                          </a:solidFill>
                        </a:rPr>
                        <a:t>1</a:t>
                      </a:r>
                      <a:r>
                        <a:rPr lang="cs-CZ" sz="4800" b="1" dirty="0" smtClean="0"/>
                        <a:t> + </a:t>
                      </a:r>
                      <a:r>
                        <a:rPr lang="cs-CZ" sz="4800" b="1" dirty="0" smtClean="0">
                          <a:solidFill>
                            <a:srgbClr val="FFC000"/>
                          </a:solidFill>
                        </a:rPr>
                        <a:t>4</a:t>
                      </a:r>
                      <a:r>
                        <a:rPr lang="cs-CZ" sz="4800" b="1" dirty="0" smtClean="0"/>
                        <a:t> = 5</a:t>
                      </a:r>
                      <a:endParaRPr lang="cs-CZ" sz="48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6444208" y="4653136"/>
          <a:ext cx="720080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0"/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sz="5400" b="1" dirty="0" smtClean="0"/>
                        <a:t>5</a:t>
                      </a:r>
                      <a:endParaRPr lang="cs-CZ" sz="54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Vývojový diagram: spojka 7"/>
          <p:cNvSpPr/>
          <p:nvPr/>
        </p:nvSpPr>
        <p:spPr>
          <a:xfrm>
            <a:off x="3059832" y="2492896"/>
            <a:ext cx="432048" cy="432048"/>
          </a:xfrm>
          <a:prstGeom prst="flowChartConnector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Vývojový diagram: spojka 8"/>
          <p:cNvSpPr/>
          <p:nvPr/>
        </p:nvSpPr>
        <p:spPr>
          <a:xfrm>
            <a:off x="4211960" y="2492896"/>
            <a:ext cx="432048" cy="432048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Vývojový diagram: spojka 9"/>
          <p:cNvSpPr/>
          <p:nvPr/>
        </p:nvSpPr>
        <p:spPr>
          <a:xfrm>
            <a:off x="5364088" y="2492896"/>
            <a:ext cx="432048" cy="432048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Vývojový diagram: spojka 10"/>
          <p:cNvSpPr/>
          <p:nvPr/>
        </p:nvSpPr>
        <p:spPr>
          <a:xfrm>
            <a:off x="4788024" y="2492896"/>
            <a:ext cx="432048" cy="432048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Vývojový diagram: spojka 11"/>
          <p:cNvSpPr/>
          <p:nvPr/>
        </p:nvSpPr>
        <p:spPr>
          <a:xfrm>
            <a:off x="3635896" y="2492896"/>
            <a:ext cx="432048" cy="432048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                        K O N E C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722313" y="332657"/>
            <a:ext cx="7772400" cy="1368151"/>
          </a:xfrm>
        </p:spPr>
        <p:txBody>
          <a:bodyPr anchor="t">
            <a:normAutofit/>
          </a:bodyPr>
          <a:lstStyle/>
          <a:p>
            <a:r>
              <a:rPr lang="cs-CZ" sz="1400" b="1" dirty="0" smtClean="0">
                <a:solidFill>
                  <a:schemeClr val="tx1"/>
                </a:solidFill>
              </a:rPr>
              <a:t>Zdroje, obrázky, citace: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Autorem materiálu je Mgr. Daniela Ševčíková, pokud není níže uvedeno jinak.</a:t>
            </a:r>
          </a:p>
          <a:p>
            <a:r>
              <a:rPr lang="cs-CZ" sz="1400" dirty="0" smtClean="0">
                <a:solidFill>
                  <a:schemeClr val="tx1"/>
                </a:solidFill>
              </a:rPr>
              <a:t>Použity obrázky sady MS </a:t>
            </a:r>
            <a:r>
              <a:rPr lang="cs-CZ" sz="1400" dirty="0" smtClean="0">
                <a:solidFill>
                  <a:schemeClr val="tx1"/>
                </a:solidFill>
              </a:rPr>
              <a:t>Office.</a:t>
            </a:r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>
              <a:solidFill>
                <a:srgbClr val="002060"/>
              </a:solidFill>
            </a:endParaRPr>
          </a:p>
        </p:txBody>
      </p:sp>
      <p:pic>
        <p:nvPicPr>
          <p:cNvPr id="3074" name="Picture 2" descr="C:\Users\Jirka\Pictures\A DUMY Obrázky\MB9003399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581128"/>
            <a:ext cx="1828800" cy="1828800"/>
          </a:xfrm>
          <a:prstGeom prst="rect">
            <a:avLst/>
          </a:prstGeom>
          <a:noFill/>
        </p:spPr>
      </p:pic>
      <p:pic>
        <p:nvPicPr>
          <p:cNvPr id="6" name="Obrázek 5" descr="MB90022377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1772816"/>
            <a:ext cx="2808312" cy="216024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 25 PP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 25 PPT</Template>
  <TotalTime>7</TotalTime>
  <Words>84</Words>
  <Application>Microsoft Office PowerPoint</Application>
  <PresentationFormat>Předvádění na obrazovce (4:3)</PresentationFormat>
  <Paragraphs>18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DUM 25 PPT</vt:lpstr>
      <vt:lpstr>                                                                             EU PENÍZE ŠKOLÁM                                          Zlepšení podmínek pro vzdělávání na základních školách                                          Operačního programu Vzdělání pro konkurenceschopnost     Číslo a název klíčové aktivity:                                                                      III/2 Inovace a zkvalitnění výuky prostřednictvím ICT Číslo DUM:                                                                                               VY_12_INOVACE_M.1.R.1 B.05 Jméno autora:                                             Mgr. Daniela Ševčíková Datum (období) vytvoření DUM:                                                                duben až  květen  2013 Ročník:                                              1. Vzdělávací oblast:                                            matematika a její aplikace   Vzdělávací obor:                                            matematika Klíčová slova:                                                                                                 slovní úloha, znázornění, výpočet, odpověď,                                                                                                                           sčítání v oboru do 5 Anotace:                                                                                                         Žáci se naučí řešit slovní úlohy na sčítání v oboru čísel do 5.                                     Druh učebního materiálu:                                                                            Prezentace PowerPoint Očekávaný výstup:                                                                                         Žáci řeší slovní úlohy na sčítání v oboru do 5.</vt:lpstr>
      <vt:lpstr>Slovní úlohy na sčítání v oboru čísel do 5   Vyřeš:     Ola má 3 bonbóny,  Jula má 2 bonbóny.                  Kolik bonbónů mají dohromady?   Znázornění:   Výpočet:     Odpověď:  Dohromady mají              bonbónů.     </vt:lpstr>
      <vt:lpstr> KONTROLA:     Znázornění:   Výpočet:     Odpověď:  Dohromady mají              bonbónů.     </vt:lpstr>
      <vt:lpstr>Vyřeš:     Ája dostala včera 2 jedničky,                     dnes dostala taky 2 jedničky.                   Kolik jedniček dostala dohromady?  Znázornění:  Výpočet:   Odpověď:  Dohromady dostala            jedničky.</vt:lpstr>
      <vt:lpstr>KONTROLA:    Znázornění:  Výpočet:   Odpověď:  Dohromady dostala            jedničky.</vt:lpstr>
      <vt:lpstr>Vyřeš:  Máma mi dala 1 koláč makový                a 4 koláče tvarohové.  Kolik koláčů mi máma dala dohromady?  Znázornění:  Výpočet:   Odpověď: Máma mi dala dohromady            koláčů.</vt:lpstr>
      <vt:lpstr>KONTROLA:   Znázornění:  Výpočet:   Odpověď:  Máma mi dala dohromady           koláčů.</vt:lpstr>
      <vt:lpstr>                                                 K O N E 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                                        EU PENÍZE ŠKOLÁM                                          Zlepšení podmínek pro vzdělávání na základních školách                                          Operačního programu Vzdělání pro konkurenceschopnost     Číslo a název klíčové aktivity:                                                                      III/2 Inovace a zkvalitnění výuky prostřednictvím ICT Číslo DUM:                                                                                               VY_12_INOVACE_M.1.R.1 B.05 Jméno autora:                                             Mgr. Daniela Ševčíková Datum (období) vytvoření DUM:                                                                duben až  květen  2013 Ročník:                                              1. Vzdělávací oblast:                                            matematika a její aplikace   Vzdělávací obor:                                            matematika Klíčová slova:                                                                                                 slovní úloha, znázornění, výpočet, odpověď,                                                                                                                           sčítání v oboru do 5 Anotace:                                                                                                         Žáci se naučí řešit slovní úlohy na sčítání v oboru čísel do 5.                                     Druh učebního materiálu:                                                                            Prezentace PowerPoint Očekávaný výstup:                                                                                         Žáci řeší slovní úlohy na sčítání v oboru do 5.</dc:title>
  <dc:creator>Jirka</dc:creator>
  <cp:lastModifiedBy>Jirka</cp:lastModifiedBy>
  <cp:revision>1</cp:revision>
  <dcterms:created xsi:type="dcterms:W3CDTF">2013-05-04T15:37:02Z</dcterms:created>
  <dcterms:modified xsi:type="dcterms:W3CDTF">2013-05-04T15:44:03Z</dcterms:modified>
</cp:coreProperties>
</file>