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56543C-B146-4B09-97D1-FEA23CA962BB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301898-2472-448B-92D1-E713A8E85BA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301898-2472-448B-92D1-E713A8E85BAC}" type="slidenum">
              <a:rPr lang="cs-CZ" smtClean="0"/>
              <a:pPr/>
              <a:t>5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u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u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u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u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u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u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u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u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u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u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u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u"/>
    <p:sndAc>
      <p:stSnd>
        <p:snd r:embed="rId13" name="camera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276872"/>
            <a:ext cx="8229600" cy="4320480"/>
          </a:xfrm>
          <a:solidFill>
            <a:schemeClr val="accent6">
              <a:lumMod val="60000"/>
              <a:lumOff val="40000"/>
            </a:schemeClr>
          </a:solidFill>
        </p:spPr>
        <p:txBody>
          <a:bodyPr anchor="t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 EU PENÍZE ŠKOLÁM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br>
              <a:rPr lang="cs-CZ" sz="1400" b="1" dirty="0" smtClean="0"/>
            </a:br>
            <a:r>
              <a:rPr lang="cs-CZ" sz="1400" b="1" dirty="0" smtClean="0"/>
              <a:t>                                             Operačního programu Vzdělání pro konkurenceschopnost</a:t>
            </a:r>
            <a:br>
              <a:rPr lang="cs-CZ" sz="1400" b="1" dirty="0" smtClean="0"/>
            </a:br>
            <a:r>
              <a:rPr lang="cs-CZ" sz="1400" b="1" dirty="0" smtClean="0"/>
              <a:t> 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      </a:t>
            </a:r>
            <a:r>
              <a:rPr lang="cs-CZ" sz="1200" b="1" dirty="0" smtClean="0"/>
              <a:t>III/2 Inovace a zkvalitnění výuky prostřednictvím ICT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     VY_12_INOVACE_M.1.R.1 B.16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      1.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      matematika a její aplikace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      matematika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      geometrie, geometrické tvary – kruh, čtverec, obdélník,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   trojúhelník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      Žáci </a:t>
            </a:r>
            <a:r>
              <a:rPr lang="cs-CZ" sz="1200" dirty="0" smtClean="0"/>
              <a:t>se naučí rozeznat</a:t>
            </a:r>
            <a:r>
              <a:rPr lang="cs-CZ" sz="1200" dirty="0" smtClean="0"/>
              <a:t> </a:t>
            </a:r>
            <a:r>
              <a:rPr lang="cs-CZ" sz="1200" dirty="0" smtClean="0"/>
              <a:t>geometrické </a:t>
            </a:r>
            <a:r>
              <a:rPr lang="cs-CZ" sz="1200" dirty="0" smtClean="0"/>
              <a:t>tvary - </a:t>
            </a:r>
            <a:r>
              <a:rPr lang="cs-CZ" sz="1200" dirty="0" smtClean="0"/>
              <a:t>kruh, čtverec, </a:t>
            </a:r>
            <a:r>
              <a:rPr lang="cs-CZ" sz="1200" dirty="0" smtClean="0"/>
              <a:t>   </a:t>
            </a:r>
            <a:br>
              <a:rPr lang="cs-CZ" sz="1200" dirty="0" smtClean="0"/>
            </a:br>
            <a:r>
              <a:rPr lang="cs-CZ" sz="1200" dirty="0" smtClean="0"/>
              <a:t> </a:t>
            </a:r>
            <a:r>
              <a:rPr lang="cs-CZ" sz="1200" dirty="0" smtClean="0"/>
              <a:t>                                                                                                                           </a:t>
            </a:r>
            <a:r>
              <a:rPr lang="cs-CZ" sz="1200" dirty="0" smtClean="0"/>
              <a:t>obdelník  a </a:t>
            </a:r>
            <a:r>
              <a:rPr lang="cs-CZ" sz="1200" dirty="0" smtClean="0"/>
              <a:t>trojúhelník.</a:t>
            </a:r>
            <a:br>
              <a:rPr lang="cs-CZ" sz="1200" dirty="0" smtClean="0"/>
            </a:br>
            <a:r>
              <a:rPr lang="cs-CZ" sz="1200" dirty="0" smtClean="0"/>
              <a:t> 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        Žáci </a:t>
            </a:r>
            <a:r>
              <a:rPr lang="cs-CZ" sz="1200" dirty="0" smtClean="0"/>
              <a:t>rozeznávají</a:t>
            </a:r>
            <a:r>
              <a:rPr lang="cs-CZ" sz="1200" dirty="0" smtClean="0"/>
              <a:t> </a:t>
            </a:r>
            <a:r>
              <a:rPr lang="cs-CZ" sz="1200" dirty="0" smtClean="0"/>
              <a:t>základní geometrické </a:t>
            </a:r>
            <a:r>
              <a:rPr lang="cs-CZ" sz="1200" dirty="0" smtClean="0"/>
              <a:t>tvary - </a:t>
            </a:r>
            <a:r>
              <a:rPr lang="cs-CZ" sz="1200" dirty="0" smtClean="0"/>
              <a:t>kruh,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</a:t>
            </a:r>
            <a:r>
              <a:rPr lang="cs-CZ" sz="1200" dirty="0" smtClean="0"/>
              <a:t>            </a:t>
            </a:r>
            <a:r>
              <a:rPr lang="cs-CZ" sz="1200" dirty="0" smtClean="0"/>
              <a:t>čtverec, obdélník a trojúhelník.</a:t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332656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4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899592" y="620688"/>
            <a:ext cx="7344816" cy="1584176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wipe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txBody>
          <a:bodyPr anchor="t">
            <a:noAutofit/>
          </a:bodyPr>
          <a:lstStyle/>
          <a:p>
            <a:r>
              <a:rPr lang="cs-CZ" sz="2400" b="1" dirty="0" smtClean="0"/>
              <a:t>Vybarvi všechny </a:t>
            </a:r>
            <a:r>
              <a:rPr lang="cs-CZ" sz="2400" b="1" dirty="0" smtClean="0">
                <a:solidFill>
                  <a:srgbClr val="FF0000"/>
                </a:solidFill>
              </a:rPr>
              <a:t>kruhy červeně</a:t>
            </a:r>
            <a:r>
              <a:rPr lang="cs-CZ" sz="2400" b="1" dirty="0" smtClean="0"/>
              <a:t>,  </a:t>
            </a:r>
            <a:r>
              <a:rPr lang="cs-CZ" sz="2400" b="1" dirty="0" smtClean="0">
                <a:solidFill>
                  <a:srgbClr val="00B050"/>
                </a:solidFill>
              </a:rPr>
              <a:t>obdélníky zeleně</a:t>
            </a:r>
            <a:r>
              <a:rPr lang="cs-CZ" sz="2400" b="1" dirty="0" smtClean="0"/>
              <a:t>, </a:t>
            </a:r>
            <a:r>
              <a:rPr lang="cs-CZ" sz="2400" b="1" dirty="0" smtClean="0">
                <a:solidFill>
                  <a:srgbClr val="0070C0"/>
                </a:solidFill>
              </a:rPr>
              <a:t>čtverce modře </a:t>
            </a:r>
            <a:br>
              <a:rPr lang="cs-CZ" sz="2400" b="1" dirty="0" smtClean="0">
                <a:solidFill>
                  <a:srgbClr val="0070C0"/>
                </a:solidFill>
              </a:rPr>
            </a:br>
            <a:r>
              <a:rPr lang="cs-CZ" sz="2400" b="1" dirty="0" smtClean="0"/>
              <a:t>a </a:t>
            </a:r>
            <a:r>
              <a:rPr lang="cs-CZ" sz="2400" b="1" dirty="0" smtClean="0">
                <a:solidFill>
                  <a:srgbClr val="FFC000"/>
                </a:solidFill>
              </a:rPr>
              <a:t>trojúhelníky žlutě</a:t>
            </a:r>
            <a:r>
              <a:rPr lang="cs-CZ" sz="2400" b="1" dirty="0" smtClean="0"/>
              <a:t>.  Dolů napiš, kolik jednotlivých geometrických tvarů tam je celkem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3" name="Vývojový diagram: spojka 2"/>
          <p:cNvSpPr/>
          <p:nvPr/>
        </p:nvSpPr>
        <p:spPr>
          <a:xfrm>
            <a:off x="7740352" y="4149080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Vývojový diagram: spojka 3"/>
          <p:cNvSpPr/>
          <p:nvPr/>
        </p:nvSpPr>
        <p:spPr>
          <a:xfrm>
            <a:off x="5436096" y="4293096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Vývojový diagram: spojka 4"/>
          <p:cNvSpPr/>
          <p:nvPr/>
        </p:nvSpPr>
        <p:spPr>
          <a:xfrm>
            <a:off x="971600" y="4725144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ývojový diagram: spojka 5"/>
          <p:cNvSpPr/>
          <p:nvPr/>
        </p:nvSpPr>
        <p:spPr>
          <a:xfrm>
            <a:off x="6660232" y="1916832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Vývojový diagram: spojka 6"/>
          <p:cNvSpPr/>
          <p:nvPr/>
        </p:nvSpPr>
        <p:spPr>
          <a:xfrm>
            <a:off x="827584" y="1844824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Vývojový diagram: spojka 7"/>
          <p:cNvSpPr/>
          <p:nvPr/>
        </p:nvSpPr>
        <p:spPr>
          <a:xfrm>
            <a:off x="467544" y="60212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1907704" y="4149080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Rovnoramenný trojúhelník 9"/>
          <p:cNvSpPr/>
          <p:nvPr/>
        </p:nvSpPr>
        <p:spPr>
          <a:xfrm rot="1437761">
            <a:off x="4436613" y="2141485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Rovnoramenný trojúhelník 10"/>
          <p:cNvSpPr/>
          <p:nvPr/>
        </p:nvSpPr>
        <p:spPr>
          <a:xfrm>
            <a:off x="8460432" y="4509120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Rovnoramenný trojúhelník 11"/>
          <p:cNvSpPr/>
          <p:nvPr/>
        </p:nvSpPr>
        <p:spPr>
          <a:xfrm rot="2813171">
            <a:off x="7812360" y="1556792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Rovnoramenný trojúhelník 12"/>
          <p:cNvSpPr/>
          <p:nvPr/>
        </p:nvSpPr>
        <p:spPr>
          <a:xfrm>
            <a:off x="5724128" y="2564904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Rovnoramenný trojúhelník 13"/>
          <p:cNvSpPr/>
          <p:nvPr/>
        </p:nvSpPr>
        <p:spPr>
          <a:xfrm>
            <a:off x="3707904" y="4653136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Rovnoramenný trojúhelník 14"/>
          <p:cNvSpPr/>
          <p:nvPr/>
        </p:nvSpPr>
        <p:spPr>
          <a:xfrm>
            <a:off x="2627784" y="1844824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Rovnoramenný trojúhelník 15"/>
          <p:cNvSpPr/>
          <p:nvPr/>
        </p:nvSpPr>
        <p:spPr>
          <a:xfrm>
            <a:off x="971600" y="3068960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7740352" y="2852936"/>
            <a:ext cx="504056" cy="4766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771800" y="4653136"/>
            <a:ext cx="504056" cy="4766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876256" y="4797152"/>
            <a:ext cx="504056" cy="4766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427984" y="4365104"/>
            <a:ext cx="504056" cy="4766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835696" y="2636912"/>
            <a:ext cx="504056" cy="4766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4067944" y="2996952"/>
            <a:ext cx="504056" cy="4766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 rot="6805451">
            <a:off x="6318052" y="3775229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 rot="5400000">
            <a:off x="1475656" y="1556792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6516216" y="2708920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67544" y="4005064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5508104" y="1628800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395536" y="2492896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5004048" y="3501008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 rot="1298008">
            <a:off x="2756501" y="2932494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Vývojový diagram: spojka 31"/>
          <p:cNvSpPr/>
          <p:nvPr/>
        </p:nvSpPr>
        <p:spPr>
          <a:xfrm>
            <a:off x="4716016" y="1484784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2555776" y="6021288"/>
            <a:ext cx="914400" cy="48235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5004048" y="6021288"/>
            <a:ext cx="504056" cy="47667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Rovnoramenný trojúhelník 34"/>
          <p:cNvSpPr/>
          <p:nvPr/>
        </p:nvSpPr>
        <p:spPr>
          <a:xfrm>
            <a:off x="6948264" y="5949280"/>
            <a:ext cx="504056" cy="504056"/>
          </a:xfrm>
          <a:prstGeom prst="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043608" y="630932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_________</a:t>
            </a:r>
            <a:endParaRPr lang="cs-CZ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635896" y="630932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_________</a:t>
            </a:r>
            <a:endParaRPr lang="cs-CZ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652120" y="63093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________</a:t>
            </a:r>
            <a:endParaRPr lang="cs-CZ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668344" y="630932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_________</a:t>
            </a:r>
            <a:endParaRPr lang="cs-CZ" b="1" dirty="0"/>
          </a:p>
        </p:txBody>
      </p:sp>
      <p:sp>
        <p:nvSpPr>
          <p:cNvPr id="40" name="Obdélník 39"/>
          <p:cNvSpPr/>
          <p:nvPr/>
        </p:nvSpPr>
        <p:spPr>
          <a:xfrm>
            <a:off x="3275856" y="1484784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0" y="1124744"/>
            <a:ext cx="9144000" cy="144016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0" y="5805264"/>
            <a:ext cx="9144000" cy="144016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Vývojový diagram: spojka 42"/>
          <p:cNvSpPr/>
          <p:nvPr/>
        </p:nvSpPr>
        <p:spPr>
          <a:xfrm>
            <a:off x="3292624" y="3877816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wipe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txBody>
          <a:bodyPr anchor="t">
            <a:no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K O N T R O L A :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Vývojový diagram: spojka 2"/>
          <p:cNvSpPr/>
          <p:nvPr/>
        </p:nvSpPr>
        <p:spPr>
          <a:xfrm>
            <a:off x="7740352" y="4149080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Vývojový diagram: spojka 3"/>
          <p:cNvSpPr/>
          <p:nvPr/>
        </p:nvSpPr>
        <p:spPr>
          <a:xfrm>
            <a:off x="5436096" y="429309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Vývojový diagram: spojka 4"/>
          <p:cNvSpPr/>
          <p:nvPr/>
        </p:nvSpPr>
        <p:spPr>
          <a:xfrm>
            <a:off x="971600" y="472514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ývojový diagram: spojka 5"/>
          <p:cNvSpPr/>
          <p:nvPr/>
        </p:nvSpPr>
        <p:spPr>
          <a:xfrm>
            <a:off x="6660232" y="1916832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Vývojový diagram: spojka 6"/>
          <p:cNvSpPr/>
          <p:nvPr/>
        </p:nvSpPr>
        <p:spPr>
          <a:xfrm>
            <a:off x="827584" y="1844824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Vývojový diagram: spojka 7"/>
          <p:cNvSpPr/>
          <p:nvPr/>
        </p:nvSpPr>
        <p:spPr>
          <a:xfrm>
            <a:off x="467544" y="6021288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1907704" y="4149080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Rovnoramenný trojúhelník 9"/>
          <p:cNvSpPr/>
          <p:nvPr/>
        </p:nvSpPr>
        <p:spPr>
          <a:xfrm rot="1437761">
            <a:off x="4436613" y="2141485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Rovnoramenný trojúhelník 10"/>
          <p:cNvSpPr/>
          <p:nvPr/>
        </p:nvSpPr>
        <p:spPr>
          <a:xfrm>
            <a:off x="8460432" y="4509120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Rovnoramenný trojúhelník 11"/>
          <p:cNvSpPr/>
          <p:nvPr/>
        </p:nvSpPr>
        <p:spPr>
          <a:xfrm rot="2813171">
            <a:off x="7812360" y="1556792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Rovnoramenný trojúhelník 12"/>
          <p:cNvSpPr/>
          <p:nvPr/>
        </p:nvSpPr>
        <p:spPr>
          <a:xfrm>
            <a:off x="5724128" y="2564904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Rovnoramenný trojúhelník 13"/>
          <p:cNvSpPr/>
          <p:nvPr/>
        </p:nvSpPr>
        <p:spPr>
          <a:xfrm>
            <a:off x="3707904" y="4653136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Rovnoramenný trojúhelník 14"/>
          <p:cNvSpPr/>
          <p:nvPr/>
        </p:nvSpPr>
        <p:spPr>
          <a:xfrm>
            <a:off x="2627784" y="1844824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Rovnoramenný trojúhelník 15"/>
          <p:cNvSpPr/>
          <p:nvPr/>
        </p:nvSpPr>
        <p:spPr>
          <a:xfrm>
            <a:off x="971600" y="3068960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7740352" y="2852936"/>
            <a:ext cx="504056" cy="4766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771800" y="4653136"/>
            <a:ext cx="504056" cy="4766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876256" y="4797152"/>
            <a:ext cx="504056" cy="4766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427984" y="4365104"/>
            <a:ext cx="504056" cy="4766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835696" y="2636912"/>
            <a:ext cx="504056" cy="4766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4067944" y="2996952"/>
            <a:ext cx="504056" cy="4766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 rot="6805451">
            <a:off x="6318052" y="3775229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 rot="5400000">
            <a:off x="1475656" y="1556792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6516216" y="2708920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67544" y="4005064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5508104" y="1628800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395536" y="2492896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5004048" y="3501008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 rot="1298008">
            <a:off x="2756501" y="2932494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Vývojový diagram: spojka 31"/>
          <p:cNvSpPr/>
          <p:nvPr/>
        </p:nvSpPr>
        <p:spPr>
          <a:xfrm>
            <a:off x="3140224" y="3725416"/>
            <a:ext cx="457200" cy="45720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043608" y="6021288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/>
              <a:t>=       7</a:t>
            </a:r>
            <a:endParaRPr lang="cs-CZ" sz="4000" b="1" u="sng" dirty="0"/>
          </a:p>
        </p:txBody>
      </p:sp>
      <p:sp>
        <p:nvSpPr>
          <p:cNvPr id="40" name="Obdélník 39"/>
          <p:cNvSpPr/>
          <p:nvPr/>
        </p:nvSpPr>
        <p:spPr>
          <a:xfrm>
            <a:off x="3275856" y="1484784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0" y="908720"/>
            <a:ext cx="9144000" cy="144016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0" y="5805264"/>
            <a:ext cx="9144000" cy="144016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Vývojový diagram: spojka 42"/>
          <p:cNvSpPr/>
          <p:nvPr/>
        </p:nvSpPr>
        <p:spPr>
          <a:xfrm flipV="1">
            <a:off x="4644008" y="1268760"/>
            <a:ext cx="457200" cy="512440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wipe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txBody>
          <a:bodyPr anchor="t">
            <a:no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K O N T R O L A :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Vývojový diagram: spojka 2"/>
          <p:cNvSpPr/>
          <p:nvPr/>
        </p:nvSpPr>
        <p:spPr>
          <a:xfrm>
            <a:off x="7740352" y="4149080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Vývojový diagram: spojka 3"/>
          <p:cNvSpPr/>
          <p:nvPr/>
        </p:nvSpPr>
        <p:spPr>
          <a:xfrm>
            <a:off x="5436096" y="4293096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Vývojový diagram: spojka 4"/>
          <p:cNvSpPr/>
          <p:nvPr/>
        </p:nvSpPr>
        <p:spPr>
          <a:xfrm>
            <a:off x="971600" y="4725144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ývojový diagram: spojka 5"/>
          <p:cNvSpPr/>
          <p:nvPr/>
        </p:nvSpPr>
        <p:spPr>
          <a:xfrm>
            <a:off x="4644008" y="1268760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Vývojový diagram: spojka 6"/>
          <p:cNvSpPr/>
          <p:nvPr/>
        </p:nvSpPr>
        <p:spPr>
          <a:xfrm>
            <a:off x="827584" y="1844824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1907704" y="4149080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Rovnoramenný trojúhelník 9"/>
          <p:cNvSpPr/>
          <p:nvPr/>
        </p:nvSpPr>
        <p:spPr>
          <a:xfrm rot="1437761">
            <a:off x="4436613" y="2141485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Rovnoramenný trojúhelník 10"/>
          <p:cNvSpPr/>
          <p:nvPr/>
        </p:nvSpPr>
        <p:spPr>
          <a:xfrm>
            <a:off x="8460432" y="4509120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Rovnoramenný trojúhelník 11"/>
          <p:cNvSpPr/>
          <p:nvPr/>
        </p:nvSpPr>
        <p:spPr>
          <a:xfrm rot="2813171">
            <a:off x="7812360" y="1556792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Rovnoramenný trojúhelník 12"/>
          <p:cNvSpPr/>
          <p:nvPr/>
        </p:nvSpPr>
        <p:spPr>
          <a:xfrm>
            <a:off x="5724128" y="2564904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Rovnoramenný trojúhelník 13"/>
          <p:cNvSpPr/>
          <p:nvPr/>
        </p:nvSpPr>
        <p:spPr>
          <a:xfrm>
            <a:off x="3707904" y="4653136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Rovnoramenný trojúhelník 14"/>
          <p:cNvSpPr/>
          <p:nvPr/>
        </p:nvSpPr>
        <p:spPr>
          <a:xfrm>
            <a:off x="2627784" y="1844824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Rovnoramenný trojúhelník 15"/>
          <p:cNvSpPr/>
          <p:nvPr/>
        </p:nvSpPr>
        <p:spPr>
          <a:xfrm>
            <a:off x="971600" y="3068960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7740352" y="2852936"/>
            <a:ext cx="504056" cy="4766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771800" y="4653136"/>
            <a:ext cx="504056" cy="4766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876256" y="4797152"/>
            <a:ext cx="504056" cy="4766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427984" y="4365104"/>
            <a:ext cx="504056" cy="4766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835696" y="2636912"/>
            <a:ext cx="504056" cy="4766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4067944" y="2996952"/>
            <a:ext cx="504056" cy="4766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 rot="6805451">
            <a:off x="6318052" y="3775229"/>
            <a:ext cx="914400" cy="48235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 rot="5400000">
            <a:off x="1475656" y="1556792"/>
            <a:ext cx="914400" cy="48235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6516216" y="2708920"/>
            <a:ext cx="914400" cy="48235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67544" y="4005064"/>
            <a:ext cx="914400" cy="48235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5508104" y="1628800"/>
            <a:ext cx="914400" cy="48235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395536" y="2492896"/>
            <a:ext cx="914400" cy="48235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5004048" y="3501008"/>
            <a:ext cx="914400" cy="48235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 rot="1298008">
            <a:off x="2756501" y="2932494"/>
            <a:ext cx="914400" cy="48235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Vývojový diagram: spojka 31"/>
          <p:cNvSpPr/>
          <p:nvPr/>
        </p:nvSpPr>
        <p:spPr>
          <a:xfrm>
            <a:off x="3140224" y="3725416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683568" y="6093296"/>
            <a:ext cx="914400" cy="48235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051720" y="6021288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/>
              <a:t>=      9</a:t>
            </a:r>
            <a:endParaRPr lang="cs-CZ" sz="4000" b="1" u="sng" dirty="0"/>
          </a:p>
        </p:txBody>
      </p:sp>
      <p:sp>
        <p:nvSpPr>
          <p:cNvPr id="40" name="Obdélník 39"/>
          <p:cNvSpPr/>
          <p:nvPr/>
        </p:nvSpPr>
        <p:spPr>
          <a:xfrm>
            <a:off x="3275856" y="1484784"/>
            <a:ext cx="914400" cy="48235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0" y="908720"/>
            <a:ext cx="9144000" cy="144016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0" y="5805264"/>
            <a:ext cx="9144000" cy="144016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Vývojový diagram: spojka 42"/>
          <p:cNvSpPr/>
          <p:nvPr/>
        </p:nvSpPr>
        <p:spPr>
          <a:xfrm>
            <a:off x="6812632" y="2069232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wipe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txBody>
          <a:bodyPr anchor="t">
            <a:no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K O N T R O L A :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Vývojový diagram: spojka 2"/>
          <p:cNvSpPr/>
          <p:nvPr/>
        </p:nvSpPr>
        <p:spPr>
          <a:xfrm>
            <a:off x="7740352" y="4149080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Vývojový diagram: spojka 3"/>
          <p:cNvSpPr/>
          <p:nvPr/>
        </p:nvSpPr>
        <p:spPr>
          <a:xfrm>
            <a:off x="5436096" y="4293096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Vývojový diagram: spojka 4"/>
          <p:cNvSpPr/>
          <p:nvPr/>
        </p:nvSpPr>
        <p:spPr>
          <a:xfrm>
            <a:off x="971600" y="4725144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ývojový diagram: spojka 5"/>
          <p:cNvSpPr/>
          <p:nvPr/>
        </p:nvSpPr>
        <p:spPr>
          <a:xfrm>
            <a:off x="6660232" y="1916832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Vývojový diagram: spojka 6"/>
          <p:cNvSpPr/>
          <p:nvPr/>
        </p:nvSpPr>
        <p:spPr>
          <a:xfrm>
            <a:off x="827584" y="1844824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1907704" y="4149080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Rovnoramenný trojúhelník 9"/>
          <p:cNvSpPr/>
          <p:nvPr/>
        </p:nvSpPr>
        <p:spPr>
          <a:xfrm rot="1437761">
            <a:off x="4436613" y="2141485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Rovnoramenný trojúhelník 10"/>
          <p:cNvSpPr/>
          <p:nvPr/>
        </p:nvSpPr>
        <p:spPr>
          <a:xfrm>
            <a:off x="8460432" y="4509120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Rovnoramenný trojúhelník 11"/>
          <p:cNvSpPr/>
          <p:nvPr/>
        </p:nvSpPr>
        <p:spPr>
          <a:xfrm rot="2813171">
            <a:off x="7812360" y="1556792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Rovnoramenný trojúhelník 12"/>
          <p:cNvSpPr/>
          <p:nvPr/>
        </p:nvSpPr>
        <p:spPr>
          <a:xfrm>
            <a:off x="5724128" y="2564904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Rovnoramenný trojúhelník 13"/>
          <p:cNvSpPr/>
          <p:nvPr/>
        </p:nvSpPr>
        <p:spPr>
          <a:xfrm>
            <a:off x="3707904" y="4653136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Rovnoramenný trojúhelník 14"/>
          <p:cNvSpPr/>
          <p:nvPr/>
        </p:nvSpPr>
        <p:spPr>
          <a:xfrm>
            <a:off x="2627784" y="1844824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Rovnoramenný trojúhelník 15"/>
          <p:cNvSpPr/>
          <p:nvPr/>
        </p:nvSpPr>
        <p:spPr>
          <a:xfrm>
            <a:off x="971600" y="3068960"/>
            <a:ext cx="504056" cy="504056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7740352" y="2852936"/>
            <a:ext cx="504056" cy="47667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771800" y="4653136"/>
            <a:ext cx="504056" cy="47667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876256" y="4797152"/>
            <a:ext cx="504056" cy="47667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427984" y="4365104"/>
            <a:ext cx="504056" cy="47667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835696" y="2636912"/>
            <a:ext cx="504056" cy="47667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4067944" y="2996952"/>
            <a:ext cx="504056" cy="47667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 rot="6805451">
            <a:off x="6318052" y="3775229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 rot="5400000">
            <a:off x="1475656" y="1556792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6516216" y="2708920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67544" y="4005064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5508104" y="1628800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395536" y="2492896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5004048" y="3501008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 rot="1298008">
            <a:off x="2756501" y="2932494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Vývojový diagram: spojka 31"/>
          <p:cNvSpPr/>
          <p:nvPr/>
        </p:nvSpPr>
        <p:spPr>
          <a:xfrm>
            <a:off x="3140224" y="3725416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467544" y="6165304"/>
            <a:ext cx="504056" cy="47667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187624" y="5949280"/>
            <a:ext cx="25922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u="sng" dirty="0" smtClean="0"/>
              <a:t>=     6</a:t>
            </a:r>
            <a:endParaRPr lang="cs-CZ" sz="4400" b="1" u="sng" dirty="0"/>
          </a:p>
        </p:txBody>
      </p:sp>
      <p:sp>
        <p:nvSpPr>
          <p:cNvPr id="40" name="Obdélník 39"/>
          <p:cNvSpPr/>
          <p:nvPr/>
        </p:nvSpPr>
        <p:spPr>
          <a:xfrm>
            <a:off x="3275856" y="1484784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0" y="908720"/>
            <a:ext cx="9144000" cy="144016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0" y="5805264"/>
            <a:ext cx="9144000" cy="144016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Vývojový diagram: spojka 42"/>
          <p:cNvSpPr/>
          <p:nvPr/>
        </p:nvSpPr>
        <p:spPr>
          <a:xfrm>
            <a:off x="4644008" y="1340768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wipe dir="u"/>
    <p:sndAc>
      <p:stSnd>
        <p:snd r:embed="rId3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txBody>
          <a:bodyPr anchor="t">
            <a:no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K O N T R O L A :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Vývojový diagram: spojka 2"/>
          <p:cNvSpPr/>
          <p:nvPr/>
        </p:nvSpPr>
        <p:spPr>
          <a:xfrm>
            <a:off x="7740352" y="4149080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Vývojový diagram: spojka 3"/>
          <p:cNvSpPr/>
          <p:nvPr/>
        </p:nvSpPr>
        <p:spPr>
          <a:xfrm>
            <a:off x="5436096" y="4293096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Vývojový diagram: spojka 4"/>
          <p:cNvSpPr/>
          <p:nvPr/>
        </p:nvSpPr>
        <p:spPr>
          <a:xfrm>
            <a:off x="971600" y="4725144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ývojový diagram: spojka 5"/>
          <p:cNvSpPr/>
          <p:nvPr/>
        </p:nvSpPr>
        <p:spPr>
          <a:xfrm>
            <a:off x="6660232" y="1916832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Vývojový diagram: spojka 6"/>
          <p:cNvSpPr/>
          <p:nvPr/>
        </p:nvSpPr>
        <p:spPr>
          <a:xfrm>
            <a:off x="827584" y="1844824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1907704" y="4149080"/>
            <a:ext cx="504056" cy="504056"/>
          </a:xfrm>
          <a:prstGeom prst="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Rovnoramenný trojúhelník 9"/>
          <p:cNvSpPr/>
          <p:nvPr/>
        </p:nvSpPr>
        <p:spPr>
          <a:xfrm rot="1437761">
            <a:off x="4436613" y="2141485"/>
            <a:ext cx="504056" cy="504056"/>
          </a:xfrm>
          <a:prstGeom prst="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Rovnoramenný trojúhelník 10"/>
          <p:cNvSpPr/>
          <p:nvPr/>
        </p:nvSpPr>
        <p:spPr>
          <a:xfrm>
            <a:off x="8460432" y="4509120"/>
            <a:ext cx="504056" cy="504056"/>
          </a:xfrm>
          <a:prstGeom prst="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Rovnoramenný trojúhelník 11"/>
          <p:cNvSpPr/>
          <p:nvPr/>
        </p:nvSpPr>
        <p:spPr>
          <a:xfrm rot="2813171">
            <a:off x="7812360" y="1556792"/>
            <a:ext cx="504056" cy="504056"/>
          </a:xfrm>
          <a:prstGeom prst="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Rovnoramenný trojúhelník 12"/>
          <p:cNvSpPr/>
          <p:nvPr/>
        </p:nvSpPr>
        <p:spPr>
          <a:xfrm>
            <a:off x="5724128" y="2564904"/>
            <a:ext cx="504056" cy="504056"/>
          </a:xfrm>
          <a:prstGeom prst="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Rovnoramenný trojúhelník 13"/>
          <p:cNvSpPr/>
          <p:nvPr/>
        </p:nvSpPr>
        <p:spPr>
          <a:xfrm>
            <a:off x="3707904" y="4653136"/>
            <a:ext cx="504056" cy="504056"/>
          </a:xfrm>
          <a:prstGeom prst="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Rovnoramenný trojúhelník 14"/>
          <p:cNvSpPr/>
          <p:nvPr/>
        </p:nvSpPr>
        <p:spPr>
          <a:xfrm>
            <a:off x="2627784" y="1844824"/>
            <a:ext cx="504056" cy="504056"/>
          </a:xfrm>
          <a:prstGeom prst="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Rovnoramenný trojúhelník 15"/>
          <p:cNvSpPr/>
          <p:nvPr/>
        </p:nvSpPr>
        <p:spPr>
          <a:xfrm>
            <a:off x="971600" y="3068960"/>
            <a:ext cx="504056" cy="504056"/>
          </a:xfrm>
          <a:prstGeom prst="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7740352" y="2852936"/>
            <a:ext cx="504056" cy="4766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771800" y="4653136"/>
            <a:ext cx="504056" cy="4766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876256" y="4797152"/>
            <a:ext cx="504056" cy="4766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427984" y="4365104"/>
            <a:ext cx="504056" cy="4766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835696" y="2636912"/>
            <a:ext cx="504056" cy="4766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4067944" y="2996952"/>
            <a:ext cx="504056" cy="4766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 rot="6805451">
            <a:off x="6318052" y="3775229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 rot="5400000">
            <a:off x="1475656" y="1556792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6516216" y="2708920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67544" y="4005064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5508104" y="1628800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395536" y="2492896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5004048" y="3501008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 rot="1298008">
            <a:off x="2756501" y="2932494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Vývojový diagram: spojka 31"/>
          <p:cNvSpPr/>
          <p:nvPr/>
        </p:nvSpPr>
        <p:spPr>
          <a:xfrm>
            <a:off x="3140224" y="3725416"/>
            <a:ext cx="457200" cy="457200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Rovnoramenný trojúhelník 34"/>
          <p:cNvSpPr/>
          <p:nvPr/>
        </p:nvSpPr>
        <p:spPr>
          <a:xfrm>
            <a:off x="467544" y="6093296"/>
            <a:ext cx="504056" cy="504056"/>
          </a:xfrm>
          <a:prstGeom prst="triangl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331640" y="6021288"/>
            <a:ext cx="2808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/>
              <a:t>=      8</a:t>
            </a:r>
            <a:endParaRPr lang="cs-CZ" sz="4000" b="1" u="sng" dirty="0"/>
          </a:p>
        </p:txBody>
      </p:sp>
      <p:sp>
        <p:nvSpPr>
          <p:cNvPr id="40" name="Obdélník 39"/>
          <p:cNvSpPr/>
          <p:nvPr/>
        </p:nvSpPr>
        <p:spPr>
          <a:xfrm>
            <a:off x="3275856" y="1484784"/>
            <a:ext cx="914400" cy="4823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0" y="908720"/>
            <a:ext cx="9144000" cy="144016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0" y="5805264"/>
            <a:ext cx="9144000" cy="144016"/>
          </a:xfrm>
          <a:prstGeom prst="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wipe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22313" y="5013176"/>
            <a:ext cx="7772400" cy="75579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                             Konec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722313" y="332657"/>
            <a:ext cx="7772400" cy="1872207"/>
          </a:xfrm>
        </p:spPr>
        <p:txBody>
          <a:bodyPr anchor="t">
            <a:normAutofit/>
          </a:bodyPr>
          <a:lstStyle/>
          <a:p>
            <a:r>
              <a:rPr lang="cs-CZ" sz="1400" dirty="0" smtClean="0"/>
              <a:t> </a:t>
            </a:r>
          </a:p>
          <a:p>
            <a:r>
              <a:rPr lang="cs-CZ" sz="1400" b="1" dirty="0" smtClean="0">
                <a:solidFill>
                  <a:schemeClr val="tx1"/>
                </a:solidFill>
              </a:rPr>
              <a:t>Zdroje, obrázky, citace:</a:t>
            </a:r>
            <a:endParaRPr lang="cs-CZ" sz="1400" dirty="0" smtClean="0">
              <a:solidFill>
                <a:schemeClr val="tx1"/>
              </a:solidFill>
            </a:endParaRPr>
          </a:p>
          <a:p>
            <a:r>
              <a:rPr lang="cs-CZ" sz="1400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Použity obrázky sady MS Office.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 </a:t>
            </a:r>
          </a:p>
          <a:p>
            <a:endParaRPr lang="cs-CZ" sz="1400" dirty="0">
              <a:solidFill>
                <a:schemeClr val="tx1"/>
              </a:solidFill>
            </a:endParaRPr>
          </a:p>
        </p:txBody>
      </p:sp>
      <p:pic>
        <p:nvPicPr>
          <p:cNvPr id="5" name="Obrázek 4" descr="MB90005681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39752" y="2852936"/>
            <a:ext cx="2808312" cy="2664296"/>
          </a:xfrm>
          <a:prstGeom prst="rect">
            <a:avLst/>
          </a:prstGeom>
        </p:spPr>
      </p:pic>
      <p:pic>
        <p:nvPicPr>
          <p:cNvPr id="6" name="Obrázek 5" descr="MB90029065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88224" y="1484784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wipe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36 PP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36 PPT</Template>
  <TotalTime>4</TotalTime>
  <Words>63</Words>
  <Application>Microsoft Office PowerPoint</Application>
  <PresentationFormat>Předvádění na obrazovce (4:3)</PresentationFormat>
  <Paragraphs>21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DUM 36 PPT</vt:lpstr>
      <vt:lpstr>                                                                                  EU PENÍZE ŠKOLÁM                                                Zlepšení podmínek pro vzdělávání na základních školách                                               Operačního programu Vzdělání pro konkurenceschopnost   Číslo a název klíčové aktivity:                                                                         III/2 Inovace a zkvalitnění výuky prostřednictvím ICT Číslo DUM:                                                                                                  VY_12_INOVACE_M.1.R.1 B.16 Jméno autora:                                                Mgr. Daniela Ševčíková Datum (období) vytvoření DUM:                                                                   duben až  květen  2013 Ročník:                                                 1. Vzdělávací oblast:                                               matematika a její aplikace   Vzdělávací obor:                                               matematika Klíčová slova:                                                                                                    geometrie, geometrické tvary – kruh, čtverec, obdélník,                                                                                                                              trojúhelník Anotace:                                                                                                            Žáci se naučí rozeznat geometrické tvary - kruh, čtverec,                                                                                                                                 obdelník  a trojúhelník.                                      Druh učebního materiálu:                                                                               Prezentace PowerPoint Očekávaný výstup:                                                                                            Žáci rozeznávají základní geometrické tvary - kruh,                                                                                                                               čtverec, obdélník a trojúhelník. </vt:lpstr>
      <vt:lpstr>Vybarvi všechny kruhy červeně,  obdélníky zeleně, čtverce modře  a trojúhelníky žlutě.  Dolů napiš, kolik jednotlivých geometrických tvarů tam je celkem.</vt:lpstr>
      <vt:lpstr>K O N T R O L A :</vt:lpstr>
      <vt:lpstr>K O N T R O L A :</vt:lpstr>
      <vt:lpstr>K O N T R O L A :</vt:lpstr>
      <vt:lpstr>K O N T R O L A :</vt:lpstr>
      <vt:lpstr>                                                       Konec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                        EU PENÍZE ŠKOLÁM                                                Zlepšení podmínek pro vzdělávání na základních školách                                               Operačního programu Vzdělání pro konkurenceschopnost   Číslo a název klíčové aktivity:                                                                         III/2 Inovace a zkvalitnění výuky prostřednictvím ICT Číslo DUM:                                                                                                  VY_12_INOVACE_M.1.R.1 B.16 Jméno autora:                                                Mgr. Daniela Ševčíková Datum (období) vytvoření DUM:                                                                   duben až  květen  2013 Ročník:                                                 1. Vzdělávací oblast:                                               matematika a její aplikace   Vzdělávací obor:                                               matematika Klíčová slova:                                                                                                    geometrie, geometrické tvary – kruh, čtverec, obdélník,                                                                                                                              trojúhelník Anotace:                                                                                                            Žáci se naučí rozeznat geometrické tvary - kruh, čtverec,                                                                                                                                 obdelník  a trojúhelník.                                      Druh učebního materiálu:                                                                               Prezentace PowerPoint Očekávaný výstup:                                                                                            Žáci rozeznávají základní geometrické tvary - kruh,                                                                                                                               čtverec, obdélník a trojúhelník. </dc:title>
  <dc:creator>Jirka</dc:creator>
  <cp:lastModifiedBy>Jirka</cp:lastModifiedBy>
  <cp:revision>1</cp:revision>
  <dcterms:created xsi:type="dcterms:W3CDTF">2013-05-04T16:28:27Z</dcterms:created>
  <dcterms:modified xsi:type="dcterms:W3CDTF">2013-05-04T16:32:51Z</dcterms:modified>
</cp:coreProperties>
</file>