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slide" Target="../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A4FA10-260A-4FC2-800A-31628C29A05B}" type="doc">
      <dgm:prSet loTypeId="urn:microsoft.com/office/officeart/2005/8/layout/arrow1" loCatId="process" qsTypeId="urn:microsoft.com/office/officeart/2005/8/quickstyle/3d9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29559676-3C2B-4F38-9A4C-122AA28FCF9A}">
      <dgm:prSet phldrT="[Text]"/>
      <dgm:spPr/>
      <dgm:t>
        <a:bodyPr/>
        <a:lstStyle/>
        <a:p>
          <a:r>
            <a:rPr lang="cs-CZ" dirty="0" smtClean="0">
              <a:ln>
                <a:solidFill>
                  <a:schemeClr val="tx1"/>
                </a:solidFill>
              </a:ln>
              <a:noFill/>
              <a:hlinkClick xmlns:r="http://schemas.openxmlformats.org/officeDocument/2006/relationships" r:id="rId1" action="ppaction://hlinksldjump"/>
            </a:rPr>
            <a:t>pomnožná</a:t>
          </a:r>
          <a:endParaRPr lang="cs-CZ" dirty="0">
            <a:ln>
              <a:solidFill>
                <a:schemeClr val="tx1"/>
              </a:solidFill>
            </a:ln>
            <a:noFill/>
          </a:endParaRPr>
        </a:p>
      </dgm:t>
    </dgm:pt>
    <dgm:pt modelId="{2552CEF1-7E6C-4407-AE4D-E0E3096F25B8}" type="parTrans" cxnId="{AFD7FDF1-463B-449A-B5DB-263D018BEAD3}">
      <dgm:prSet/>
      <dgm:spPr/>
      <dgm:t>
        <a:bodyPr/>
        <a:lstStyle/>
        <a:p>
          <a:endParaRPr lang="cs-CZ"/>
        </a:p>
      </dgm:t>
    </dgm:pt>
    <dgm:pt modelId="{E3A7E4B3-D758-4158-ADF4-56893732BDA6}" type="sibTrans" cxnId="{AFD7FDF1-463B-449A-B5DB-263D018BEAD3}">
      <dgm:prSet/>
      <dgm:spPr/>
      <dgm:t>
        <a:bodyPr/>
        <a:lstStyle/>
        <a:p>
          <a:endParaRPr lang="cs-CZ"/>
        </a:p>
      </dgm:t>
    </dgm:pt>
    <dgm:pt modelId="{E1458004-5A94-4084-87F4-CC08300CC267}">
      <dgm:prSet phldrT="[Text]"/>
      <dgm:spPr/>
      <dgm:t>
        <a:bodyPr/>
        <a:lstStyle/>
        <a:p>
          <a:r>
            <a:rPr lang="cs-CZ" dirty="0" smtClean="0">
              <a:ln>
                <a:solidFill>
                  <a:schemeClr val="tx1"/>
                </a:solidFill>
              </a:ln>
              <a:noFill/>
              <a:hlinkClick xmlns:r="http://schemas.openxmlformats.org/officeDocument/2006/relationships" r:id="rId2" action="ppaction://hlinksldjump"/>
            </a:rPr>
            <a:t>hromadná</a:t>
          </a:r>
          <a:endParaRPr lang="cs-CZ" dirty="0">
            <a:ln>
              <a:solidFill>
                <a:schemeClr val="tx1"/>
              </a:solidFill>
            </a:ln>
            <a:noFill/>
          </a:endParaRPr>
        </a:p>
      </dgm:t>
    </dgm:pt>
    <dgm:pt modelId="{96380574-E110-4F1D-8A26-8201E9E11737}" type="parTrans" cxnId="{B4C5EADD-C550-4248-A1EA-EE30096A0951}">
      <dgm:prSet/>
      <dgm:spPr/>
      <dgm:t>
        <a:bodyPr/>
        <a:lstStyle/>
        <a:p>
          <a:endParaRPr lang="cs-CZ"/>
        </a:p>
      </dgm:t>
    </dgm:pt>
    <dgm:pt modelId="{D2ABFFA4-AF33-4CC4-BAE4-7F88D7E45B07}" type="sibTrans" cxnId="{B4C5EADD-C550-4248-A1EA-EE30096A0951}">
      <dgm:prSet/>
      <dgm:spPr/>
      <dgm:t>
        <a:bodyPr/>
        <a:lstStyle/>
        <a:p>
          <a:endParaRPr lang="cs-CZ"/>
        </a:p>
      </dgm:t>
    </dgm:pt>
    <dgm:pt modelId="{8D7137EE-240E-415B-9A60-A0F0B099BCE2}" type="pres">
      <dgm:prSet presAssocID="{35A4FA10-260A-4FC2-800A-31628C29A05B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1BD5819-B4C3-4CD4-A6AB-812D15ACE9A7}" type="pres">
      <dgm:prSet presAssocID="{29559676-3C2B-4F38-9A4C-122AA28FCF9A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37B1A2-E5F5-4E9D-BFC2-EA62337D4530}" type="pres">
      <dgm:prSet presAssocID="{E1458004-5A94-4084-87F4-CC08300CC267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96FAB1-A9D9-4EFA-A17B-AFC1BE2C7BE4}" type="presOf" srcId="{E1458004-5A94-4084-87F4-CC08300CC267}" destId="{9F37B1A2-E5F5-4E9D-BFC2-EA62337D4530}" srcOrd="0" destOrd="0" presId="urn:microsoft.com/office/officeart/2005/8/layout/arrow1"/>
    <dgm:cxn modelId="{EB70B577-B45F-4619-86FE-9B7CAD3E8AC8}" type="presOf" srcId="{29559676-3C2B-4F38-9A4C-122AA28FCF9A}" destId="{F1BD5819-B4C3-4CD4-A6AB-812D15ACE9A7}" srcOrd="0" destOrd="0" presId="urn:microsoft.com/office/officeart/2005/8/layout/arrow1"/>
    <dgm:cxn modelId="{A48F16AA-077F-42C7-B1E1-7D5BCC7B256A}" type="presOf" srcId="{35A4FA10-260A-4FC2-800A-31628C29A05B}" destId="{8D7137EE-240E-415B-9A60-A0F0B099BCE2}" srcOrd="0" destOrd="0" presId="urn:microsoft.com/office/officeart/2005/8/layout/arrow1"/>
    <dgm:cxn modelId="{B4C5EADD-C550-4248-A1EA-EE30096A0951}" srcId="{35A4FA10-260A-4FC2-800A-31628C29A05B}" destId="{E1458004-5A94-4084-87F4-CC08300CC267}" srcOrd="1" destOrd="0" parTransId="{96380574-E110-4F1D-8A26-8201E9E11737}" sibTransId="{D2ABFFA4-AF33-4CC4-BAE4-7F88D7E45B07}"/>
    <dgm:cxn modelId="{AFD7FDF1-463B-449A-B5DB-263D018BEAD3}" srcId="{35A4FA10-260A-4FC2-800A-31628C29A05B}" destId="{29559676-3C2B-4F38-9A4C-122AA28FCF9A}" srcOrd="0" destOrd="0" parTransId="{2552CEF1-7E6C-4407-AE4D-E0E3096F25B8}" sibTransId="{E3A7E4B3-D758-4158-ADF4-56893732BDA6}"/>
    <dgm:cxn modelId="{5C8F7152-6867-4A79-8201-6FA07583EC56}" type="presParOf" srcId="{8D7137EE-240E-415B-9A60-A0F0B099BCE2}" destId="{F1BD5819-B4C3-4CD4-A6AB-812D15ACE9A7}" srcOrd="0" destOrd="0" presId="urn:microsoft.com/office/officeart/2005/8/layout/arrow1"/>
    <dgm:cxn modelId="{686D278D-81DA-4AEB-B102-B1CA34052287}" type="presParOf" srcId="{8D7137EE-240E-415B-9A60-A0F0B099BCE2}" destId="{9F37B1A2-E5F5-4E9D-BFC2-EA62337D4530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BD5819-B4C3-4CD4-A6AB-812D15ACE9A7}">
      <dsp:nvSpPr>
        <dsp:cNvPr id="0" name=""/>
        <dsp:cNvSpPr/>
      </dsp:nvSpPr>
      <dsp:spPr>
        <a:xfrm rot="16200000">
          <a:off x="342" y="304031"/>
          <a:ext cx="3917900" cy="3917900"/>
        </a:xfrm>
        <a:prstGeom prst="up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4264" tIns="334264" rIns="334264" bIns="334264" numCol="1" spcCol="1270" anchor="ctr" anchorCtr="0">
          <a:noAutofit/>
          <a:sp3d extrusionH="28000" prstMaterial="matte"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ln>
                <a:solidFill>
                  <a:schemeClr val="tx1"/>
                </a:solidFill>
              </a:ln>
              <a:noFill/>
              <a:hlinkClick xmlns:r="http://schemas.openxmlformats.org/officeDocument/2006/relationships" r:id="" action="ppaction://hlinksldjump"/>
            </a:rPr>
            <a:t>pomnožná</a:t>
          </a:r>
          <a:endParaRPr lang="cs-CZ" sz="4700" kern="1200" dirty="0">
            <a:ln>
              <a:solidFill>
                <a:schemeClr val="tx1"/>
              </a:solidFill>
            </a:ln>
            <a:noFill/>
          </a:endParaRPr>
        </a:p>
      </dsp:txBody>
      <dsp:txXfrm rot="5400000">
        <a:off x="685976" y="1283506"/>
        <a:ext cx="3232267" cy="1958950"/>
      </dsp:txXfrm>
    </dsp:sp>
    <dsp:sp modelId="{9F37B1A2-E5F5-4E9D-BFC2-EA62337D4530}">
      <dsp:nvSpPr>
        <dsp:cNvPr id="0" name=""/>
        <dsp:cNvSpPr/>
      </dsp:nvSpPr>
      <dsp:spPr>
        <a:xfrm rot="5400000">
          <a:off x="4311357" y="304031"/>
          <a:ext cx="3917900" cy="3917900"/>
        </a:xfrm>
        <a:prstGeom prst="upArrow">
          <a:avLst>
            <a:gd name="adj1" fmla="val 50000"/>
            <a:gd name="adj2" fmla="val 35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4264" tIns="334264" rIns="334264" bIns="334264" numCol="1" spcCol="1270" anchor="ctr" anchorCtr="0">
          <a:noAutofit/>
          <a:sp3d extrusionH="28000" prstMaterial="matte"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ln>
                <a:solidFill>
                  <a:schemeClr val="tx1"/>
                </a:solidFill>
              </a:ln>
              <a:noFill/>
              <a:hlinkClick xmlns:r="http://schemas.openxmlformats.org/officeDocument/2006/relationships" r:id="" action="ppaction://hlinksldjump"/>
            </a:rPr>
            <a:t>hromadná</a:t>
          </a:r>
          <a:endParaRPr lang="cs-CZ" sz="4700" kern="1200" dirty="0">
            <a:ln>
              <a:solidFill>
                <a:schemeClr val="tx1"/>
              </a:solidFill>
            </a:ln>
            <a:noFill/>
          </a:endParaRPr>
        </a:p>
      </dsp:txBody>
      <dsp:txXfrm rot="-5400000">
        <a:off x="4311358" y="1283506"/>
        <a:ext cx="3232267" cy="19589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5BCF0-C0C2-4DC5-AD21-4E3F04C7B2E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C0B08-A842-4B34-8F0A-FAFB8C42B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020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5BCF0-C0C2-4DC5-AD21-4E3F04C7B2E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C0B08-A842-4B34-8F0A-FAFB8C42B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518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5BCF0-C0C2-4DC5-AD21-4E3F04C7B2E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C0B08-A842-4B34-8F0A-FAFB8C42B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933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5BCF0-C0C2-4DC5-AD21-4E3F04C7B2E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C0B08-A842-4B34-8F0A-FAFB8C42B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752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5BCF0-C0C2-4DC5-AD21-4E3F04C7B2E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C0B08-A842-4B34-8F0A-FAFB8C42B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637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5BCF0-C0C2-4DC5-AD21-4E3F04C7B2E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C0B08-A842-4B34-8F0A-FAFB8C42B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238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5BCF0-C0C2-4DC5-AD21-4E3F04C7B2E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C0B08-A842-4B34-8F0A-FAFB8C42B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627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5BCF0-C0C2-4DC5-AD21-4E3F04C7B2E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C0B08-A842-4B34-8F0A-FAFB8C42B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589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5BCF0-C0C2-4DC5-AD21-4E3F04C7B2E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C0B08-A842-4B34-8F0A-FAFB8C42B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981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5BCF0-C0C2-4DC5-AD21-4E3F04C7B2E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C0B08-A842-4B34-8F0A-FAFB8C42B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397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5BCF0-C0C2-4DC5-AD21-4E3F04C7B2E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C0B08-A842-4B34-8F0A-FAFB8C42B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687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3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35BCF0-C0C2-4DC5-AD21-4E3F04C7B2E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2C0B08-A842-4B34-8F0A-FAFB8C42B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485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Podstatná jména hromadná, pomnožná, látková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715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04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78693975"/>
              </p:ext>
            </p:extLst>
          </p:nvPr>
        </p:nvGraphicFramePr>
        <p:xfrm>
          <a:off x="343477" y="1772816"/>
          <a:ext cx="8784975" cy="5154250"/>
        </p:xfrm>
        <a:graphic>
          <a:graphicData uri="http://schemas.openxmlformats.org/drawingml/2006/table">
            <a:tbl>
              <a:tblPr/>
              <a:tblGrid>
                <a:gridCol w="3350557"/>
                <a:gridCol w="5434418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VY_32_INOVACE_06_01_02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Podstatná jména – hromadná,, pomnožná, látková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k interaktivní výuce pro žáky 6. – 7. ročníku. Rozlišení podstatných jmen hromadných, pomnožných a látkových může sloužit jako výklad, nebo jako opakování daného učiva. Při kliknutí na šipku se objeví stručná charakteristika daných podstatných jmen. Dále se kliknutím myši zobrazí otázka a několik příkladů daných podstatných jmen. Je zde obsažena také pomůcka, která má toto učivo žákům usnadnit. Ve cvičení žáci rozdělí podstatná jména na hromadná, pomnožná a látková – obsahuje i řešení. V následujícím cvičení žáci utvoří od daného slova potřebou variantu – při kliknutí se objeví řešení. K upevnění učiva slouží soutěž, ve které musí žáci napsat co nejvíce pražských čtvrtí, které jsou podstatnými jmény pomnožnými.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2285" y="7991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55585" y="116632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43105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cs-CZ" dirty="0" smtClean="0"/>
              <a:t>Co se ti vybaví, když se řekne podstatná jména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637137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7" name="Picture 3" descr="C:\Users\Maruška\AppData\Local\Microsoft\Windows\Temporary Internet Files\Content.IE5\7V3NVBWI\MP90043877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517232"/>
            <a:ext cx="1016732" cy="101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041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pomnožná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475656" y="1556792"/>
            <a:ext cx="6336704" cy="388843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Mají pouze tvary MNOŽNÉHO ČÍSLA.</a:t>
            </a:r>
          </a:p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Označují jimi i jednu věc.</a:t>
            </a:r>
          </a:p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Při skloňování mají pouze koncovky množného čísla (ve dveřích, s houslemi). </a:t>
            </a:r>
          </a:p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U těchto slov vždy určujeme číslo množné.</a:t>
            </a:r>
          </a:p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Např. Těšíme se na prázdniny.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1145110"/>
            <a:ext cx="1440160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dveře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6791" y="5806392"/>
            <a:ext cx="1440160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prázdniny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5820174"/>
            <a:ext cx="1440160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tepláky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04048" y="5820174"/>
            <a:ext cx="1440160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Vánoce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152552" y="5837782"/>
            <a:ext cx="1440160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housle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24328" y="1094988"/>
            <a:ext cx="1440160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záda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 rot="21018289">
            <a:off x="71961" y="2967335"/>
            <a:ext cx="900009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Vyjmenuj několik podstatných</a:t>
            </a:r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endParaRPr lang="cs-CZ" sz="5400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j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men pomnožných!</a:t>
            </a:r>
          </a:p>
        </p:txBody>
      </p:sp>
      <p:sp>
        <p:nvSpPr>
          <p:cNvPr id="14" name="Tlačítko akce: Zpět nebo Předchozí 13">
            <a:hlinkClick r:id="" action="ppaction://hlinkshowjump?jump=lastslideviewed" highlightClick="1"/>
          </p:cNvPr>
          <p:cNvSpPr/>
          <p:nvPr/>
        </p:nvSpPr>
        <p:spPr>
          <a:xfrm>
            <a:off x="179512" y="188640"/>
            <a:ext cx="720080" cy="648072"/>
          </a:xfrm>
          <a:prstGeom prst="actionButtonBackPrevio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41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hromadná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259632" y="1412776"/>
            <a:ext cx="6912768" cy="446449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Mají pouze tvary JEDNOTNÉHO ČÍSLA.</a:t>
            </a:r>
          </a:p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Označují větší množství věcí, jevů stejného druhu.</a:t>
            </a:r>
          </a:p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Při skloňování mají pouze koncovky jednotného čísla (o hmyzu, s loďstvem).</a:t>
            </a:r>
          </a:p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U těchto slov určujeme vždy číslo jednotné </a:t>
            </a:r>
          </a:p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Např.: Slepice zobaly zrní. </a:t>
            </a:r>
          </a:p>
          <a:p>
            <a:pPr marL="457200" indent="-457200" algn="just">
              <a:buFont typeface="Wingdings" pitchFamily="2" charset="2"/>
              <a:buChar char="Ø"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12160" y="5976664"/>
            <a:ext cx="9361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hmyz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6045813"/>
            <a:ext cx="122413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prádlo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1808" y="6021288"/>
            <a:ext cx="13273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vodstvo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24328" y="5976664"/>
            <a:ext cx="9361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křoví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9912" y="5991409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obyvatelstvo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 rot="20874310">
            <a:off x="150508" y="2967335"/>
            <a:ext cx="884299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Vyjmenuj několik podstatných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jmen hromadných!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Tlačítko akce: Zpět nebo Předchozí 10">
            <a:hlinkClick r:id="" action="ppaction://hlinkshowjump?jump=lastslideviewed" highlightClick="1"/>
          </p:cNvPr>
          <p:cNvSpPr/>
          <p:nvPr/>
        </p:nvSpPr>
        <p:spPr>
          <a:xfrm>
            <a:off x="102455" y="188640"/>
            <a:ext cx="618705" cy="720080"/>
          </a:xfrm>
          <a:prstGeom prst="actionButtonBackPrevio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581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Pomůcka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Podstatná jména pomnožná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JSOU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i="1" dirty="0" smtClean="0"/>
              <a:t>dveře, záda, Hradčany, narozeniny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FF0000"/>
                </a:solidFill>
              </a:rPr>
              <a:t>JSOU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>
                <a:solidFill>
                  <a:srgbClr val="0070C0"/>
                </a:solidFill>
              </a:rPr>
              <a:t>Podstatná jména hromadná </a:t>
            </a:r>
            <a:r>
              <a:rPr lang="cs-CZ" dirty="0"/>
              <a:t>= </a:t>
            </a:r>
            <a:r>
              <a:rPr lang="cs-CZ" dirty="0">
                <a:solidFill>
                  <a:srgbClr val="FF0000"/>
                </a:solidFill>
              </a:rPr>
              <a:t>JE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i="1" dirty="0" smtClean="0"/>
              <a:t>zrní, loďstvo, obyvatelstvo, hmyz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JE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!!! </a:t>
            </a:r>
            <a:r>
              <a:rPr lang="cs-CZ" dirty="0" smtClean="0"/>
              <a:t>Toto lze použít pouze k rozlišení podstatných jmen pomnožných a hromadných!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Maruška\AppData\Local\Microsoft\Windows\Temporary Internet Files\Content.IE5\NG53281Q\MC900441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0"/>
            <a:ext cx="1584176" cy="2209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468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látková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259632" y="1518700"/>
            <a:ext cx="6624736" cy="43924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Označují tvarem jednotného čísla samotnou látku, bez ohledu na její množství.</a:t>
            </a:r>
          </a:p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Např. Ve sklenici zůstala voda (kapka – plná sklenice).</a:t>
            </a:r>
          </a:p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V množném čísle mají tato slova pozměněný význam.</a:t>
            </a:r>
          </a:p>
          <a:p>
            <a:pPr marL="457200" indent="-457200"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Např.: Číšník přinesl dvě kávy (dva šálky).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24328" y="6119586"/>
            <a:ext cx="1224136" cy="4659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voda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9932" y="6119586"/>
            <a:ext cx="1224136" cy="4659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sůl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23728" y="6119586"/>
            <a:ext cx="1224136" cy="4659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káva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2777" y="6119586"/>
            <a:ext cx="1224136" cy="4659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dřevo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24128" y="6119586"/>
            <a:ext cx="1224136" cy="4659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mýdlo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0874310">
            <a:off x="150508" y="2967335"/>
            <a:ext cx="884299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Vyjmenuj několik podstatných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jmen látkových!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2375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Roztřiďte podstatná jména na: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512393"/>
            <a:ext cx="2088232" cy="86409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pomnožná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47864" y="1498939"/>
            <a:ext cx="2088232" cy="86409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hromadná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84168" y="1498939"/>
            <a:ext cx="2088232" cy="86409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látková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090070" y="5889955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brýle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339752" y="3267482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dveře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779912" y="3924244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dřevo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83536" y="5563146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voda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463988" y="4985556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mléko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283968" y="2810368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dříví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660232" y="4661520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Čechy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228184" y="3517776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kalhoty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096108" y="4661520"/>
            <a:ext cx="2367880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obecenstvo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11560" y="2810368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příušnice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408204" y="5649234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ptactvo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999911" y="4050319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uhlí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660232" y="2486332"/>
            <a:ext cx="2232248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Velikonoce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273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Máte to správně?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512393"/>
            <a:ext cx="2088232" cy="86409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pomnožná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47864" y="1498939"/>
            <a:ext cx="2088232" cy="86409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hromadná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84168" y="1498939"/>
            <a:ext cx="2088232" cy="86409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látková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76653" y="4671039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brýle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11560" y="3193740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dveře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287209" y="3382239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dřevo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250038" y="2619410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voda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228184" y="4337484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mléko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419872" y="3429000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dříví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11560" y="6093296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Čechy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11560" y="5442788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kalhoty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199977" y="4337484"/>
            <a:ext cx="2367880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obecenstvo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11560" y="2376489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příušnice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491880" y="5241883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ptactvo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492469" y="2619410"/>
            <a:ext cx="1944216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uhlí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32637" y="3970318"/>
            <a:ext cx="2232248" cy="6480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Velikonoce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" name="Picture 2" descr="C:\Users\Maruška\AppData\Local\Microsoft\Windows\Temporary Internet Files\Content.IE5\7V3NVBWI\MC9003835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718" y="5195424"/>
            <a:ext cx="1110675" cy="152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2381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tabulku: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8963594"/>
              </p:ext>
            </p:extLst>
          </p:nvPr>
        </p:nvGraphicFramePr>
        <p:xfrm>
          <a:off x="971600" y="1700808"/>
          <a:ext cx="7416825" cy="4666387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2472275"/>
                <a:gridCol w="2472275"/>
                <a:gridCol w="2472275"/>
              </a:tblGrid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Jednotné 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Množné 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Podstatné jméno hromadné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včela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rostlinstvo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žák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obyvatelé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ptactvo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stromy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rolník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784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8864783"/>
              </p:ext>
            </p:extLst>
          </p:nvPr>
        </p:nvGraphicFramePr>
        <p:xfrm>
          <a:off x="971600" y="1700808"/>
          <a:ext cx="7416825" cy="4666387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2472275"/>
                <a:gridCol w="2472275"/>
                <a:gridCol w="2472275"/>
              </a:tblGrid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Jednotné 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Množné 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Podstatné jméno hromadné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včela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včely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včelstvo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rostlina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rostliny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rostlinstvo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žák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žáci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žactvo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obyvatel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obyvatelé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obyvatelstvo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pták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ptáci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ptactvo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strom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stromy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stromoví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906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rolník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rolníci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rolnictvo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186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Soutěž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Rozdělte se do tří skupin.</a:t>
            </a:r>
          </a:p>
          <a:p>
            <a:r>
              <a:rPr lang="cs-CZ" dirty="0" smtClean="0"/>
              <a:t>Budete potřebovat pero a papír.</a:t>
            </a:r>
          </a:p>
          <a:p>
            <a:r>
              <a:rPr lang="cs-CZ" dirty="0" smtClean="0"/>
              <a:t>Ve stanoveném časovém limitu musíte odpovědět na otázku.</a:t>
            </a:r>
          </a:p>
          <a:p>
            <a:r>
              <a:rPr lang="cs-CZ" dirty="0" smtClean="0"/>
              <a:t>Otázka zní:</a:t>
            </a:r>
          </a:p>
        </p:txBody>
      </p:sp>
      <p:pic>
        <p:nvPicPr>
          <p:cNvPr id="3074" name="Picture 2" descr="C:\Users\Maruška\AppData\Local\Microsoft\Windows\Temporary Internet Files\Content.IE5\AYAD18YF\MC9004152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37112"/>
            <a:ext cx="2792905" cy="2022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11196" y="4472345"/>
            <a:ext cx="4536504" cy="14401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Znáte v Praze názvy čtvrtí, které jsou podstatnými jmény pomnožnými?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Maruška\AppData\Local\Microsoft\Windows\Temporary Internet Files\Content.IE5\AYAD18YF\MM90028411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48680"/>
            <a:ext cx="1595611" cy="108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1308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584176"/>
          </a:xfrm>
        </p:spPr>
        <p:txBody>
          <a:bodyPr>
            <a:normAutofit/>
          </a:bodyPr>
          <a:lstStyle/>
          <a:p>
            <a:r>
              <a:rPr lang="cs-CZ" dirty="0" smtClean="0"/>
              <a:t>Která skupina má nejvíce správných odpovědí?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708920"/>
            <a:ext cx="8229600" cy="3484984"/>
          </a:xfrm>
        </p:spPr>
        <p:txBody>
          <a:bodyPr/>
          <a:lstStyle/>
          <a:p>
            <a:pPr algn="just"/>
            <a:r>
              <a:rPr lang="cs-CZ" dirty="0" smtClean="0"/>
              <a:t>Např.: </a:t>
            </a:r>
          </a:p>
          <a:p>
            <a:pPr algn="just"/>
            <a:r>
              <a:rPr lang="cs-CZ" dirty="0" smtClean="0"/>
              <a:t>Hradčany, Dejvice, Vinohrady, Holešovice, Vysočany, Ďáblice, Letňany, Střešovice, Vršovice, Stodůlky, Kobylisy</a:t>
            </a:r>
            <a:endParaRPr lang="cs-CZ" dirty="0"/>
          </a:p>
        </p:txBody>
      </p:sp>
      <p:pic>
        <p:nvPicPr>
          <p:cNvPr id="4099" name="Picture 3" descr="C:\Users\Maruška\AppData\Local\Microsoft\Windows\Temporary Internet Files\Content.IE5\KDUYXSXZ\MC900441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797152"/>
            <a:ext cx="2232248" cy="1945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2319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556792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780928"/>
            <a:ext cx="8229600" cy="3268960"/>
          </a:xfrm>
        </p:spPr>
        <p:txBody>
          <a:bodyPr/>
          <a:lstStyle/>
          <a:p>
            <a:r>
              <a:rPr lang="cs-CZ" dirty="0"/>
              <a:t>KRAUSOVÁ, Zdeňka; </a:t>
            </a:r>
            <a:r>
              <a:rPr lang="cs-CZ" dirty="0" smtClean="0"/>
              <a:t>TERŠOVÁ</a:t>
            </a:r>
            <a:r>
              <a:rPr lang="cs-CZ" smtClean="0"/>
              <a:t>, Renata.</a:t>
            </a:r>
            <a:r>
              <a:rPr lang="cs-CZ" dirty="0"/>
              <a:t> </a:t>
            </a:r>
            <a:r>
              <a:rPr lang="cs-CZ" i="1" dirty="0"/>
              <a:t>Český </a:t>
            </a:r>
            <a:r>
              <a:rPr lang="cs-CZ" i="1" dirty="0" smtClean="0"/>
              <a:t>jazyk pro </a:t>
            </a:r>
            <a:r>
              <a:rPr lang="cs-CZ" i="1" dirty="0"/>
              <a:t>6</a:t>
            </a:r>
            <a:r>
              <a:rPr lang="cs-CZ" dirty="0"/>
              <a:t>. </a:t>
            </a:r>
            <a:r>
              <a:rPr lang="cs-CZ" dirty="0" smtClean="0"/>
              <a:t>ročník. Plzeň</a:t>
            </a:r>
            <a:r>
              <a:rPr lang="cs-CZ" dirty="0"/>
              <a:t>: Fraus, 2003, ISBN 80-7238-206-3.</a:t>
            </a:r>
            <a:endParaRPr lang="cs-CZ" dirty="0" smtClean="0"/>
          </a:p>
          <a:p>
            <a:r>
              <a:rPr lang="cs-CZ" dirty="0" smtClean="0"/>
              <a:t>Obrázky: MS Office – Klipart</a:t>
            </a:r>
          </a:p>
          <a:p>
            <a:r>
              <a:rPr lang="cs-CZ" dirty="0" smtClean="0"/>
              <a:t>Vlastní zdroje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78953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8199" y="378953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1514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</TotalTime>
  <Words>535</Words>
  <Application>Microsoft Office PowerPoint</Application>
  <PresentationFormat>Předvádění na obrazovce (4:3)</PresentationFormat>
  <Paragraphs>149</Paragraphs>
  <Slides>14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Podstatná jména hromadná, pomnožná, látková</vt:lpstr>
      <vt:lpstr>Prezentace aplikace PowerPoint</vt:lpstr>
      <vt:lpstr>Co se ti vybaví, když se řekne podstatná jména</vt:lpstr>
      <vt:lpstr>Podstatná jména pomnožná</vt:lpstr>
      <vt:lpstr>Podstatná jména hromadná</vt:lpstr>
      <vt:lpstr>Pomůcka</vt:lpstr>
      <vt:lpstr>Podstatná jména látková</vt:lpstr>
      <vt:lpstr>Roztřiďte podstatná jména na:</vt:lpstr>
      <vt:lpstr>Máte to správně?</vt:lpstr>
      <vt:lpstr>Doplňte tabulku:</vt:lpstr>
      <vt:lpstr>Prezentace aplikace PowerPoint</vt:lpstr>
      <vt:lpstr>Soutěž</vt:lpstr>
      <vt:lpstr>Která skupina má nejvíce správných odpovědí?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hromadná, pomnožná, látková</dc:title>
  <dc:creator>Maruška</dc:creator>
  <cp:lastModifiedBy>Maruška</cp:lastModifiedBy>
  <cp:revision>18</cp:revision>
  <dcterms:created xsi:type="dcterms:W3CDTF">2013-04-06T21:13:36Z</dcterms:created>
  <dcterms:modified xsi:type="dcterms:W3CDTF">2013-04-26T14:56:56Z</dcterms:modified>
</cp:coreProperties>
</file>