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1" autoAdjust="0"/>
    <p:restoredTop sz="94660"/>
  </p:normalViewPr>
  <p:slideViewPr>
    <p:cSldViewPr>
      <p:cViewPr varScale="1">
        <p:scale>
          <a:sx n="45" d="100"/>
          <a:sy n="45" d="100"/>
        </p:scale>
        <p:origin x="-12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66C18ED-8F71-4DE2-A778-18000DA3B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168B38E-2289-4AA8-87E3-B33E7F591BF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0.wmf"/><Relationship Id="rId7" Type="http://schemas.openxmlformats.org/officeDocument/2006/relationships/image" Target="../media/image14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10" Type="http://schemas.openxmlformats.org/officeDocument/2006/relationships/slide" Target="slide11.xml"/><Relationship Id="rId4" Type="http://schemas.openxmlformats.org/officeDocument/2006/relationships/image" Target="../media/image11.wmf"/><Relationship Id="rId9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699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" name="Group 3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91852325"/>
              </p:ext>
            </p:extLst>
          </p:nvPr>
        </p:nvGraphicFramePr>
        <p:xfrm>
          <a:off x="323528" y="1628800"/>
          <a:ext cx="8640960" cy="5160575"/>
        </p:xfrm>
        <a:graphic>
          <a:graphicData uri="http://schemas.openxmlformats.org/drawingml/2006/table">
            <a:tbl>
              <a:tblPr/>
              <a:tblGrid>
                <a:gridCol w="3272057"/>
                <a:gridCol w="5368903"/>
              </a:tblGrid>
              <a:tr h="38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VY_32_INOVACE_06_01_03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00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Podstatná jména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62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prezentace slouží k výkladu o podstatných jménech, je určena primárně pro 6. ročník. Žáci si upevní učivo o podstatných jménech konkrétních, abstraktních prostřednictvím interaktivního cvičení – při kliknutí se odpověď přesune buď do abstraktních, nebo abstraktních podstatných jmen. V prezentaci je shrnuto učivo o konkrétních, abstraktních, látkových podstatných jménech. Jsou zde vysvětlena jména obecná a vlastní. Ve cvičení mají žáci utvořit správné podstatné jméno. V závěru si vyluští křížovku – zadání se objeví při kliknutí na číslo v obrazci. S tajenkou pak dále pracují – dle zadání utvoří správný tvar. Všude je obsaženo řešení.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9403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116632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7621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alibri" pitchFamily="34" charset="0"/>
              </a:rPr>
              <a:t>jsou názvy osob, zvířat, věcí, vlastností, dějů a vztahů.</a:t>
            </a:r>
          </a:p>
          <a:p>
            <a:r>
              <a:rPr lang="cs-CZ" sz="3200" dirty="0">
                <a:latin typeface="Calibri" pitchFamily="34" charset="0"/>
              </a:rPr>
              <a:t>d</a:t>
            </a:r>
            <a:r>
              <a:rPr lang="cs-CZ" sz="3200" dirty="0" smtClean="0">
                <a:latin typeface="Calibri" pitchFamily="34" charset="0"/>
              </a:rPr>
              <a:t>ělí </a:t>
            </a:r>
            <a:r>
              <a:rPr lang="cs-CZ" sz="3200" dirty="0" smtClean="0">
                <a:latin typeface="Calibri" pitchFamily="34" charset="0"/>
              </a:rPr>
              <a:t>se na: </a:t>
            </a:r>
          </a:p>
          <a:p>
            <a:endParaRPr lang="cs-CZ" sz="3200" dirty="0">
              <a:latin typeface="Calibri" pitchFamily="34" charset="0"/>
            </a:endParaRPr>
          </a:p>
          <a:p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názvy osob		názvy vlastností</a:t>
            </a:r>
          </a:p>
          <a:p>
            <a:pPr marL="0" indent="0">
              <a:buNone/>
            </a:pPr>
            <a:r>
              <a:rPr lang="cs-CZ" sz="3200" dirty="0">
                <a:latin typeface="Calibri" pitchFamily="34" charset="0"/>
              </a:rPr>
              <a:t>	</a:t>
            </a:r>
            <a:r>
              <a:rPr lang="cs-CZ" sz="3200" dirty="0" smtClean="0">
                <a:latin typeface="Calibri" pitchFamily="34" charset="0"/>
              </a:rPr>
              <a:t>zvířat				činností</a:t>
            </a:r>
          </a:p>
          <a:p>
            <a:pPr marL="0" indent="0">
              <a:buNone/>
            </a:pPr>
            <a:r>
              <a:rPr lang="cs-CZ" sz="3200" dirty="0">
                <a:latin typeface="Calibri" pitchFamily="34" charset="0"/>
              </a:rPr>
              <a:t>	</a:t>
            </a:r>
            <a:r>
              <a:rPr lang="cs-CZ" sz="3200" dirty="0" smtClean="0">
                <a:latin typeface="Calibri" pitchFamily="34" charset="0"/>
              </a:rPr>
              <a:t>věcí 				dějů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31640" y="3212976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konkrétní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55631" y="3175323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abstraktní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204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 podstatná jména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1628800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konkrétní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92080" y="1628800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abstraktní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2" action="ppaction://hlinksldjump"/>
          </p:cNvPr>
          <p:cNvSpPr/>
          <p:nvPr/>
        </p:nvSpPr>
        <p:spPr>
          <a:xfrm>
            <a:off x="3023828" y="3769909"/>
            <a:ext cx="1512168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zlost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vál 6">
            <a:hlinkClick r:id="rId2" action="ppaction://hlinksldjump"/>
          </p:cNvPr>
          <p:cNvSpPr/>
          <p:nvPr/>
        </p:nvSpPr>
        <p:spPr>
          <a:xfrm>
            <a:off x="2773633" y="5244597"/>
            <a:ext cx="2199397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chytrost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rId2" action="ppaction://hlinksldjump"/>
          </p:cNvPr>
          <p:cNvSpPr/>
          <p:nvPr/>
        </p:nvSpPr>
        <p:spPr>
          <a:xfrm>
            <a:off x="863588" y="5578648"/>
            <a:ext cx="1512168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smrk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765625" y="2825573"/>
            <a:ext cx="1512168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bída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vál 9">
            <a:hlinkClick r:id="rId2" action="ppaction://hlinksldjump"/>
          </p:cNvPr>
          <p:cNvSpPr/>
          <p:nvPr/>
        </p:nvSpPr>
        <p:spPr>
          <a:xfrm>
            <a:off x="4115876" y="2688073"/>
            <a:ext cx="1512168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slon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vál 10">
            <a:hlinkClick r:id="rId2" action="ppaction://hlinksldjump"/>
          </p:cNvPr>
          <p:cNvSpPr/>
          <p:nvPr/>
        </p:nvSpPr>
        <p:spPr>
          <a:xfrm>
            <a:off x="5921954" y="5673730"/>
            <a:ext cx="3060731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neschopnost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Ovál 11">
            <a:hlinkClick r:id="rId2" action="ppaction://hlinksldjump"/>
          </p:cNvPr>
          <p:cNvSpPr/>
          <p:nvPr/>
        </p:nvSpPr>
        <p:spPr>
          <a:xfrm>
            <a:off x="7092280" y="4197327"/>
            <a:ext cx="1512168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žák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Ovál 12">
            <a:hlinkClick r:id="rId2" action="ppaction://hlinksldjump"/>
          </p:cNvPr>
          <p:cNvSpPr/>
          <p:nvPr/>
        </p:nvSpPr>
        <p:spPr>
          <a:xfrm>
            <a:off x="7092280" y="2861320"/>
            <a:ext cx="1512168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strach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Ovál 13">
            <a:hlinkClick r:id="rId2" action="ppaction://hlinksldjump"/>
          </p:cNvPr>
          <p:cNvSpPr/>
          <p:nvPr/>
        </p:nvSpPr>
        <p:spPr>
          <a:xfrm>
            <a:off x="918293" y="4148377"/>
            <a:ext cx="1512168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krása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Ovál 14">
            <a:hlinkClick r:id="rId2" action="ppaction://hlinksldjump"/>
          </p:cNvPr>
          <p:cNvSpPr/>
          <p:nvPr/>
        </p:nvSpPr>
        <p:spPr>
          <a:xfrm>
            <a:off x="4973030" y="4604966"/>
            <a:ext cx="1897847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láska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Ovál 15">
            <a:hlinkClick r:id="rId2" action="ppaction://hlinksldjump"/>
          </p:cNvPr>
          <p:cNvSpPr/>
          <p:nvPr/>
        </p:nvSpPr>
        <p:spPr>
          <a:xfrm>
            <a:off x="4973030" y="3625435"/>
            <a:ext cx="1831218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mrkev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36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858 -0.06563 C -0.06754 -0.07002 -0.06111 -0.09036 -0.05938 -0.09337 C -0.05764 -0.09637 -0.05451 -0.09706 -0.05243 -0.09961 C -0.04757 -0.10538 -0.04306 -0.11209 -0.03837 -0.11833 C -0.02639 -0.13427 -0.01545 -0.1523 -0.00122 -0.16455 C 0.00035 -0.16778 0.00121 -0.17194 0.00347 -0.17402 C 0.0092 -0.17934 0.01719 -0.1798 0.02205 -0.18627 C 0.03437 -0.20268 0.05226 -0.211 0.06389 -0.22648 C 0.06927 -0.23365 0.07292 -0.24474 0.08021 -0.24821 C 0.08246 -0.24936 0.08507 -0.24983 0.08715 -0.25144 C 0.09115 -0.25445 0.10417 -0.26785 0.11042 -0.26993 C 0.11649 -0.27201 0.12274 -0.27201 0.12899 -0.27294 C 0.16944 -0.28657 0.21059 -0.29443 0.25226 -0.3009 C 0.36111 -0.3358 0.42448 -0.34042 0.49878 -0.27617 C 0.50903 -0.2556 0.51371 -0.23619 0.52205 -0.21423 C 0.52274 -0.20799 0.52292 -0.20152 0.52413 -0.19551 C 0.52535 -0.1902 0.52899 -0.18003 0.52899 -0.18003 " pathEditMode="relative" ptsTypes="ffffffffffffffff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5.53501E-6 C 0.00417 -0.02102 0.00434 -0.04529 0.01163 -0.06493 C 0.01771 -0.08111 0.02222 -0.07649 0.0349 -0.0929 C 0.03802 -0.09706 0.04028 -0.1026 0.04427 -0.10515 C 0.05139 -0.10977 0.0599 -0.10884 0.06753 -0.11139 C 0.08351 -0.12571 0.11076 -0.12941 0.13038 -0.13311 C 0.14496 -0.13958 0.16024 -0.1412 0.17448 -0.14859 C 0.17934 -0.15114 0.18368 -0.15553 0.18854 -0.15784 C 0.20573 -0.16593 0.22465 -0.1724 0.24201 -0.17956 C 0.25417 -0.18465 0.26441 -0.19181 0.27691 -0.19505 C 0.29132 -0.20637 0.29253 -0.20984 0.30937 -0.21353 C 0.31562 -0.21631 0.32674 -0.22047 0.33264 -0.22601 C 0.34462 -0.23734 0.35538 -0.25375 0.36979 -0.25999 C 0.37292 -0.26299 0.37639 -0.26553 0.37917 -0.26923 C 0.38125 -0.272 0.3816 -0.27663 0.38385 -0.27871 C 0.38871 -0.28333 0.40816 -0.29327 0.41406 -0.2972 C 0.42483 -0.30436 0.43038 -0.31199 0.44201 -0.31568 C 0.45 -0.32655 0.45417 -0.33047 0.46528 -0.3344 C 0.47413 -0.34342 0.48472 -0.35127 0.49549 -0.3559 C 0.50312 -0.3663 0.5 -0.36214 0.50469 -0.36838 " pathEditMode="relative" ptsTypes="fffffffffffffffffff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95817E-7 C -0.00503 -0.02311 -0.01042 -0.04483 -0.02326 -0.06194 C -0.02917 -0.10284 -0.01996 -0.05916 -0.03246 -0.08366 C -0.0342 -0.08713 -0.03385 -0.09198 -0.0349 -0.09591 C -0.03611 -0.1003 -0.03785 -0.10423 -0.03941 -0.10839 C -0.03871 -0.13104 -0.03837 -0.15392 -0.03715 -0.17656 C -0.03646 -0.18928 -0.02934 -0.2036 -0.02552 -0.21354 C -0.01528 -0.24081 -0.02517 -0.2177 -0.01858 -0.24151 C -0.01649 -0.24913 -0.00972 -0.26323 -0.00694 -0.26947 C -0.00139 -0.29951 0.02396 -0.33395 0.04653 -0.34366 C 0.05938 -0.3559 0.06632 -0.36353 0.08142 -0.36838 C 0.09566 -0.38109 0.07986 -0.36885 0.1 -0.37763 C 0.10556 -0.38017 0.11076 -0.38456 0.11632 -0.3871 C 0.11945 -0.39126 0.12205 -0.39612 0.1257 -0.39935 C 0.14254 -0.41414 0.13247 -0.39612 0.14653 -0.41484 C 0.15087 -0.42061 0.15382 -0.42755 0.15816 -0.43332 C 0.15747 -0.45089 0.15955 -0.46915 0.1559 -0.48602 C 0.14809 -0.52276 0.11024 -0.53131 0.09306 -0.55419 C 0.09375 -0.56667 0.09531 -0.5914 0.09531 -0.5914 " pathEditMode="relative" ptsTypes="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5.97874E-6 C -0.01198 0.00531 -0.01077 0.00045 -0.02101 -0.00625 C -0.02535 -0.00902 -0.03594 -0.01156 -0.03959 -0.01249 C -0.05104 -0.02404 -0.05261 -0.02173 -0.06511 -0.02797 C -0.07795 -0.03444 -0.08889 -0.04507 -0.10226 -0.04947 C -0.11806 -0.06333 -0.13594 -0.07142 -0.15347 -0.08043 C -0.1665 -0.09823 -0.15313 -0.08367 -0.17205 -0.09291 C -0.17465 -0.0943 -0.17674 -0.0973 -0.17917 -0.09915 C -0.18525 -0.10354 -0.19115 -0.1084 -0.19775 -0.1114 C -0.20243 -0.11348 -0.20729 -0.11464 -0.21163 -0.11764 C -0.21719 -0.12134 -0.22222 -0.12666 -0.22795 -0.13012 C -0.24601 -0.14075 -0.23768 -0.13058 -0.24427 -0.13937 " pathEditMode="relative" ptsTypes="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2.58378E-6 C 0.01631 -0.02727 0.03836 -0.04599 0.05815 -0.06817 C 0.06284 -0.07326 0.06683 -0.07973 0.07204 -0.08366 C 0.0809 -0.09013 0.09114 -0.0929 0.09999 -0.09914 C 0.1059 -0.1033 0.11058 -0.10977 0.11614 -0.11463 C 0.11996 -0.11786 0.12378 -0.1211 0.12777 -0.12387 C 0.1401 -0.13219 0.15277 -0.14028 0.1651 -0.1486 C 0.18142 -0.15946 0.19635 -0.17217 0.21163 -0.18581 C 0.2151 -0.18881 0.21961 -0.18927 0.22326 -0.19205 C 0.22812 -0.19574 0.23246 -0.20037 0.23715 -0.20453 C 0.2394 -0.20661 0.24409 -0.21054 0.24409 -0.21054 C 0.24982 -0.23295 0.24131 -0.20684 0.25572 -0.22602 C 0.25746 -0.22833 0.25729 -0.23226 0.25815 -0.2355 C 0.25468 -0.24844 0.2526 -0.26438 0.26041 -0.27571 " pathEditMode="relative" ptsTypes="fffffffffffff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5.3871E-6 C 0.01163 -0.00532 0.00608 -0.00024 0.01163 -0.02173 C 0.0125 -0.02543 0.02483 -0.04785 0.02795 -0.0527 C 0.03455 -0.06287 0.04288 -0.0728 0.04878 -0.08367 C 0.05087 -0.08736 0.05174 -0.09222 0.05347 -0.09615 C 0.05955 -0.11024 0.0566 -0.10123 0.0651 -0.11464 C 0.06823 -0.11949 0.075 -0.1359 0.07674 -0.13936 C 0.08524 -0.15739 0.09566 -0.1738 0.10694 -0.18882 C 0.1092 -0.19506 0.11094 -0.20176 0.11389 -0.20754 C 0.11632 -0.21239 0.12118 -0.2147 0.12326 -0.21979 C 0.1276 -0.23042 0.12865 -0.2429 0.13246 -0.25399 C 0.13628 -0.26509 0.14097 -0.2667 0.14653 -0.27549 C 0.15226 -0.2845 0.15642 -0.29513 0.16267 -0.30345 C 0.1658 -0.30761 0.1691 -0.31154 0.17205 -0.31593 C 0.18299 -0.33211 0.19028 -0.35152 0.2 -0.36839 C 0.20503 -0.37717 0.21128 -0.38434 0.21632 -0.39312 C 0.22205 -0.41715 0.22569 -0.41808 0.23715 -0.43657 C 0.24618 -0.45113 0.2526 -0.46638 0.26267 -0.48002 C 0.26649 -0.49457 0.27326 -0.50313 0.28142 -0.51399 C 0.28594 -0.53225 0.30799 -0.5676 0.31389 -0.57893 C 0.3191 -0.58887 0.32431 -0.5988 0.32795 -0.6099 C 0.32899 -0.6129 0.33021 -0.62238 0.33021 -0.61914 C 0.33021 -0.60458 0.32708 -0.6092 0.32326 -0.59765 C 0.31458 -0.57176 0.32361 -0.58563 0.31389 -0.57269 " pathEditMode="relative" ptsTypes="fffffffffffffffffffffffA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8.48163E-7 C -0.02448 -0.00301 -0.05052 -0.00763 -0.07222 -0.02496 C -0.07691 -0.02866 -0.08142 -0.03305 -0.08611 -0.03721 C -0.0901 -0.04091 -0.1 -0.04345 -0.1 -0.04345 C -0.11163 -0.05593 -0.12101 -0.06887 -0.13038 -0.08366 C -0.14288 -0.10354 -0.13142 -0.08204 -0.14653 -0.10238 C -0.14844 -0.10492 -0.1493 -0.10885 -0.15121 -0.11163 C -0.15799 -0.12133 -0.16528 -0.13011 -0.17222 -0.13936 C -0.175 -0.14306 -0.17639 -0.14837 -0.17917 -0.15184 C -0.19479 -0.17102 -0.21337 -0.18466 -0.23038 -0.2013 C -0.24253 -0.21331 -0.25121 -0.22949 -0.26528 -0.2385 L -0.23958 -0.2385 " pathEditMode="relative" ptsTypes="ffffffffffA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0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50589E-6 C 0.01736 -0.052 0.02968 -0.10585 0.04652 -0.15785 C 0.04427 -0.2043 0.04253 -0.25075 0.03958 -0.2972 C 0.03854 -0.31269 0.03836 -0.32887 0.03489 -0.34366 C 0.0335 -0.3492 0.02847 -0.35175 0.02552 -0.35614 C -0.00747 -0.40698 0.05434 -0.31569 0.01632 -0.37763 C 0.01145 -0.38549 0.00434 -0.3908 3.88889E-6 -0.39935 C -0.0073 -0.41368 -0.00851 -0.42824 -0.01407 -0.4428 C -0.01841 -0.45413 -0.0257 -0.4606 -0.0257 -0.47377 " pathEditMode="relative" ptsTypes="ffffffff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5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-2.32494E-6 C -0.00694 -0.00093 -0.02378 -0.00162 -0.03263 -0.00601 C -0.04114 -0.01017 -0.04722 -0.0178 -0.0559 -0.02149 C -0.07534 -0.04738 -0.05173 -0.01849 -0.06979 -0.03397 C -0.08576 -0.04761 -0.09913 -0.0661 -0.11631 -0.07719 C -0.12326 -0.08667 -0.12569 -0.09083 -0.13489 -0.09892 C -0.13784 -0.10146 -0.14149 -0.10215 -0.14427 -0.10516 C -0.146 -0.107 -0.16093 -0.12734 -0.1651 -0.13312 C -0.16701 -0.13589 -0.16996 -0.13682 -0.17222 -0.13913 C -0.17482 -0.1419 -0.17673 -0.1456 -0.17916 -0.14837 C -0.18124 -0.15068 -0.18611 -0.15461 -0.18611 -0.15461 " pathEditMode="relative" ptsTypes="ffffffffffA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0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42801E-6 C -0.01701 -0.0104 -0.03454 -0.01941 -0.05121 -0.03097 C -0.05555 -0.03397 -0.0585 -0.03975 -0.06267 -0.04321 C -0.08454 -0.0617 -0.10555 -0.08019 -0.1302 -0.08967 C -0.13871 -0.09868 -0.14357 -0.10515 -0.15347 -0.11139 C -0.16267 -0.11717 -0.18142 -0.12688 -0.18142 -0.12688 C -0.1901 -0.14236 -0.1927 -0.14467 -0.20694 -0.1486 C -0.21006 -0.15068 -0.21336 -0.15253 -0.21631 -0.15484 C -0.22256 -0.15969 -0.23489 -0.17032 -0.23489 -0.17032 C -0.23802 -0.17541 -0.24027 -0.18165 -0.24409 -0.18581 C -0.246 -0.18789 -0.24913 -0.18719 -0.25121 -0.18881 C -0.25451 -0.19135 -0.25694 -0.19575 -0.26041 -0.19806 C -0.26631 -0.20199 -0.27309 -0.20337 -0.27899 -0.2073 C -0.28246 -0.20961 -0.28541 -0.21308 -0.28836 -0.21654 C -0.29079 -0.21932 -0.29236 -0.22394 -0.29531 -0.22602 C -0.29878 -0.22833 -0.30312 -0.2281 -0.30694 -0.22902 C -0.31163 -0.23411 -0.31545 -0.24081 -0.32083 -0.24451 C -0.33402 -0.25329 -0.34895 -0.2556 -0.36267 -0.263 C -0.38072 -0.2727 -0.39722 -0.2868 -0.41631 -0.29096 C -0.42239 -0.2942 -0.42916 -0.29581 -0.43489 -0.30021 C -0.44635 -0.30899 -0.45711 -0.31962 -0.46979 -0.32493 C -0.47048 -0.33002 -0.47013 -0.3358 -0.47204 -0.34042 C -0.47413 -0.34527 -0.48229 -0.34828 -0.48593 -0.34966 C -0.50277 -0.35613 -0.51684 -0.36214 -0.53489 -0.36214 L -0.51388 -0.36515 " pathEditMode="relative" ptsTypes="fffffffffffffffffffffffAA">
                                      <p:cBhvr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6.38549E-6 C -0.00086 -0.02173 -0.00052 -0.04369 -0.00243 -0.06518 C -0.00277 -0.0698 -0.0059 -0.07327 -0.00711 -0.07743 C -0.01336 -0.09823 -0.01684 -0.11348 -0.02569 -0.13312 C -0.02934 -0.15369 -0.03333 -0.16525 -0.04201 -0.18281 C -0.04826 -0.23458 -0.03854 -0.17657 -0.05121 -0.21054 C -0.05381 -0.21725 -0.05399 -0.2251 -0.0559 -0.23227 C -0.06145 -0.25237 -0.06857 -0.26971 -0.07673 -0.28797 C -0.0802 -0.30368 -0.08194 -0.315 -0.08836 -0.32818 C -0.08923 -0.33534 -0.08923 -0.34297 -0.09079 -0.3499 C -0.09166 -0.35337 -0.09461 -0.35568 -0.09548 -0.35915 C -0.10017 -0.37763 -0.10086 -0.39913 -0.10468 -0.41808 C -0.10937 -0.44073 -0.11111 -0.46985 -0.121 -0.48926 C -0.12361 -0.50405 -0.12135 -0.50913 -0.13263 -0.51399 C -0.14218 -0.52254 -0.13958 -0.51653 -0.13958 -0.53248 " pathEditMode="relative" ptsTypes="ffffffffffffffA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b="1" u="sng" dirty="0" smtClean="0">
                <a:latin typeface="Calibri" pitchFamily="34" charset="0"/>
              </a:rPr>
              <a:t>Pomnožná</a:t>
            </a:r>
            <a:r>
              <a:rPr lang="cs-CZ" sz="2800" dirty="0" smtClean="0">
                <a:latin typeface="Calibri" pitchFamily="34" charset="0"/>
              </a:rPr>
              <a:t> – mají pouze tvary množného čísla, označují jimi i jednu věc</a:t>
            </a:r>
          </a:p>
          <a:p>
            <a:pPr marL="0" indent="0" algn="just">
              <a:buNone/>
            </a:pPr>
            <a:r>
              <a:rPr lang="cs-CZ" sz="2800" dirty="0">
                <a:latin typeface="Calibri" pitchFamily="34" charset="0"/>
              </a:rPr>
              <a:t>	</a:t>
            </a:r>
            <a:r>
              <a:rPr lang="cs-CZ" sz="2800" dirty="0" smtClean="0">
                <a:latin typeface="Calibri" pitchFamily="34" charset="0"/>
              </a:rPr>
              <a:t>př. </a:t>
            </a:r>
            <a:r>
              <a:rPr lang="cs-CZ" sz="2800" dirty="0">
                <a:latin typeface="Calibri" pitchFamily="34" charset="0"/>
              </a:rPr>
              <a:t>d</a:t>
            </a:r>
            <a:r>
              <a:rPr lang="cs-CZ" sz="2800" dirty="0" smtClean="0">
                <a:latin typeface="Calibri" pitchFamily="34" charset="0"/>
              </a:rPr>
              <a:t>veře, kalhoty, nůžky, Vánoce, prázdniny</a:t>
            </a:r>
          </a:p>
          <a:p>
            <a:pPr algn="just"/>
            <a:r>
              <a:rPr lang="cs-CZ" sz="2800" b="1" u="sng" dirty="0" smtClean="0">
                <a:latin typeface="Calibri" pitchFamily="34" charset="0"/>
              </a:rPr>
              <a:t>Hromadná</a:t>
            </a:r>
            <a:r>
              <a:rPr lang="cs-CZ" sz="2800" dirty="0" smtClean="0">
                <a:latin typeface="Calibri" pitchFamily="34" charset="0"/>
              </a:rPr>
              <a:t> – mají pouze tvar jednotného čísla, ale označují větší množství věcí, jevů stejného druhu</a:t>
            </a:r>
            <a:endParaRPr lang="cs-CZ" sz="2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800" dirty="0" smtClean="0">
                <a:latin typeface="Calibri" pitchFamily="34" charset="0"/>
              </a:rPr>
              <a:t>	př. </a:t>
            </a:r>
            <a:r>
              <a:rPr lang="cs-CZ" sz="2800" dirty="0">
                <a:latin typeface="Calibri" pitchFamily="34" charset="0"/>
              </a:rPr>
              <a:t>o</a:t>
            </a:r>
            <a:r>
              <a:rPr lang="cs-CZ" sz="2800" dirty="0" smtClean="0">
                <a:latin typeface="Calibri" pitchFamily="34" charset="0"/>
              </a:rPr>
              <a:t>byvatelstvo, hmyz, křoví, zrní</a:t>
            </a:r>
          </a:p>
          <a:p>
            <a:pPr algn="just"/>
            <a:r>
              <a:rPr lang="cs-CZ" sz="2800" b="1" u="sng" dirty="0" smtClean="0">
                <a:latin typeface="Calibri" pitchFamily="34" charset="0"/>
              </a:rPr>
              <a:t>Látková</a:t>
            </a:r>
            <a:r>
              <a:rPr lang="cs-CZ" sz="2800" dirty="0" smtClean="0">
                <a:latin typeface="Calibri" pitchFamily="34" charset="0"/>
              </a:rPr>
              <a:t> – označují tvarem jednotného čísla samotnou látku, bez ohledu na její množství</a:t>
            </a:r>
          </a:p>
          <a:p>
            <a:pPr marL="0" indent="0" algn="just">
              <a:buNone/>
            </a:pPr>
            <a:r>
              <a:rPr lang="cs-CZ" sz="2800" dirty="0">
                <a:latin typeface="Calibri" pitchFamily="34" charset="0"/>
              </a:rPr>
              <a:t>	</a:t>
            </a:r>
            <a:r>
              <a:rPr lang="cs-CZ" sz="2800" dirty="0" smtClean="0">
                <a:latin typeface="Calibri" pitchFamily="34" charset="0"/>
              </a:rPr>
              <a:t>př. voda, dřevo, sůl, mléko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3376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konkrétní se dělí na: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26737" y="2496306"/>
            <a:ext cx="2664296" cy="1512168"/>
          </a:xfrm>
          <a:prstGeom prst="rect">
            <a:avLst/>
          </a:pr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vlastní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2492896"/>
            <a:ext cx="2376264" cy="1512168"/>
          </a:xfrm>
          <a:prstGeom prst="rect">
            <a:avLst/>
          </a:pr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obecná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ruška\AppData\Local\Microsoft\Windows\Temporary Internet Files\Content.IE5\KDUYXSXZ\MM91000113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537" y="4665382"/>
            <a:ext cx="1114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KDUYXSXZ\MC9004362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47135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ška\AppData\Local\Microsoft\Windows\Temporary Internet Files\Content.IE5\OF5S1J2O\MC9004149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66" y="4502941"/>
            <a:ext cx="1751406" cy="1516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uška\AppData\Local\Microsoft\Windows\Temporary Internet Files\Content.IE5\KDUYXSXZ\MC9003965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959" y="4493517"/>
            <a:ext cx="1045159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>
            <a:endCxn id="4" idx="0"/>
          </p:cNvCxnSpPr>
          <p:nvPr/>
        </p:nvCxnSpPr>
        <p:spPr>
          <a:xfrm flipH="1">
            <a:off x="2558885" y="1196752"/>
            <a:ext cx="1332148" cy="129955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5" idx="0"/>
          </p:cNvCxnSpPr>
          <p:nvPr/>
        </p:nvCxnSpPr>
        <p:spPr>
          <a:xfrm>
            <a:off x="5220072" y="1196752"/>
            <a:ext cx="1548172" cy="12961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531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Vlastní podstatná jména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280920" cy="5005536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2800" dirty="0">
                <a:latin typeface="Calibri" pitchFamily="34" charset="0"/>
              </a:rPr>
              <a:t>o</a:t>
            </a:r>
            <a:r>
              <a:rPr lang="cs-CZ" sz="2800" dirty="0" smtClean="0">
                <a:latin typeface="Calibri" pitchFamily="34" charset="0"/>
              </a:rPr>
              <a:t>značují </a:t>
            </a:r>
            <a:r>
              <a:rPr lang="cs-CZ" sz="2800" dirty="0">
                <a:latin typeface="Calibri" pitchFamily="34" charset="0"/>
              </a:rPr>
              <a:t>jednu určitou osobu: </a:t>
            </a:r>
          </a:p>
          <a:p>
            <a:pPr marL="0" indent="0" algn="just">
              <a:buNone/>
            </a:pPr>
            <a:r>
              <a:rPr lang="cs-CZ" sz="2800" dirty="0" smtClean="0">
                <a:latin typeface="Calibri" pitchFamily="34" charset="0"/>
              </a:rPr>
              <a:t>	jméno: </a:t>
            </a:r>
            <a:r>
              <a:rPr lang="cs-CZ" sz="2800" i="1" dirty="0">
                <a:latin typeface="Calibri" pitchFamily="34" charset="0"/>
              </a:rPr>
              <a:t>Kateřina, Jan</a:t>
            </a:r>
          </a:p>
          <a:p>
            <a:pPr marL="0" indent="0" algn="just">
              <a:buNone/>
            </a:pPr>
            <a:r>
              <a:rPr lang="cs-CZ" sz="2800" dirty="0" smtClean="0">
                <a:latin typeface="Calibri" pitchFamily="34" charset="0"/>
              </a:rPr>
              <a:t>	příjmení</a:t>
            </a:r>
            <a:r>
              <a:rPr lang="cs-CZ" sz="2800" dirty="0">
                <a:latin typeface="Calibri" pitchFamily="34" charset="0"/>
              </a:rPr>
              <a:t>: </a:t>
            </a:r>
            <a:r>
              <a:rPr lang="cs-CZ" sz="2800" i="1" dirty="0">
                <a:latin typeface="Calibri" pitchFamily="34" charset="0"/>
              </a:rPr>
              <a:t>Černá, Novák</a:t>
            </a:r>
          </a:p>
          <a:p>
            <a:pPr algn="just"/>
            <a:r>
              <a:rPr lang="cs-CZ" sz="2800" dirty="0" smtClean="0">
                <a:latin typeface="Calibri" pitchFamily="34" charset="0"/>
              </a:rPr>
              <a:t>jedno </a:t>
            </a:r>
            <a:r>
              <a:rPr lang="cs-CZ" sz="2800" dirty="0">
                <a:latin typeface="Calibri" pitchFamily="34" charset="0"/>
              </a:rPr>
              <a:t>určité zvíře: </a:t>
            </a:r>
            <a:r>
              <a:rPr lang="cs-CZ" sz="2800" i="1" dirty="0" err="1">
                <a:latin typeface="Calibri" pitchFamily="34" charset="0"/>
              </a:rPr>
              <a:t>Rex</a:t>
            </a:r>
            <a:r>
              <a:rPr lang="cs-CZ" sz="2800" i="1" dirty="0" smtClean="0">
                <a:latin typeface="Calibri" pitchFamily="34" charset="0"/>
              </a:rPr>
              <a:t>, Micka</a:t>
            </a:r>
            <a:endParaRPr lang="cs-CZ" sz="2800" i="1" dirty="0">
              <a:latin typeface="Calibri" pitchFamily="34" charset="0"/>
            </a:endParaRPr>
          </a:p>
          <a:p>
            <a:pPr algn="just"/>
            <a:r>
              <a:rPr lang="cs-CZ" sz="2800" dirty="0" smtClean="0">
                <a:latin typeface="Calibri" pitchFamily="34" charset="0"/>
              </a:rPr>
              <a:t>hory</a:t>
            </a:r>
            <a:r>
              <a:rPr lang="cs-CZ" sz="2800" dirty="0">
                <a:latin typeface="Calibri" pitchFamily="34" charset="0"/>
              </a:rPr>
              <a:t>, řeky, země, státy apod. – </a:t>
            </a:r>
            <a:r>
              <a:rPr lang="cs-CZ" sz="2800" i="1" dirty="0">
                <a:latin typeface="Calibri" pitchFamily="34" charset="0"/>
              </a:rPr>
              <a:t>Sněžka, Vltava, Čechy, Evropa</a:t>
            </a:r>
          </a:p>
          <a:p>
            <a:pPr algn="just"/>
            <a:r>
              <a:rPr lang="cs-CZ" sz="2800" dirty="0" smtClean="0">
                <a:latin typeface="Calibri" pitchFamily="34" charset="0"/>
              </a:rPr>
              <a:t>jména </a:t>
            </a:r>
            <a:r>
              <a:rPr lang="cs-CZ" sz="2800" dirty="0">
                <a:latin typeface="Calibri" pitchFamily="34" charset="0"/>
              </a:rPr>
              <a:t>příslušníků národa, státu, jména obyvatel obce: </a:t>
            </a:r>
            <a:r>
              <a:rPr lang="cs-CZ" sz="2800" i="1" dirty="0">
                <a:latin typeface="Calibri" pitchFamily="34" charset="0"/>
              </a:rPr>
              <a:t>Čech, </a:t>
            </a:r>
            <a:r>
              <a:rPr lang="cs-CZ" sz="2800" i="1" dirty="0" smtClean="0">
                <a:latin typeface="Calibri" pitchFamily="34" charset="0"/>
              </a:rPr>
              <a:t>Slovák</a:t>
            </a:r>
            <a:endParaRPr lang="cs-CZ" sz="2800" dirty="0">
              <a:latin typeface="Calibri" pitchFamily="34" charset="0"/>
            </a:endParaRPr>
          </a:p>
          <a:p>
            <a:pPr algn="just"/>
            <a:r>
              <a:rPr lang="cs-CZ" sz="2800" dirty="0" smtClean="0">
                <a:latin typeface="Calibri" pitchFamily="34" charset="0"/>
              </a:rPr>
              <a:t>názvy </a:t>
            </a:r>
            <a:r>
              <a:rPr lang="cs-CZ" sz="2800" dirty="0">
                <a:latin typeface="Calibri" pitchFamily="34" charset="0"/>
              </a:rPr>
              <a:t>spolků, podniků, uměleckých děl, knih apod. – </a:t>
            </a:r>
            <a:r>
              <a:rPr lang="cs-CZ" sz="2800" i="1" dirty="0">
                <a:latin typeface="Calibri" pitchFamily="34" charset="0"/>
              </a:rPr>
              <a:t>Domovina</a:t>
            </a:r>
            <a:r>
              <a:rPr lang="cs-CZ" sz="2800" dirty="0">
                <a:latin typeface="Calibri" pitchFamily="34" charset="0"/>
              </a:rPr>
              <a:t> (spolek), </a:t>
            </a:r>
            <a:r>
              <a:rPr lang="cs-CZ" sz="2800" i="1" dirty="0">
                <a:latin typeface="Calibri" pitchFamily="34" charset="0"/>
              </a:rPr>
              <a:t>Tajemství</a:t>
            </a:r>
            <a:r>
              <a:rPr lang="cs-CZ" sz="2800" dirty="0">
                <a:latin typeface="Calibri" pitchFamily="34" charset="0"/>
              </a:rPr>
              <a:t> (opera)</a:t>
            </a:r>
          </a:p>
          <a:p>
            <a:pPr algn="just"/>
            <a:r>
              <a:rPr lang="cs-CZ" sz="2800" dirty="0" smtClean="0">
                <a:latin typeface="Calibri" pitchFamily="34" charset="0"/>
              </a:rPr>
              <a:t>názvy </a:t>
            </a:r>
            <a:r>
              <a:rPr lang="cs-CZ" sz="2800" dirty="0">
                <a:latin typeface="Calibri" pitchFamily="34" charset="0"/>
              </a:rPr>
              <a:t>svátečních dní a období – </a:t>
            </a:r>
            <a:r>
              <a:rPr lang="cs-CZ" sz="2800" i="1" dirty="0">
                <a:latin typeface="Calibri" pitchFamily="34" charset="0"/>
              </a:rPr>
              <a:t>Velikonoce, Vánoce, </a:t>
            </a:r>
            <a:r>
              <a:rPr lang="cs-CZ" sz="2800" i="1" dirty="0" smtClean="0">
                <a:latin typeface="Calibri" pitchFamily="34" charset="0"/>
              </a:rPr>
              <a:t>Hromnice</a:t>
            </a:r>
            <a:endParaRPr lang="cs-CZ" sz="2800" i="1" dirty="0">
              <a:latin typeface="Calibri" pitchFamily="34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580112" y="1124744"/>
            <a:ext cx="3312368" cy="19442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Vlastní jména píšeme s velkým začátečním písmenem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150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Obecná podstatná jména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3061320"/>
          </a:xfrm>
        </p:spPr>
        <p:txBody>
          <a:bodyPr>
            <a:normAutofit/>
          </a:bodyPr>
          <a:lstStyle/>
          <a:p>
            <a:r>
              <a:rPr lang="cs-CZ" sz="3200" dirty="0">
                <a:latin typeface="Calibri" pitchFamily="34" charset="0"/>
              </a:rPr>
              <a:t>n</a:t>
            </a:r>
            <a:r>
              <a:rPr lang="cs-CZ" sz="3200" dirty="0" smtClean="0">
                <a:latin typeface="Calibri" pitchFamily="34" charset="0"/>
              </a:rPr>
              <a:t>eoznačují </a:t>
            </a:r>
            <a:r>
              <a:rPr lang="cs-CZ" sz="3200" dirty="0" smtClean="0">
                <a:latin typeface="Calibri" pitchFamily="34" charset="0"/>
              </a:rPr>
              <a:t>určitou osobu, zvíře nebo věc, ale označují je </a:t>
            </a:r>
            <a:r>
              <a:rPr lang="cs-CZ" sz="3200" b="1" dirty="0" smtClean="0">
                <a:latin typeface="Calibri" pitchFamily="34" charset="0"/>
              </a:rPr>
              <a:t>OBECNĚ 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 chlapec, pes, město, rybník, noviny, opera apod.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4644008" y="3789040"/>
            <a:ext cx="3312368" cy="19442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Obecná jména píšeme s malým začátečním písmenem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2050" name="Picture 2" descr="C:\Users\Maruška\AppData\Local\Microsoft\Windows\Temporary Internet Files\Content.IE5\OF5S1J2O\MC900442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935" y="4561396"/>
            <a:ext cx="16033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uška\AppData\Local\Microsoft\Windows\Temporary Internet Files\Content.IE5\KDUYXSXZ\MM91000113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2060"/>
            <a:ext cx="1114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676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916832"/>
            <a:ext cx="2016224" cy="108012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3. pád j. č. </a:t>
            </a:r>
            <a:endParaRPr lang="cs-CZ" sz="3200" dirty="0">
              <a:solidFill>
                <a:schemeClr val="tx1"/>
              </a:solidFill>
              <a:latin typeface="Calibri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627784" y="1700808"/>
            <a:ext cx="172819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3"/>
          </p:cNvCxnSpPr>
          <p:nvPr/>
        </p:nvCxnSpPr>
        <p:spPr>
          <a:xfrm>
            <a:off x="2627784" y="2456892"/>
            <a:ext cx="172819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637025" y="2761606"/>
            <a:ext cx="1718951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4355976" y="1412776"/>
            <a:ext cx="2952328" cy="504056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pan ředitel Novák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32235" y="2204864"/>
            <a:ext cx="2736304" cy="504056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básník Jan Neruda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355976" y="3073875"/>
            <a:ext cx="2736304" cy="504056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kamarád Pavel</a:t>
            </a:r>
          </a:p>
        </p:txBody>
      </p:sp>
      <p:sp>
        <p:nvSpPr>
          <p:cNvPr id="3" name="Obdélník 2"/>
          <p:cNvSpPr/>
          <p:nvPr/>
        </p:nvSpPr>
        <p:spPr>
          <a:xfrm>
            <a:off x="590884" y="4526920"/>
            <a:ext cx="2088232" cy="120633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5. pád j. č.</a:t>
            </a:r>
            <a:endParaRPr lang="cs-CZ" sz="32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02958" y="5870633"/>
            <a:ext cx="2952328" cy="504056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vládce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24223" y="4976771"/>
            <a:ext cx="2952328" cy="504056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obhájce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89049" y="4185084"/>
            <a:ext cx="2952328" cy="504056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otec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>
            <a:endCxn id="16" idx="1"/>
          </p:cNvCxnSpPr>
          <p:nvPr/>
        </p:nvCxnSpPr>
        <p:spPr>
          <a:xfrm flipV="1">
            <a:off x="2699943" y="4437112"/>
            <a:ext cx="1589106" cy="2520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15" idx="1"/>
          </p:cNvCxnSpPr>
          <p:nvPr/>
        </p:nvCxnSpPr>
        <p:spPr>
          <a:xfrm>
            <a:off x="2699943" y="5228799"/>
            <a:ext cx="162428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2699943" y="5733256"/>
            <a:ext cx="162428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0310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916832"/>
            <a:ext cx="2016224" cy="108012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1. pád mn. č. </a:t>
            </a:r>
            <a:endParaRPr lang="cs-CZ" sz="3200" dirty="0">
              <a:solidFill>
                <a:schemeClr val="tx1"/>
              </a:solidFill>
              <a:latin typeface="Calibri" pitchFamily="34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2627784" y="1700808"/>
            <a:ext cx="172819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>
            <a:stCxn id="3" idx="3"/>
          </p:cNvCxnSpPr>
          <p:nvPr/>
        </p:nvCxnSpPr>
        <p:spPr>
          <a:xfrm>
            <a:off x="2627784" y="2456892"/>
            <a:ext cx="172819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637025" y="2761606"/>
            <a:ext cx="1718951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4355976" y="1412776"/>
            <a:ext cx="2952328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člověk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32235" y="2204864"/>
            <a:ext cx="2736304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hokejista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5976" y="3073875"/>
            <a:ext cx="2736304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</a:rPr>
              <a:t>alchymista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3201" y="4653136"/>
            <a:ext cx="2016224" cy="108012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  <a:latin typeface="Calibri" pitchFamily="34" charset="0"/>
              </a:rPr>
              <a:t>6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. pád mn. č.</a:t>
            </a:r>
            <a:endParaRPr lang="cs-CZ" sz="3200" dirty="0">
              <a:solidFill>
                <a:schemeClr val="tx1"/>
              </a:solidFill>
              <a:latin typeface="Calibri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789425" y="4437112"/>
            <a:ext cx="172819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10" idx="3"/>
          </p:cNvCxnSpPr>
          <p:nvPr/>
        </p:nvCxnSpPr>
        <p:spPr>
          <a:xfrm>
            <a:off x="2789425" y="5193196"/>
            <a:ext cx="172819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98666" y="5497910"/>
            <a:ext cx="1718951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4517617" y="4149080"/>
            <a:ext cx="2952328" cy="50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chlapec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93876" y="4941168"/>
            <a:ext cx="2736304" cy="50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voják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17617" y="5810179"/>
            <a:ext cx="2736304" cy="50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hotel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95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5013" y="304606"/>
            <a:ext cx="7772400" cy="1143000"/>
          </a:xfrm>
        </p:spPr>
        <p:txBody>
          <a:bodyPr/>
          <a:lstStyle/>
          <a:p>
            <a:r>
              <a:rPr lang="cs-CZ" dirty="0" smtClean="0"/>
              <a:t>Vylušti křížovku: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256815" y="1585079"/>
            <a:ext cx="2048976" cy="1818742"/>
            <a:chOff x="411948" y="1585079"/>
            <a:chExt cx="2048976" cy="1818742"/>
          </a:xfrm>
        </p:grpSpPr>
        <p:pic>
          <p:nvPicPr>
            <p:cNvPr id="2049" name="Picture 1" descr="C:\Users\Maruška\AppData\Local\Microsoft\Windows\Temporary Internet Files\Content.IE5\0HFAX8LC\MC90033137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948" y="1585079"/>
              <a:ext cx="1196397" cy="10592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Users\Maruška\AppData\Local\Microsoft\Windows\Temporary Internet Files\Content.IE5\0HFAX8LC\MC90035981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585079"/>
              <a:ext cx="1129284" cy="18187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Ovál 5"/>
          <p:cNvSpPr/>
          <p:nvPr/>
        </p:nvSpPr>
        <p:spPr>
          <a:xfrm>
            <a:off x="31964" y="1392469"/>
            <a:ext cx="2431860" cy="22039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Maruška\AppData\Local\Microsoft\Windows\Temporary Internet Files\Content.IE5\OF5S1J2O\MC900320018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95" r="39923" b="31890"/>
          <a:stretch/>
        </p:blipFill>
        <p:spPr bwMode="auto">
          <a:xfrm>
            <a:off x="6710461" y="838014"/>
            <a:ext cx="1720130" cy="11270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6472658" y="344635"/>
            <a:ext cx="2195736" cy="2095667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Maruška\AppData\Local\Microsoft\Windows\Temporary Internet Files\Content.IE5\OF5S1J2O\MC9003609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8604"/>
            <a:ext cx="1296144" cy="1468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4813138" y="87562"/>
            <a:ext cx="1533947" cy="18002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Users\Maruška\AppData\Local\Microsoft\Windows\Temporary Internet Files\Content.IE5\KDUYXSXZ\MP9003860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815" y="5445224"/>
            <a:ext cx="1639467" cy="117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14684" y="5157192"/>
            <a:ext cx="2123728" cy="17008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C:\Users\Maruška\AppData\Local\Microsoft\Windows\Temporary Internet Files\Content.IE5\OF5S1J2O\MP9004027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backgroundMark x1="83272" y1="73047" x2="83272" y2="73047"/>
                        <a14:backgroundMark x1="82418" y1="82617" x2="82418" y2="82617"/>
                        <a14:backgroundMark x1="13431" y1="75781" x2="13431" y2="75781"/>
                        <a14:backgroundMark x1="84982" y1="69629" x2="84982" y2="69629"/>
                        <a14:backgroundMark x1="11722" y1="72363" x2="11722" y2="723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601" y="1887762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6874650" y="2440302"/>
            <a:ext cx="2195736" cy="25202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1900006"/>
              </p:ext>
            </p:extLst>
          </p:nvPr>
        </p:nvGraphicFramePr>
        <p:xfrm>
          <a:off x="1173134" y="2051297"/>
          <a:ext cx="6164016" cy="3574508"/>
        </p:xfrm>
        <a:graphic>
          <a:graphicData uri="http://schemas.openxmlformats.org/drawingml/2006/table">
            <a:tbl>
              <a:tblPr/>
              <a:tblGrid>
                <a:gridCol w="823352"/>
                <a:gridCol w="667583"/>
                <a:gridCol w="667583"/>
                <a:gridCol w="667583"/>
                <a:gridCol w="667583"/>
                <a:gridCol w="667583"/>
                <a:gridCol w="667583"/>
                <a:gridCol w="667583"/>
                <a:gridCol w="667583"/>
              </a:tblGrid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XXX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55" name="Picture 7" descr="C:\Users\Maruška\AppData\Local\Microsoft\Windows\Temporary Internet Files\Content.IE5\XKM73XPM\MC9004258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776" y="5157079"/>
            <a:ext cx="1841500" cy="155892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6675993" y="5157078"/>
            <a:ext cx="1841500" cy="155892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hlinkClick r:id="rId10" action="ppaction://hlinksldjump"/>
          </p:cNvPr>
          <p:cNvSpPr/>
          <p:nvPr/>
        </p:nvSpPr>
        <p:spPr>
          <a:xfrm>
            <a:off x="31964" y="1392468"/>
            <a:ext cx="2431860" cy="220396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1.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14" name="Ovál 13">
            <a:hlinkClick r:id="rId10" action="ppaction://hlinksldjump"/>
          </p:cNvPr>
          <p:cNvSpPr/>
          <p:nvPr/>
        </p:nvSpPr>
        <p:spPr>
          <a:xfrm>
            <a:off x="4791836" y="87562"/>
            <a:ext cx="1533947" cy="18002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tx1"/>
                </a:solidFill>
              </a:rPr>
              <a:t>3.</a:t>
            </a:r>
          </a:p>
        </p:txBody>
      </p:sp>
      <p:sp>
        <p:nvSpPr>
          <p:cNvPr id="15" name="Ovál 14">
            <a:hlinkClick r:id="rId10" action="ppaction://hlinksldjump"/>
          </p:cNvPr>
          <p:cNvSpPr/>
          <p:nvPr/>
        </p:nvSpPr>
        <p:spPr>
          <a:xfrm>
            <a:off x="6472658" y="344635"/>
            <a:ext cx="2195736" cy="2149813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tx1"/>
                </a:solidFill>
              </a:rPr>
              <a:t>2.</a:t>
            </a:r>
          </a:p>
        </p:txBody>
      </p:sp>
      <p:sp>
        <p:nvSpPr>
          <p:cNvPr id="16" name="Ovál 15">
            <a:hlinkClick r:id="rId10" action="ppaction://hlinksldjump"/>
          </p:cNvPr>
          <p:cNvSpPr/>
          <p:nvPr/>
        </p:nvSpPr>
        <p:spPr>
          <a:xfrm>
            <a:off x="6874650" y="2440302"/>
            <a:ext cx="2301953" cy="2514463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tx1"/>
                </a:solidFill>
              </a:rPr>
              <a:t>5.</a:t>
            </a:r>
          </a:p>
        </p:txBody>
      </p:sp>
      <p:sp>
        <p:nvSpPr>
          <p:cNvPr id="17" name="Ovál 16">
            <a:hlinkClick r:id="rId10" action="ppaction://hlinksldjump"/>
          </p:cNvPr>
          <p:cNvSpPr/>
          <p:nvPr/>
        </p:nvSpPr>
        <p:spPr>
          <a:xfrm>
            <a:off x="6649776" y="5157191"/>
            <a:ext cx="1867717" cy="1558811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tx1"/>
                </a:solidFill>
              </a:rPr>
              <a:t>6.</a:t>
            </a:r>
          </a:p>
        </p:txBody>
      </p:sp>
      <p:sp>
        <p:nvSpPr>
          <p:cNvPr id="19" name="Ovál 18">
            <a:hlinkClick r:id="rId10" action="ppaction://hlinksldjump"/>
          </p:cNvPr>
          <p:cNvSpPr/>
          <p:nvPr/>
        </p:nvSpPr>
        <p:spPr>
          <a:xfrm>
            <a:off x="35496" y="5157192"/>
            <a:ext cx="2106448" cy="1700808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tx1"/>
                </a:solidFill>
              </a:rPr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1678099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6408" y="274638"/>
            <a:ext cx="7772400" cy="1143000"/>
          </a:xfrm>
        </p:spPr>
        <p:txBody>
          <a:bodyPr/>
          <a:lstStyle/>
          <a:p>
            <a:r>
              <a:rPr lang="cs-CZ" dirty="0" smtClean="0"/>
              <a:t>Řešení křížovky: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72085"/>
              </p:ext>
            </p:extLst>
          </p:nvPr>
        </p:nvGraphicFramePr>
        <p:xfrm>
          <a:off x="1475656" y="1988840"/>
          <a:ext cx="6164016" cy="3574508"/>
        </p:xfrm>
        <a:graphic>
          <a:graphicData uri="http://schemas.openxmlformats.org/drawingml/2006/table">
            <a:tbl>
              <a:tblPr/>
              <a:tblGrid>
                <a:gridCol w="823352"/>
                <a:gridCol w="667583"/>
                <a:gridCol w="667583"/>
                <a:gridCol w="667583"/>
                <a:gridCol w="667583"/>
                <a:gridCol w="667583"/>
                <a:gridCol w="667583"/>
                <a:gridCol w="667583"/>
                <a:gridCol w="667583"/>
              </a:tblGrid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XXX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44"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933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6207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827584" y="1017240"/>
            <a:ext cx="7772400" cy="4572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alibri" pitchFamily="34" charset="0"/>
              </a:rPr>
              <a:t>V tajence ti vyšla dvě slova.</a:t>
            </a:r>
          </a:p>
          <a:p>
            <a:r>
              <a:rPr lang="cs-CZ" sz="3600" dirty="0" smtClean="0">
                <a:latin typeface="Calibri" pitchFamily="34" charset="0"/>
              </a:rPr>
              <a:t>Utvoř z nich:</a:t>
            </a:r>
          </a:p>
          <a:p>
            <a:pPr marL="0" indent="0">
              <a:buNone/>
            </a:pPr>
            <a:r>
              <a:rPr lang="cs-CZ" sz="3600" dirty="0" smtClean="0">
                <a:latin typeface="Calibri" pitchFamily="34" charset="0"/>
              </a:rPr>
              <a:t>3. pád č. mn. _____________________</a:t>
            </a:r>
          </a:p>
          <a:p>
            <a:pPr marL="0" indent="0">
              <a:buNone/>
            </a:pPr>
            <a:r>
              <a:rPr lang="cs-CZ" sz="3600" dirty="0" smtClean="0">
                <a:latin typeface="Calibri" pitchFamily="34" charset="0"/>
              </a:rPr>
              <a:t>6. pád č. mn. ______________________</a:t>
            </a:r>
          </a:p>
          <a:p>
            <a:pPr marL="0" indent="0">
              <a:buNone/>
            </a:pPr>
            <a:r>
              <a:rPr lang="cs-CZ" sz="3600" dirty="0" smtClean="0">
                <a:latin typeface="Calibri" pitchFamily="34" charset="0"/>
              </a:rPr>
              <a:t>7. pád č. mn. ______________________</a:t>
            </a:r>
          </a:p>
          <a:p>
            <a:pPr marL="0" indent="0">
              <a:buNone/>
            </a:pPr>
            <a:endParaRPr lang="cs-CZ" sz="3600" dirty="0">
              <a:latin typeface="Calibri" pitchFamily="34" charset="0"/>
            </a:endParaRPr>
          </a:p>
        </p:txBody>
      </p:sp>
      <p:pic>
        <p:nvPicPr>
          <p:cNvPr id="3074" name="Picture 2" descr="C:\Users\Maruška\AppData\Local\Microsoft\Windows\Temporary Internet Files\Content.IE5\XKM73XPM\MC9003302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820473"/>
            <a:ext cx="1813711" cy="9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uška\AppData\Local\Microsoft\Windows\Temporary Internet Files\Content.IE5\KDUYXSXZ\MP9004491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75368"/>
            <a:ext cx="1821964" cy="183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buch 1 4">
            <a:hlinkClick r:id="rId4" action="ppaction://hlinksldjump"/>
          </p:cNvPr>
          <p:cNvSpPr/>
          <p:nvPr/>
        </p:nvSpPr>
        <p:spPr>
          <a:xfrm>
            <a:off x="2929327" y="4375368"/>
            <a:ext cx="2866809" cy="207796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Řešení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29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48485" y="1841612"/>
            <a:ext cx="6768752" cy="41044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alibri" pitchFamily="34" charset="0"/>
              </a:rPr>
              <a:t>3. p. mn. č. – myším, nocím</a:t>
            </a:r>
          </a:p>
          <a:p>
            <a:pPr algn="ctr"/>
            <a:r>
              <a:rPr lang="cs-CZ" sz="4400" b="1" dirty="0" smtClean="0">
                <a:latin typeface="Calibri" pitchFamily="34" charset="0"/>
              </a:rPr>
              <a:t>6. p. mn. č. – myších, nocích</a:t>
            </a:r>
          </a:p>
          <a:p>
            <a:pPr algn="ctr"/>
            <a:r>
              <a:rPr lang="cs-CZ" sz="4400" b="1" dirty="0" smtClean="0">
                <a:latin typeface="Calibri" pitchFamily="34" charset="0"/>
              </a:rPr>
              <a:t>7. p. mn. č. – myšmi, nocemi</a:t>
            </a:r>
            <a:endParaRPr lang="cs-CZ" sz="4400" b="1" dirty="0">
              <a:latin typeface="Calibri" pitchFamily="34" charset="0"/>
            </a:endParaRPr>
          </a:p>
        </p:txBody>
      </p:sp>
      <p:pic>
        <p:nvPicPr>
          <p:cNvPr id="4098" name="Picture 2" descr="C:\Users\Maruška\AppData\Local\Microsoft\Windows\Temporary Internet Files\Content.IE5\XKM73XPM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275" y="4437112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uška\AppData\Local\Microsoft\Windows\Temporary Internet Files\Content.IE5\0HFAX8LC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4" y="4463496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913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55679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Použité zdroje: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39552" y="2780928"/>
            <a:ext cx="8229600" cy="3268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KRAUSOVÁ, Zdeňka; VEJVODOVÁ, Jana. </a:t>
            </a:r>
            <a:r>
              <a:rPr lang="cs-CZ" i="1" dirty="0" smtClean="0"/>
              <a:t>Český jazyk pro 6</a:t>
            </a:r>
            <a:r>
              <a:rPr lang="cs-CZ" dirty="0" smtClean="0"/>
              <a:t>. ročník. Plzeň: Fraus, 2003, ISBN 80-7238-206-3.</a:t>
            </a:r>
          </a:p>
          <a:p>
            <a:r>
              <a:rPr lang="cs-CZ" dirty="0" smtClean="0"/>
              <a:t>Obrázky: MS Office – Klipart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78953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378953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4376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169</TotalTime>
  <Words>475</Words>
  <Application>Microsoft Office PowerPoint</Application>
  <PresentationFormat>Předvádění na obrazovce (4:3)</PresentationFormat>
  <Paragraphs>147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Podstatná jména</vt:lpstr>
      <vt:lpstr>Prezentace aplikace PowerPoint</vt:lpstr>
      <vt:lpstr>Podstatná jména:</vt:lpstr>
      <vt:lpstr>Rozliš podstatná jména</vt:lpstr>
      <vt:lpstr>Podstatná jména</vt:lpstr>
      <vt:lpstr>Podstatná jména konkrétní se dělí na:</vt:lpstr>
      <vt:lpstr>Vlastní podstatná jména</vt:lpstr>
      <vt:lpstr>Obecná podstatná jména</vt:lpstr>
      <vt:lpstr>Utvoř:</vt:lpstr>
      <vt:lpstr>Prezentace aplikace PowerPoint</vt:lpstr>
      <vt:lpstr>Vylušti křížovku:</vt:lpstr>
      <vt:lpstr>Řešení křížovky: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Maruška</dc:creator>
  <cp:lastModifiedBy>Maruška</cp:lastModifiedBy>
  <cp:revision>20</cp:revision>
  <dcterms:created xsi:type="dcterms:W3CDTF">2013-04-07T20:06:26Z</dcterms:created>
  <dcterms:modified xsi:type="dcterms:W3CDTF">2013-04-29T17:33:55Z</dcterms:modified>
</cp:coreProperties>
</file>