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17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21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138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61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1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758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535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803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434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604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19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rgbClr val="FFFF00">
                <a:lumMod val="76000"/>
                <a:lumOff val="24000"/>
                <a:alpha val="88000"/>
              </a:srgb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DADAB-9A2C-42B8-B943-A1B15AE80EA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AB268-1FA9-473E-8A17-375856D36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04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rgbClr val="FFFF00">
                <a:lumMod val="76000"/>
                <a:lumOff val="24000"/>
                <a:alpha val="88000"/>
              </a:srgb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1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5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378953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66744957"/>
              </p:ext>
            </p:extLst>
          </p:nvPr>
        </p:nvGraphicFramePr>
        <p:xfrm>
          <a:off x="827584" y="2204864"/>
          <a:ext cx="7704856" cy="4093775"/>
        </p:xfrm>
        <a:graphic>
          <a:graphicData uri="http://schemas.openxmlformats.org/drawingml/2006/table">
            <a:tbl>
              <a:tblPr/>
              <a:tblGrid>
                <a:gridCol w="2768001"/>
                <a:gridCol w="4936855"/>
              </a:tblGrid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VY_32_INOVACE_06_01_06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0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Přídavná jména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2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prezentace shrnuje učivo o přídavných jménech. Nejprve si žáci zopakují druhy přídavných jmen, dále jejich pravopis, mluvnické kategorie a množné číslo. Do pravopisných cvičení doplňují interaktivní tužkou správnou koncovku přídavného jména. Prezentace je primárně určena pro žáky 7. ročníku.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79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1930"/>
            <a:ext cx="8229600" cy="1143000"/>
          </a:xfrm>
        </p:spPr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87624" y="1772816"/>
            <a:ext cx="2016224" cy="1440160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tvrdá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187624" y="3429000"/>
            <a:ext cx="2016224" cy="1440160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měkká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11560" y="5229200"/>
            <a:ext cx="3312368" cy="1440160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přivlastňovací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092280" y="344740"/>
            <a:ext cx="1872208" cy="1800200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Doplň vzory ke každému druhu</a:t>
            </a:r>
            <a:endParaRPr lang="cs-CZ" sz="2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7236296" y="476672"/>
            <a:ext cx="1656184" cy="1512168"/>
            <a:chOff x="4283968" y="1412776"/>
            <a:chExt cx="1656184" cy="1512168"/>
          </a:xfrm>
        </p:grpSpPr>
        <p:sp>
          <p:nvSpPr>
            <p:cNvPr id="7" name="Ovál 6"/>
            <p:cNvSpPr/>
            <p:nvPr/>
          </p:nvSpPr>
          <p:spPr>
            <a:xfrm>
              <a:off x="4283968" y="1412776"/>
              <a:ext cx="1656184" cy="151216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Maruška\AppData\Local\Microsoft\Windows\Temporary Internet Files\Content.IE5\KDUYXSXZ\MM900254500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2977" y="1692610"/>
              <a:ext cx="952500" cy="95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Obdélník 9"/>
          <p:cNvSpPr/>
          <p:nvPr/>
        </p:nvSpPr>
        <p:spPr>
          <a:xfrm>
            <a:off x="4712671" y="1772816"/>
            <a:ext cx="2163586" cy="116032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mladý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09737" y="3506612"/>
            <a:ext cx="2163586" cy="116032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jarní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12671" y="5229200"/>
            <a:ext cx="2163586" cy="116032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otcův</a:t>
            </a:r>
          </a:p>
          <a:p>
            <a:pPr algn="ctr"/>
            <a:r>
              <a:rPr lang="cs-CZ" sz="2800" dirty="0">
                <a:solidFill>
                  <a:schemeClr val="tx1"/>
                </a:solidFill>
              </a:rPr>
              <a:t>matčin</a:t>
            </a:r>
          </a:p>
        </p:txBody>
      </p:sp>
    </p:spTree>
    <p:extLst>
      <p:ext uri="{BB962C8B-B14F-4D97-AF65-F5344CB8AC3E}">
        <p14:creationId xmlns:p14="http://schemas.microsoft.com/office/powerpoint/2010/main" val="38138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Pravopis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měkká přídavná jména:</a:t>
            </a:r>
          </a:p>
          <a:p>
            <a:pPr marL="457200" lvl="1" indent="0">
              <a:buNone/>
            </a:pPr>
            <a:r>
              <a:rPr lang="cs-CZ" sz="2800" dirty="0" smtClean="0">
                <a:latin typeface="Segoe Script" pitchFamily="34" charset="0"/>
              </a:rPr>
              <a:t>v koncovkách píšeme vždy – í</a:t>
            </a:r>
          </a:p>
          <a:p>
            <a:pPr marL="457200" lvl="1" indent="0">
              <a:buNone/>
            </a:pPr>
            <a:r>
              <a:rPr lang="cs-CZ" sz="2800" dirty="0" smtClean="0">
                <a:latin typeface="Segoe Script" pitchFamily="34" charset="0"/>
              </a:rPr>
              <a:t>cizí pes, s cizími psy</a:t>
            </a:r>
            <a:endParaRPr lang="cs-CZ" dirty="0">
              <a:latin typeface="Segoe Script" pitchFamily="34" charset="0"/>
            </a:endParaRP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3200" dirty="0"/>
              <a:t>tvrdá a </a:t>
            </a:r>
            <a:r>
              <a:rPr lang="cs-CZ" sz="3200" dirty="0" smtClean="0"/>
              <a:t>přivlastňovací </a:t>
            </a:r>
            <a:r>
              <a:rPr lang="cs-CZ" sz="3200" dirty="0"/>
              <a:t>přídavná jména</a:t>
            </a:r>
            <a:r>
              <a:rPr lang="cs-CZ" sz="3200" dirty="0" smtClean="0"/>
              <a:t>:</a:t>
            </a:r>
          </a:p>
          <a:p>
            <a:pPr marL="457200" lvl="1" indent="0">
              <a:buNone/>
            </a:pPr>
            <a:r>
              <a:rPr lang="cs-CZ" dirty="0">
                <a:latin typeface="Segoe Script" pitchFamily="34" charset="0"/>
              </a:rPr>
              <a:t>v koncovkách píšeme –y</a:t>
            </a:r>
            <a:r>
              <a:rPr lang="cs-CZ" dirty="0" smtClean="0">
                <a:latin typeface="Segoe Script" pitchFamily="34" charset="0"/>
              </a:rPr>
              <a:t>/-ý</a:t>
            </a:r>
            <a:endParaRPr lang="cs-CZ" dirty="0">
              <a:latin typeface="Segoe Script" pitchFamily="34" charset="0"/>
            </a:endParaRPr>
          </a:p>
          <a:p>
            <a:pPr marL="457200" lvl="1" indent="0">
              <a:buNone/>
            </a:pPr>
            <a:r>
              <a:rPr lang="cs-CZ" dirty="0">
                <a:latin typeface="Segoe Script" pitchFamily="34" charset="0"/>
              </a:rPr>
              <a:t>otcovy bratry</a:t>
            </a:r>
          </a:p>
          <a:p>
            <a:pPr marL="457200" lvl="1" indent="0">
              <a:buNone/>
            </a:pPr>
            <a:r>
              <a:rPr lang="cs-CZ" dirty="0">
                <a:latin typeface="Segoe Script" pitchFamily="34" charset="0"/>
              </a:rPr>
              <a:t>o zlých psech</a:t>
            </a:r>
          </a:p>
          <a:p>
            <a:pPr marL="0" lvl="1" indent="0">
              <a:buNone/>
            </a:pP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64088" y="5373216"/>
            <a:ext cx="1944216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POZOR!</a:t>
            </a:r>
            <a:endParaRPr lang="cs-CZ" sz="2800" b="1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38935" y="5445224"/>
            <a:ext cx="936104" cy="792088"/>
          </a:xfrm>
          <a:prstGeom prst="actionButtonForwardNex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99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Jak bylo řečeno, -y, -ý píšeme u tvrdých a přivlastňovacích přídavných jmen</a:t>
            </a:r>
          </a:p>
          <a:p>
            <a:pPr marL="3086100" lvl="7" indent="0">
              <a:buNone/>
            </a:pPr>
            <a:r>
              <a:rPr lang="cs-CZ" sz="4000" b="1" dirty="0" smtClean="0"/>
              <a:t>KROMĚ</a:t>
            </a:r>
          </a:p>
          <a:p>
            <a:pPr marL="0" indent="0">
              <a:buNone/>
            </a:pPr>
            <a:r>
              <a:rPr lang="cs-CZ" b="1" dirty="0" smtClean="0"/>
              <a:t>1. a 5. pádu množného čísla rodu mužského životného – zde se píše </a:t>
            </a:r>
            <a:r>
              <a:rPr lang="cs-CZ" b="1" u="sng" dirty="0" smtClean="0"/>
              <a:t>–i, -í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800" dirty="0">
                <a:latin typeface="Segoe Script" pitchFamily="34" charset="0"/>
              </a:rPr>
              <a:t>zlí psi, otcovi bratři</a:t>
            </a:r>
          </a:p>
          <a:p>
            <a:pPr marL="0" indent="0">
              <a:buNone/>
            </a:pPr>
            <a:r>
              <a:rPr lang="cs-CZ" b="1" dirty="0" smtClean="0"/>
              <a:t>7. pádu množného čísla – zde se píše </a:t>
            </a:r>
            <a:r>
              <a:rPr lang="cs-CZ" b="1" u="sng" dirty="0" smtClean="0"/>
              <a:t>– </a:t>
            </a:r>
            <a:r>
              <a:rPr lang="cs-CZ" b="1" u="sng" dirty="0" err="1" smtClean="0"/>
              <a:t>ými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2800" dirty="0">
                <a:latin typeface="Segoe Script" pitchFamily="34" charset="0"/>
              </a:rPr>
              <a:t>se zlými psy, s otcovými brat</a:t>
            </a:r>
            <a:r>
              <a:rPr lang="cs-CZ" i="1" dirty="0" smtClean="0"/>
              <a:t>ry</a:t>
            </a:r>
          </a:p>
        </p:txBody>
      </p:sp>
    </p:spTree>
    <p:extLst>
      <p:ext uri="{BB962C8B-B14F-4D97-AF65-F5344CB8AC3E}">
        <p14:creationId xmlns:p14="http://schemas.microsoft.com/office/powerpoint/2010/main" val="411958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přídavná jména, určete druh, pád, číslo a rod: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K narozeninám jsem dostal překrásný dárek. Maminčin náramek byl z ryzího zlata. Navštívila nás otcova sestra. V rozsáhlých lesích rostlo mnoho jedlých hub. Setkal jsem se s Ladovými kresbami. Dodržuješ lékařovy předpisy? Namazal si chléb s husím sádlem.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48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koncovky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Bos___ chlapci, s </a:t>
            </a:r>
            <a:r>
              <a:rPr lang="cs-CZ" dirty="0" err="1" smtClean="0"/>
              <a:t>drz</a:t>
            </a:r>
            <a:r>
              <a:rPr lang="cs-CZ" dirty="0" smtClean="0"/>
              <a:t>____m člověkem, mil_____ spolužáci, s </a:t>
            </a:r>
            <a:r>
              <a:rPr lang="cs-CZ" dirty="0" err="1" smtClean="0"/>
              <a:t>vytrval____m</a:t>
            </a:r>
            <a:r>
              <a:rPr lang="cs-CZ" dirty="0" smtClean="0"/>
              <a:t> koněm, </a:t>
            </a:r>
            <a:r>
              <a:rPr lang="cs-CZ" dirty="0" err="1" smtClean="0"/>
              <a:t>pečliv</a:t>
            </a:r>
            <a:r>
              <a:rPr lang="cs-CZ" dirty="0" smtClean="0"/>
              <a:t>_____ zaměstnanci, </a:t>
            </a:r>
            <a:r>
              <a:rPr lang="cs-CZ" dirty="0" err="1" smtClean="0"/>
              <a:t>Erbenov</a:t>
            </a:r>
            <a:r>
              <a:rPr lang="cs-CZ" dirty="0" smtClean="0"/>
              <a:t>____ pohádky, </a:t>
            </a:r>
            <a:r>
              <a:rPr lang="cs-CZ" dirty="0" err="1" smtClean="0"/>
              <a:t>tatínkov</a:t>
            </a:r>
            <a:r>
              <a:rPr lang="cs-CZ" dirty="0" smtClean="0"/>
              <a:t>____ rodiče, pod </a:t>
            </a:r>
            <a:r>
              <a:rPr lang="cs-CZ" dirty="0" err="1" smtClean="0"/>
              <a:t>lískov</a:t>
            </a:r>
            <a:r>
              <a:rPr lang="cs-CZ" dirty="0" smtClean="0"/>
              <a:t>___m keřem, zdrav_____ muži, s </a:t>
            </a:r>
            <a:r>
              <a:rPr lang="cs-CZ" dirty="0" err="1" smtClean="0"/>
              <a:t>hus_____m</a:t>
            </a:r>
            <a:r>
              <a:rPr lang="cs-CZ" dirty="0" smtClean="0"/>
              <a:t> sádlem, s </a:t>
            </a:r>
            <a:r>
              <a:rPr lang="cs-CZ" dirty="0" err="1" smtClean="0"/>
              <a:t>Ladov</a:t>
            </a:r>
            <a:r>
              <a:rPr lang="cs-CZ" dirty="0" smtClean="0"/>
              <a:t>____mi kresbami,  </a:t>
            </a:r>
            <a:r>
              <a:rPr lang="cs-CZ" dirty="0" err="1" smtClean="0"/>
              <a:t>ryz</a:t>
            </a:r>
            <a:r>
              <a:rPr lang="cs-CZ" dirty="0" smtClean="0"/>
              <a:t>___ zlato, o </a:t>
            </a:r>
            <a:r>
              <a:rPr lang="cs-CZ" dirty="0" err="1" smtClean="0"/>
              <a:t>ciz</a:t>
            </a:r>
            <a:r>
              <a:rPr lang="cs-CZ" dirty="0" smtClean="0"/>
              <a:t>____ch lidech, sestřin____ přátelé, o </a:t>
            </a:r>
            <a:r>
              <a:rPr lang="cs-CZ" dirty="0" err="1" smtClean="0"/>
              <a:t>motýl_____ch</a:t>
            </a:r>
            <a:r>
              <a:rPr lang="cs-CZ" dirty="0" smtClean="0"/>
              <a:t> křídlech, </a:t>
            </a:r>
            <a:r>
              <a:rPr lang="cs-CZ" dirty="0" err="1" smtClean="0"/>
              <a:t>světov</a:t>
            </a:r>
            <a:r>
              <a:rPr lang="cs-CZ" dirty="0" smtClean="0"/>
              <a:t>__m jazykům, s </a:t>
            </a:r>
            <a:r>
              <a:rPr lang="cs-CZ" dirty="0" err="1" smtClean="0"/>
              <a:t>nov____m</a:t>
            </a:r>
            <a:r>
              <a:rPr lang="cs-CZ" dirty="0" smtClean="0"/>
              <a:t>_____ žáky, strm_____ svah.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26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9574"/>
            <a:ext cx="8229600" cy="1143000"/>
          </a:xfrm>
        </p:spPr>
        <p:txBody>
          <a:bodyPr/>
          <a:lstStyle/>
          <a:p>
            <a:r>
              <a:rPr lang="cs-CZ" dirty="0" smtClean="0"/>
              <a:t>Napiš v množném čísle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586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nový kamarád			zlý pes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cizí zemi				s pavím perem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ravý medvídek			bezcitný člověk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osamělý hoch			na sněhové pláni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474" y="1485866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noví kamarádi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556633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cizích zemích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3861" y="3850768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hraví medvídci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9088" y="5013176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osamělí hoši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024" y="1485866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zlí psi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2675246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 pavími pery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5013176"/>
            <a:ext cx="3024336" cy="10081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na sněhových pláních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49763" y="3901874"/>
            <a:ext cx="302433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bezcitní lidé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307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1. a 5. pád množného čísla rodu mužského životného se u vzoru mladý některé souhlásky před koncovkou – í mění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h → z </a:t>
            </a:r>
            <a:r>
              <a:rPr lang="cs-CZ" dirty="0" smtClean="0"/>
              <a:t>(drahý přítel – drazí přátelé)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ch → š </a:t>
            </a:r>
            <a:r>
              <a:rPr lang="cs-CZ" dirty="0" smtClean="0"/>
              <a:t>(hluchý člověk – hluší lidé)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k → c </a:t>
            </a:r>
            <a:r>
              <a:rPr lang="cs-CZ" dirty="0" smtClean="0"/>
              <a:t>(velký chlapec – velcí chlapci)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r → ř </a:t>
            </a:r>
            <a:r>
              <a:rPr lang="cs-CZ" dirty="0" smtClean="0"/>
              <a:t>(dobrý sportovec – dobří sportovci)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7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942" y="2132856"/>
            <a:ext cx="8507288" cy="2836911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akončení </a:t>
            </a:r>
            <a:r>
              <a:rPr lang="cs-CZ" b="1" dirty="0" smtClean="0"/>
              <a:t>– </a:t>
            </a:r>
            <a:r>
              <a:rPr lang="cs-CZ" b="1" dirty="0" err="1" smtClean="0"/>
              <a:t>ský</a:t>
            </a:r>
            <a:r>
              <a:rPr lang="cs-CZ" b="1" dirty="0" smtClean="0"/>
              <a:t> → -</a:t>
            </a:r>
            <a:r>
              <a:rPr lang="cs-CZ" b="1" dirty="0" err="1" smtClean="0"/>
              <a:t>ští</a:t>
            </a:r>
            <a:r>
              <a:rPr lang="cs-CZ" dirty="0" smtClean="0"/>
              <a:t> (italský– italští)</a:t>
            </a:r>
          </a:p>
          <a:p>
            <a:r>
              <a:rPr lang="cs-CZ" dirty="0"/>
              <a:t>z</a:t>
            </a:r>
            <a:r>
              <a:rPr lang="cs-CZ" dirty="0" smtClean="0"/>
              <a:t>akončení </a:t>
            </a:r>
            <a:r>
              <a:rPr lang="cs-CZ" b="1" dirty="0" smtClean="0"/>
              <a:t>– </a:t>
            </a:r>
            <a:r>
              <a:rPr lang="cs-CZ" b="1" dirty="0" err="1" smtClean="0"/>
              <a:t>cký</a:t>
            </a:r>
            <a:r>
              <a:rPr lang="cs-CZ" b="1" dirty="0" smtClean="0"/>
              <a:t> → -</a:t>
            </a:r>
            <a:r>
              <a:rPr lang="cs-CZ" b="1" dirty="0" err="1" smtClean="0"/>
              <a:t>čtí</a:t>
            </a:r>
            <a:r>
              <a:rPr lang="cs-CZ" b="1" dirty="0" smtClean="0"/>
              <a:t> </a:t>
            </a:r>
            <a:r>
              <a:rPr lang="cs-CZ" dirty="0" smtClean="0"/>
              <a:t>(pardubický – pardubičtí)</a:t>
            </a:r>
          </a:p>
          <a:p>
            <a:r>
              <a:rPr lang="cs-CZ" dirty="0"/>
              <a:t>z</a:t>
            </a:r>
            <a:r>
              <a:rPr lang="cs-CZ" dirty="0" smtClean="0"/>
              <a:t>akončení </a:t>
            </a:r>
            <a:r>
              <a:rPr lang="cs-CZ" b="1" dirty="0" smtClean="0"/>
              <a:t>– </a:t>
            </a:r>
            <a:r>
              <a:rPr lang="cs-CZ" b="1" dirty="0" err="1" smtClean="0"/>
              <a:t>čký</a:t>
            </a:r>
            <a:r>
              <a:rPr lang="cs-CZ" b="1" dirty="0" smtClean="0"/>
              <a:t> → -</a:t>
            </a:r>
            <a:r>
              <a:rPr lang="cs-CZ" b="1" dirty="0" err="1" smtClean="0"/>
              <a:t>čcí</a:t>
            </a:r>
            <a:r>
              <a:rPr lang="cs-CZ" b="1" dirty="0" smtClean="0"/>
              <a:t> </a:t>
            </a:r>
            <a:r>
              <a:rPr lang="cs-CZ" dirty="0" smtClean="0"/>
              <a:t>(maličký – maličcí)</a:t>
            </a:r>
            <a:endParaRPr lang="cs-CZ" dirty="0"/>
          </a:p>
        </p:txBody>
      </p:sp>
      <p:pic>
        <p:nvPicPr>
          <p:cNvPr id="2050" name="Picture 2" descr="C:\Users\Maruška\AppData\Local\Microsoft\Windows\Temporary Internet Files\Content.IE5\XKM73XPM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458" y="4149080"/>
            <a:ext cx="2383772" cy="235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07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spojení do množného čísla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484784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starý člověk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0949" y="3450587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dětský lékař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252" y="5301208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ražský obyvatel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8104" y="5301208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tuniský občan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3822" y="3415375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d</a:t>
            </a:r>
            <a:r>
              <a:rPr lang="cs-CZ" sz="3200" dirty="0" smtClean="0">
                <a:solidFill>
                  <a:schemeClr val="tx1"/>
                </a:solidFill>
              </a:rPr>
              <a:t>ivoký králík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08104" y="1484784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ěloučký motýl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45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484784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staří lidé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0949" y="3450587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dětští lékaři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252" y="5301208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ražští obyvatelé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5301208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tuniští občané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13822" y="3415375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divocí králíci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1484784"/>
            <a:ext cx="2736304" cy="12241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ěloučcí motýli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38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přídavná jména</a:t>
            </a:r>
            <a:endParaRPr lang="cs-CZ" dirty="0"/>
          </a:p>
        </p:txBody>
      </p:sp>
      <p:sp>
        <p:nvSpPr>
          <p:cNvPr id="3" name="6cípá hvězda 2"/>
          <p:cNvSpPr/>
          <p:nvPr/>
        </p:nvSpPr>
        <p:spPr>
          <a:xfrm>
            <a:off x="827584" y="1916832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6cípá hvězda 9"/>
          <p:cNvSpPr/>
          <p:nvPr/>
        </p:nvSpPr>
        <p:spPr>
          <a:xfrm>
            <a:off x="7346638" y="4149080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6cípá hvězda 11"/>
          <p:cNvSpPr/>
          <p:nvPr/>
        </p:nvSpPr>
        <p:spPr>
          <a:xfrm>
            <a:off x="2771800" y="4460492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3059832" y="1821348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5076056" y="5157192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6cípá hvězda 15"/>
          <p:cNvSpPr/>
          <p:nvPr/>
        </p:nvSpPr>
        <p:spPr>
          <a:xfrm>
            <a:off x="6876256" y="2174776"/>
            <a:ext cx="864096" cy="10081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551073" y="1884228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39552" y="5595622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9" name="Ovál 18"/>
          <p:cNvSpPr/>
          <p:nvPr/>
        </p:nvSpPr>
        <p:spPr>
          <a:xfrm>
            <a:off x="3923928" y="3239336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597520" y="5468604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778686" y="1059348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297939" y="5661248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27584" y="3552921"/>
            <a:ext cx="864096" cy="857484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f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Výbuch 1 23"/>
          <p:cNvSpPr/>
          <p:nvPr/>
        </p:nvSpPr>
        <p:spPr>
          <a:xfrm>
            <a:off x="3995936" y="4191000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č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Výbuch 1 24"/>
          <p:cNvSpPr/>
          <p:nvPr/>
        </p:nvSpPr>
        <p:spPr>
          <a:xfrm>
            <a:off x="7814032" y="3069825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Výbuch 1 25"/>
          <p:cNvSpPr/>
          <p:nvPr/>
        </p:nvSpPr>
        <p:spPr>
          <a:xfrm>
            <a:off x="1151620" y="4539149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Výbuch 1 26"/>
          <p:cNvSpPr/>
          <p:nvPr/>
        </p:nvSpPr>
        <p:spPr>
          <a:xfrm>
            <a:off x="4393666" y="2441848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Výbuch 1 27"/>
          <p:cNvSpPr/>
          <p:nvPr/>
        </p:nvSpPr>
        <p:spPr>
          <a:xfrm>
            <a:off x="5925488" y="4123184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Výbuch 1 28"/>
          <p:cNvSpPr/>
          <p:nvPr/>
        </p:nvSpPr>
        <p:spPr>
          <a:xfrm>
            <a:off x="2355300" y="5685585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Výbuch 1 29"/>
          <p:cNvSpPr/>
          <p:nvPr/>
        </p:nvSpPr>
        <p:spPr>
          <a:xfrm>
            <a:off x="1978882" y="2258616"/>
            <a:ext cx="1080120" cy="966192"/>
          </a:xfrm>
          <a:prstGeom prst="irregularSeal1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636467" y="5897346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36822" y="3069825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488883" y="1226104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134832" y="1467201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619454" y="3145963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393540" y="6000399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155947" y="3422125"/>
            <a:ext cx="612068" cy="65137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ý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87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2060848"/>
            <a:ext cx="8219256" cy="41416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Napiš si přídavná jména, která jste našli.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Vymysli k nim </a:t>
            </a:r>
            <a:r>
              <a:rPr lang="cs-CZ" smtClean="0"/>
              <a:t>jedno podstatné </a:t>
            </a:r>
            <a:r>
              <a:rPr lang="cs-CZ" dirty="0" smtClean="0"/>
              <a:t>jméno.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Utvoř z nich 1. pád množného čísla.</a:t>
            </a:r>
            <a:endParaRPr lang="cs-CZ" dirty="0"/>
          </a:p>
        </p:txBody>
      </p:sp>
      <p:pic>
        <p:nvPicPr>
          <p:cNvPr id="3074" name="Picture 2" descr="C:\Users\Maruška\AppData\Local\Microsoft\Windows\Temporary Internet Files\Content.IE5\OF5S1J2O\MM9003957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752" y="4625752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ška\AppData\Local\Microsoft\Windows\Temporary Internet Files\Content.IE5\KDUYXSXZ\MC900441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228917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1115617" y="5517232"/>
            <a:ext cx="1872208" cy="134076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Řešení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18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 smtClean="0"/>
              <a:t>dětský – dětští + podstatné jméno</a:t>
            </a:r>
          </a:p>
          <a:p>
            <a:r>
              <a:rPr lang="cs-CZ" dirty="0" smtClean="0"/>
              <a:t>africký – afričtí + podstatné jméno</a:t>
            </a:r>
          </a:p>
          <a:p>
            <a:r>
              <a:rPr lang="cs-CZ" dirty="0" smtClean="0"/>
              <a:t>maličký – maličcí + podstatné jméno</a:t>
            </a:r>
          </a:p>
          <a:p>
            <a:r>
              <a:rPr lang="cs-CZ" dirty="0" smtClean="0"/>
              <a:t>vodácký – vodáčtí + podst</a:t>
            </a:r>
            <a:r>
              <a:rPr lang="cs-CZ" dirty="0"/>
              <a:t>a</a:t>
            </a:r>
            <a:r>
              <a:rPr lang="cs-CZ" dirty="0" smtClean="0"/>
              <a:t>tné jméno</a:t>
            </a:r>
          </a:p>
          <a:p>
            <a:endParaRPr lang="cs-CZ" dirty="0"/>
          </a:p>
        </p:txBody>
      </p:sp>
      <p:pic>
        <p:nvPicPr>
          <p:cNvPr id="4098" name="Picture 2" descr="C:\Users\Maruška\AppData\Local\Microsoft\Windows\Temporary Internet Files\Content.IE5\OF5S1J2O\MC900429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249" y="4077072"/>
            <a:ext cx="2348587" cy="213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17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7788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462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44624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2053292"/>
            <a:ext cx="91440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6. ročník ZŠ</a:t>
            </a:r>
            <a:r>
              <a:rPr lang="cs-CZ" sz="2800" dirty="0"/>
              <a:t>. Praha: SPN, 2004, ISBN 80-7235-148-6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7. ročník ZŠ</a:t>
            </a:r>
            <a:r>
              <a:rPr lang="cs-CZ" sz="28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KRAUSOVÁ</a:t>
            </a:r>
            <a:r>
              <a:rPr lang="cs-CZ" sz="2800" dirty="0"/>
              <a:t>, Zdeňka; TERŠOVÁ, Renata. </a:t>
            </a:r>
            <a:r>
              <a:rPr lang="cs-CZ" sz="2800" i="1" dirty="0"/>
              <a:t>Český jazyk pro 7. ročník. </a:t>
            </a:r>
            <a:r>
              <a:rPr lang="cs-CZ" sz="2800" dirty="0"/>
              <a:t>Plzeň: Fraus, 2004, ISBN 80-7238-320-5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KRAUSOVÁ, Zdeňka; TERŠOVÁ, Renata. </a:t>
            </a:r>
            <a:r>
              <a:rPr lang="cs-CZ" sz="2800" i="1" dirty="0"/>
              <a:t>Český jazyk pro 6</a:t>
            </a:r>
            <a:r>
              <a:rPr lang="cs-CZ" sz="2800" dirty="0"/>
              <a:t>. ročník. Plzeň: Fraus, 2003, ISBN 80-7238-206-3</a:t>
            </a:r>
            <a:r>
              <a:rPr lang="cs-CZ" sz="2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550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537</Words>
  <Application>Microsoft Office PowerPoint</Application>
  <PresentationFormat>Předvádění na obrazovce (4:3)</PresentationFormat>
  <Paragraphs>129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Přídavná jména</vt:lpstr>
      <vt:lpstr>Prezentace aplikace PowerPoint</vt:lpstr>
      <vt:lpstr>Druhy přídavných jmen</vt:lpstr>
      <vt:lpstr>Pravopis přídavných jmen</vt:lpstr>
      <vt:lpstr>Prezentace aplikace PowerPoint</vt:lpstr>
      <vt:lpstr>Vyhledejte přídavná jména, určete druh, pád, číslo a rod:</vt:lpstr>
      <vt:lpstr>Doplň koncovky přídavných jmen</vt:lpstr>
      <vt:lpstr>Napiš v množném čísle</vt:lpstr>
      <vt:lpstr>Odvozování</vt:lpstr>
      <vt:lpstr>Prezentace aplikace PowerPoint</vt:lpstr>
      <vt:lpstr>Převeď spojení do množného čísla</vt:lpstr>
      <vt:lpstr>Řešení</vt:lpstr>
      <vt:lpstr>Najdi přídavná jména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18</cp:revision>
  <dcterms:created xsi:type="dcterms:W3CDTF">2013-04-14T10:55:11Z</dcterms:created>
  <dcterms:modified xsi:type="dcterms:W3CDTF">2013-04-29T17:38:59Z</dcterms:modified>
</cp:coreProperties>
</file>