
<file path=[Content_Types].xml><?xml version="1.0" encoding="utf-8"?>
<Types xmlns="http://schemas.openxmlformats.org/package/2006/content-types">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2" r:id="rId17"/>
    <p:sldId id="271" r:id="rId18"/>
    <p:sldId id="273" r:id="rId1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45" d="100"/>
          <a:sy n="45" d="100"/>
        </p:scale>
        <p:origin x="-1236"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0DAF7E20-B441-44E8-8F34-D35D7ED65976}" type="datetimeFigureOut">
              <a:rPr lang="cs-CZ" smtClean="0"/>
              <a:t>28.4.2013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3AEEDBC-8AFD-4BA0-9C7E-F8DBA5679AF1}" type="slidenum">
              <a:rPr lang="cs-CZ" smtClean="0"/>
              <a:t>‹#›</a:t>
            </a:fld>
            <a:endParaRPr lang="cs-CZ"/>
          </a:p>
        </p:txBody>
      </p:sp>
    </p:spTree>
    <p:extLst>
      <p:ext uri="{BB962C8B-B14F-4D97-AF65-F5344CB8AC3E}">
        <p14:creationId xmlns:p14="http://schemas.microsoft.com/office/powerpoint/2010/main" val="35289960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DAF7E20-B441-44E8-8F34-D35D7ED65976}" type="datetimeFigureOut">
              <a:rPr lang="cs-CZ" smtClean="0"/>
              <a:t>28.4.2013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3AEEDBC-8AFD-4BA0-9C7E-F8DBA5679AF1}" type="slidenum">
              <a:rPr lang="cs-CZ" smtClean="0"/>
              <a:t>‹#›</a:t>
            </a:fld>
            <a:endParaRPr lang="cs-CZ"/>
          </a:p>
        </p:txBody>
      </p:sp>
    </p:spTree>
    <p:extLst>
      <p:ext uri="{BB962C8B-B14F-4D97-AF65-F5344CB8AC3E}">
        <p14:creationId xmlns:p14="http://schemas.microsoft.com/office/powerpoint/2010/main" val="40121509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0DAF7E20-B441-44E8-8F34-D35D7ED65976}" type="datetimeFigureOut">
              <a:rPr lang="cs-CZ" smtClean="0"/>
              <a:t>28.4.2013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3AEEDBC-8AFD-4BA0-9C7E-F8DBA5679AF1}" type="slidenum">
              <a:rPr lang="cs-CZ" smtClean="0"/>
              <a:t>‹#›</a:t>
            </a:fld>
            <a:endParaRPr lang="cs-CZ"/>
          </a:p>
        </p:txBody>
      </p:sp>
    </p:spTree>
    <p:extLst>
      <p:ext uri="{BB962C8B-B14F-4D97-AF65-F5344CB8AC3E}">
        <p14:creationId xmlns:p14="http://schemas.microsoft.com/office/powerpoint/2010/main" val="3136655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0DAF7E20-B441-44E8-8F34-D35D7ED65976}" type="datetimeFigureOut">
              <a:rPr lang="cs-CZ" smtClean="0"/>
              <a:t>28.4.2013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3AEEDBC-8AFD-4BA0-9C7E-F8DBA5679AF1}" type="slidenum">
              <a:rPr lang="cs-CZ" smtClean="0"/>
              <a:t>‹#›</a:t>
            </a:fld>
            <a:endParaRPr lang="cs-CZ"/>
          </a:p>
        </p:txBody>
      </p:sp>
    </p:spTree>
    <p:extLst>
      <p:ext uri="{BB962C8B-B14F-4D97-AF65-F5344CB8AC3E}">
        <p14:creationId xmlns:p14="http://schemas.microsoft.com/office/powerpoint/2010/main" val="19118472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0DAF7E20-B441-44E8-8F34-D35D7ED65976}" type="datetimeFigureOut">
              <a:rPr lang="cs-CZ" smtClean="0"/>
              <a:t>28.4.2013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03AEEDBC-8AFD-4BA0-9C7E-F8DBA5679AF1}" type="slidenum">
              <a:rPr lang="cs-CZ" smtClean="0"/>
              <a:t>‹#›</a:t>
            </a:fld>
            <a:endParaRPr lang="cs-CZ"/>
          </a:p>
        </p:txBody>
      </p:sp>
    </p:spTree>
    <p:extLst>
      <p:ext uri="{BB962C8B-B14F-4D97-AF65-F5344CB8AC3E}">
        <p14:creationId xmlns:p14="http://schemas.microsoft.com/office/powerpoint/2010/main" val="4798894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0DAF7E20-B441-44E8-8F34-D35D7ED65976}" type="datetimeFigureOut">
              <a:rPr lang="cs-CZ" smtClean="0"/>
              <a:t>28.4.2013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03AEEDBC-8AFD-4BA0-9C7E-F8DBA5679AF1}" type="slidenum">
              <a:rPr lang="cs-CZ" smtClean="0"/>
              <a:t>‹#›</a:t>
            </a:fld>
            <a:endParaRPr lang="cs-CZ"/>
          </a:p>
        </p:txBody>
      </p:sp>
    </p:spTree>
    <p:extLst>
      <p:ext uri="{BB962C8B-B14F-4D97-AF65-F5344CB8AC3E}">
        <p14:creationId xmlns:p14="http://schemas.microsoft.com/office/powerpoint/2010/main" val="8070774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0DAF7E20-B441-44E8-8F34-D35D7ED65976}" type="datetimeFigureOut">
              <a:rPr lang="cs-CZ" smtClean="0"/>
              <a:t>28.4.2013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03AEEDBC-8AFD-4BA0-9C7E-F8DBA5679AF1}" type="slidenum">
              <a:rPr lang="cs-CZ" smtClean="0"/>
              <a:t>‹#›</a:t>
            </a:fld>
            <a:endParaRPr lang="cs-CZ"/>
          </a:p>
        </p:txBody>
      </p:sp>
    </p:spTree>
    <p:extLst>
      <p:ext uri="{BB962C8B-B14F-4D97-AF65-F5344CB8AC3E}">
        <p14:creationId xmlns:p14="http://schemas.microsoft.com/office/powerpoint/2010/main" val="19651297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0DAF7E20-B441-44E8-8F34-D35D7ED65976}" type="datetimeFigureOut">
              <a:rPr lang="cs-CZ" smtClean="0"/>
              <a:t>28.4.2013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3AEEDBC-8AFD-4BA0-9C7E-F8DBA5679AF1}" type="slidenum">
              <a:rPr lang="cs-CZ" smtClean="0"/>
              <a:t>‹#›</a:t>
            </a:fld>
            <a:endParaRPr lang="cs-CZ"/>
          </a:p>
        </p:txBody>
      </p:sp>
    </p:spTree>
    <p:extLst>
      <p:ext uri="{BB962C8B-B14F-4D97-AF65-F5344CB8AC3E}">
        <p14:creationId xmlns:p14="http://schemas.microsoft.com/office/powerpoint/2010/main" val="1663057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0DAF7E20-B441-44E8-8F34-D35D7ED65976}" type="datetimeFigureOut">
              <a:rPr lang="cs-CZ" smtClean="0"/>
              <a:t>28.4.2013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3AEEDBC-8AFD-4BA0-9C7E-F8DBA5679AF1}" type="slidenum">
              <a:rPr lang="cs-CZ" smtClean="0"/>
              <a:t>‹#›</a:t>
            </a:fld>
            <a:endParaRPr lang="cs-CZ"/>
          </a:p>
        </p:txBody>
      </p:sp>
    </p:spTree>
    <p:extLst>
      <p:ext uri="{BB962C8B-B14F-4D97-AF65-F5344CB8AC3E}">
        <p14:creationId xmlns:p14="http://schemas.microsoft.com/office/powerpoint/2010/main" val="38760158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DAF7E20-B441-44E8-8F34-D35D7ED65976}" type="datetimeFigureOut">
              <a:rPr lang="cs-CZ" smtClean="0"/>
              <a:t>28.4.2013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3AEEDBC-8AFD-4BA0-9C7E-F8DBA5679AF1}" type="slidenum">
              <a:rPr lang="cs-CZ" smtClean="0"/>
              <a:t>‹#›</a:t>
            </a:fld>
            <a:endParaRPr lang="cs-CZ"/>
          </a:p>
        </p:txBody>
      </p:sp>
    </p:spTree>
    <p:extLst>
      <p:ext uri="{BB962C8B-B14F-4D97-AF65-F5344CB8AC3E}">
        <p14:creationId xmlns:p14="http://schemas.microsoft.com/office/powerpoint/2010/main" val="2194091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DAF7E20-B441-44E8-8F34-D35D7ED65976}" type="datetimeFigureOut">
              <a:rPr lang="cs-CZ" smtClean="0"/>
              <a:t>28.4.2013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3AEEDBC-8AFD-4BA0-9C7E-F8DBA5679AF1}" type="slidenum">
              <a:rPr lang="cs-CZ" smtClean="0"/>
              <a:t>‹#›</a:t>
            </a:fld>
            <a:endParaRPr lang="cs-CZ"/>
          </a:p>
        </p:txBody>
      </p:sp>
    </p:spTree>
    <p:extLst>
      <p:ext uri="{BB962C8B-B14F-4D97-AF65-F5344CB8AC3E}">
        <p14:creationId xmlns:p14="http://schemas.microsoft.com/office/powerpoint/2010/main" val="25674577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FFFF00">
                <a:lumMod val="22000"/>
                <a:lumOff val="78000"/>
              </a:srgbClr>
            </a:gs>
            <a:gs pos="95000">
              <a:srgbClr val="00B0F0"/>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DAF7E20-B441-44E8-8F34-D35D7ED65976}" type="datetimeFigureOut">
              <a:rPr lang="cs-CZ" smtClean="0"/>
              <a:t>28.4.2013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3AEEDBC-8AFD-4BA0-9C7E-F8DBA5679AF1}" type="slidenum">
              <a:rPr lang="cs-CZ" smtClean="0"/>
              <a:t>‹#›</a:t>
            </a:fld>
            <a:endParaRPr lang="cs-CZ"/>
          </a:p>
        </p:txBody>
      </p:sp>
    </p:spTree>
    <p:extLst>
      <p:ext uri="{BB962C8B-B14F-4D97-AF65-F5344CB8AC3E}">
        <p14:creationId xmlns:p14="http://schemas.microsoft.com/office/powerpoint/2010/main" val="42543317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 Target="slide16.xml"/><Relationship Id="rId2" Type="http://schemas.openxmlformats.org/officeDocument/2006/relationships/slide" Target="slide1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slide" Target="slide13.xml"/><Relationship Id="rId2" Type="http://schemas.openxmlformats.org/officeDocument/2006/relationships/slide" Target="slide1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slide" Target="slide14.xml"/><Relationship Id="rId2" Type="http://schemas.openxmlformats.org/officeDocument/2006/relationships/slide" Target="slide1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slide" Target="slide15.xml"/><Relationship Id="rId2" Type="http://schemas.openxmlformats.org/officeDocument/2006/relationships/slide" Target="slide1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slide" Target="slide17.xml"/><Relationship Id="rId2" Type="http://schemas.openxmlformats.org/officeDocument/2006/relationships/slide" Target="slide1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Zájmena</a:t>
            </a:r>
            <a:endParaRPr lang="cs-CZ" dirty="0"/>
          </a:p>
        </p:txBody>
      </p:sp>
      <p:sp>
        <p:nvSpPr>
          <p:cNvPr id="3" name="Podnadpis 2"/>
          <p:cNvSpPr>
            <a:spLocks noGrp="1"/>
          </p:cNvSpPr>
          <p:nvPr>
            <p:ph type="subTitle" idx="1"/>
          </p:nvPr>
        </p:nvSpPr>
        <p:spPr/>
        <p:txBody>
          <a:bodyPr/>
          <a:lstStyle/>
          <a:p>
            <a:endParaRPr lang="cs-CZ"/>
          </a:p>
        </p:txBody>
      </p:sp>
    </p:spTree>
    <p:extLst>
      <p:ext uri="{BB962C8B-B14F-4D97-AF65-F5344CB8AC3E}">
        <p14:creationId xmlns:p14="http://schemas.microsoft.com/office/powerpoint/2010/main" val="166302089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lstStyle/>
          <a:p>
            <a:endParaRPr lang="cs-CZ" dirty="0"/>
          </a:p>
        </p:txBody>
      </p:sp>
      <p:pic>
        <p:nvPicPr>
          <p:cNvPr id="4" name="Picture 2"/>
          <p:cNvPicPr>
            <a:picLocks noChangeAspect="1" noChangeArrowheads="1"/>
          </p:cNvPicPr>
          <p:nvPr/>
        </p:nvPicPr>
        <p:blipFill>
          <a:blip r:embed="rId2" cstate="print"/>
          <a:srcRect/>
          <a:stretch>
            <a:fillRect/>
          </a:stretch>
        </p:blipFill>
        <p:spPr bwMode="auto">
          <a:xfrm>
            <a:off x="1187624" y="44624"/>
            <a:ext cx="6083300" cy="1485900"/>
          </a:xfrm>
          <a:prstGeom prst="rect">
            <a:avLst/>
          </a:prstGeom>
          <a:solidFill>
            <a:srgbClr val="FFFFFF"/>
          </a:solidFill>
          <a:ln w="9525">
            <a:noFill/>
            <a:miter lim="800000"/>
            <a:headEnd/>
            <a:tailEnd/>
          </a:ln>
        </p:spPr>
      </p:pic>
      <p:pic>
        <p:nvPicPr>
          <p:cNvPr id="5" name="Picture 3" descr="C:\Users\Paja\Documents\Paja\Škola\logo3.jpg"/>
          <p:cNvPicPr>
            <a:picLocks noChangeAspect="1" noChangeArrowheads="1"/>
          </p:cNvPicPr>
          <p:nvPr/>
        </p:nvPicPr>
        <p:blipFill>
          <a:blip r:embed="rId3" cstate="print"/>
          <a:srcRect/>
          <a:stretch>
            <a:fillRect/>
          </a:stretch>
        </p:blipFill>
        <p:spPr bwMode="auto">
          <a:xfrm>
            <a:off x="7268199" y="44624"/>
            <a:ext cx="885202" cy="1485900"/>
          </a:xfrm>
          <a:prstGeom prst="rect">
            <a:avLst/>
          </a:prstGeom>
          <a:noFill/>
        </p:spPr>
      </p:pic>
      <p:graphicFrame>
        <p:nvGraphicFramePr>
          <p:cNvPr id="6" name="Group 34"/>
          <p:cNvGraphicFramePr>
            <a:graphicFrameLocks/>
          </p:cNvGraphicFramePr>
          <p:nvPr>
            <p:extLst>
              <p:ext uri="{D42A27DB-BD31-4B8C-83A1-F6EECF244321}">
                <p14:modId xmlns:p14="http://schemas.microsoft.com/office/powerpoint/2010/main" val="3877959561"/>
              </p:ext>
            </p:extLst>
          </p:nvPr>
        </p:nvGraphicFramePr>
        <p:xfrm>
          <a:off x="179512" y="1628800"/>
          <a:ext cx="8856984" cy="5089433"/>
        </p:xfrm>
        <a:graphic>
          <a:graphicData uri="http://schemas.openxmlformats.org/drawingml/2006/table">
            <a:tbl>
              <a:tblPr/>
              <a:tblGrid>
                <a:gridCol w="3329395"/>
                <a:gridCol w="5527589"/>
              </a:tblGrid>
              <a:tr h="43937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600" b="0" i="0" u="none" strike="noStrike" cap="none" normalizeH="0" baseline="0" dirty="0" smtClean="0">
                          <a:ln>
                            <a:noFill/>
                          </a:ln>
                          <a:solidFill>
                            <a:schemeClr val="tx1"/>
                          </a:solidFill>
                          <a:effectLst/>
                          <a:latin typeface="Arial" charset="0"/>
                          <a:cs typeface="Arial" charset="0"/>
                        </a:rPr>
                        <a:t>Název školy</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charset="0"/>
                          <a:cs typeface="Arial" charset="0"/>
                        </a:rPr>
                        <a:t>ZŠ </a:t>
                      </a:r>
                      <a:r>
                        <a:rPr kumimoji="0" lang="cs-CZ" sz="1400" b="0" i="0" u="none" strike="noStrike" cap="none" normalizeH="0" baseline="0" dirty="0" err="1" smtClean="0">
                          <a:ln>
                            <a:noFill/>
                          </a:ln>
                          <a:solidFill>
                            <a:schemeClr val="tx1"/>
                          </a:solidFill>
                          <a:effectLst/>
                          <a:latin typeface="Arial" charset="0"/>
                          <a:cs typeface="Arial" charset="0"/>
                        </a:rPr>
                        <a:t>Zlonice</a:t>
                      </a:r>
                      <a:r>
                        <a:rPr kumimoji="0" lang="cs-CZ" sz="1400" b="0" i="0" u="none" strike="noStrike" cap="none" normalizeH="0" baseline="0" dirty="0" smtClean="0">
                          <a:ln>
                            <a:noFill/>
                          </a:ln>
                          <a:solidFill>
                            <a:schemeClr val="tx1"/>
                          </a:solidFill>
                          <a:effectLst/>
                          <a:latin typeface="Arial" charset="0"/>
                          <a:cs typeface="Arial" charset="0"/>
                        </a:rPr>
                        <a:t>, okres Kladno</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1507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600" b="0" i="0" u="none" strike="noStrike" cap="none" normalizeH="0" baseline="0" dirty="0" smtClean="0">
                          <a:ln>
                            <a:noFill/>
                          </a:ln>
                          <a:solidFill>
                            <a:schemeClr val="tx1"/>
                          </a:solidFill>
                          <a:effectLst/>
                          <a:latin typeface="Arial" charset="0"/>
                          <a:cs typeface="Arial" charset="0"/>
                        </a:rPr>
                        <a:t>Adresa školy</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charset="0"/>
                          <a:cs typeface="Arial" charset="0"/>
                        </a:rPr>
                        <a:t>Komenského 305, </a:t>
                      </a:r>
                      <a:r>
                        <a:rPr kumimoji="0" lang="cs-CZ" sz="1400" b="0" i="0" u="none" strike="noStrike" cap="none" normalizeH="0" baseline="0" dirty="0" err="1" smtClean="0">
                          <a:ln>
                            <a:noFill/>
                          </a:ln>
                          <a:solidFill>
                            <a:schemeClr val="tx1"/>
                          </a:solidFill>
                          <a:effectLst/>
                          <a:latin typeface="Arial" charset="0"/>
                          <a:cs typeface="Arial" charset="0"/>
                        </a:rPr>
                        <a:t>Zlonice</a:t>
                      </a:r>
                      <a:endParaRPr kumimoji="0" lang="cs-CZ" sz="1400" b="0" i="0" u="none" strike="noStrike" cap="none" normalizeH="0" baseline="0" dirty="0" smtClean="0">
                        <a:ln>
                          <a:noFill/>
                        </a:ln>
                        <a:solidFill>
                          <a:schemeClr val="tx1"/>
                        </a:solidFill>
                        <a:effectLst/>
                        <a:latin typeface="Arial" charset="0"/>
                        <a:cs typeface="Arial" charset="0"/>
                      </a:endParaRP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1507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600" b="0" i="0" u="none" strike="noStrike" cap="none" normalizeH="0" baseline="0" dirty="0" smtClean="0">
                          <a:ln>
                            <a:noFill/>
                          </a:ln>
                          <a:solidFill>
                            <a:schemeClr val="tx1"/>
                          </a:solidFill>
                          <a:effectLst/>
                          <a:latin typeface="Arial" charset="0"/>
                          <a:cs typeface="Arial" charset="0"/>
                        </a:rPr>
                        <a:t>Číslo projektu</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lang="cs-CZ" sz="1400" kern="1200" dirty="0" smtClean="0">
                          <a:solidFill>
                            <a:schemeClr val="tx1"/>
                          </a:solidFill>
                          <a:latin typeface="Arial" pitchFamily="34" charset="0"/>
                          <a:ea typeface="+mn-ea"/>
                          <a:cs typeface="Arial" pitchFamily="34" charset="0"/>
                        </a:rPr>
                        <a:t>CZ.1.07/1.4.00/21.3655, Moderní škola</a:t>
                      </a:r>
                      <a:endParaRPr kumimoji="0" lang="cs-CZ" sz="1400" b="0" i="0" u="none" strike="noStrike" cap="none" normalizeH="0" baseline="0" dirty="0" smtClean="0">
                        <a:ln>
                          <a:noFill/>
                        </a:ln>
                        <a:solidFill>
                          <a:schemeClr val="tx1"/>
                        </a:solidFill>
                        <a:effectLst/>
                        <a:latin typeface="Arial" pitchFamily="34" charset="0"/>
                        <a:cs typeface="Arial" pitchFamily="34" charset="0"/>
                      </a:endParaRP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8795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600" b="0" i="0" u="none" strike="noStrike" cap="none" normalizeH="0" baseline="0" dirty="0" smtClean="0">
                          <a:ln>
                            <a:noFill/>
                          </a:ln>
                          <a:solidFill>
                            <a:schemeClr val="tx1"/>
                          </a:solidFill>
                          <a:effectLst/>
                          <a:latin typeface="Arial" charset="0"/>
                          <a:cs typeface="Arial" charset="0"/>
                        </a:rPr>
                        <a:t>Číslo materiálu v sadě</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kern="1200" cap="none" normalizeH="0" baseline="0" dirty="0" smtClean="0">
                          <a:ln>
                            <a:noFill/>
                          </a:ln>
                          <a:solidFill>
                            <a:schemeClr val="tx1"/>
                          </a:solidFill>
                          <a:effectLst/>
                          <a:latin typeface="Arial" charset="0"/>
                          <a:ea typeface="+mn-ea"/>
                          <a:cs typeface="Arial" charset="0"/>
                        </a:rPr>
                        <a:t> VY_32_INOVACE_06_01_08</a:t>
                      </a:r>
                      <a:endParaRPr kumimoji="0" lang="cs-CZ" sz="1400" b="0" i="0" u="none" strike="noStrike" kern="1200" cap="none" normalizeH="0" baseline="0" dirty="0">
                        <a:ln>
                          <a:noFill/>
                        </a:ln>
                        <a:solidFill>
                          <a:schemeClr val="tx1"/>
                        </a:solidFill>
                        <a:effectLst/>
                        <a:latin typeface="Arial" charset="0"/>
                        <a:ea typeface="+mn-ea"/>
                        <a:cs typeface="Arial" charset="0"/>
                      </a:endParaRPr>
                    </a:p>
                  </a:txBody>
                  <a:tcPr marL="9525" marR="9525" marT="9525" marB="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1507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600" b="0" i="0" u="none" strike="noStrike" cap="none" normalizeH="0" baseline="0" dirty="0" smtClean="0">
                          <a:ln>
                            <a:noFill/>
                          </a:ln>
                          <a:solidFill>
                            <a:schemeClr val="tx1"/>
                          </a:solidFill>
                          <a:effectLst/>
                          <a:latin typeface="Arial" charset="0"/>
                          <a:cs typeface="Arial" charset="0"/>
                        </a:rPr>
                        <a:t>Předmět </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charset="0"/>
                          <a:cs typeface="Arial" charset="0"/>
                        </a:rPr>
                        <a:t>Český jazyk</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6366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600" b="0" i="0" u="none" strike="noStrike" cap="none" normalizeH="0" baseline="0" dirty="0" smtClean="0">
                          <a:ln>
                            <a:noFill/>
                          </a:ln>
                          <a:solidFill>
                            <a:schemeClr val="tx1"/>
                          </a:solidFill>
                          <a:effectLst/>
                          <a:latin typeface="Arial" charset="0"/>
                          <a:cs typeface="Arial" charset="0"/>
                        </a:rPr>
                        <a:t>Téma (název prezentace)</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charset="0"/>
                          <a:cs typeface="Arial" charset="0"/>
                        </a:rPr>
                        <a:t>Zájmena</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3937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600" b="0" i="0" u="none" strike="noStrike" cap="none" normalizeH="0" baseline="0" dirty="0" smtClean="0">
                          <a:ln>
                            <a:noFill/>
                          </a:ln>
                          <a:solidFill>
                            <a:schemeClr val="tx1"/>
                          </a:solidFill>
                          <a:effectLst/>
                          <a:latin typeface="Arial" charset="0"/>
                          <a:cs typeface="Arial" charset="0"/>
                        </a:rPr>
                        <a:t>Autor</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charset="0"/>
                          <a:cs typeface="Arial" charset="0"/>
                        </a:rPr>
                        <a:t>Marie Provazníková</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95685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600" b="0" i="0" u="none" strike="noStrike" cap="none" normalizeH="0" baseline="0" dirty="0" smtClean="0">
                          <a:ln>
                            <a:noFill/>
                          </a:ln>
                          <a:solidFill>
                            <a:schemeClr val="tx1"/>
                          </a:solidFill>
                          <a:effectLst/>
                          <a:latin typeface="Arial" charset="0"/>
                          <a:cs typeface="Arial" charset="0"/>
                        </a:rPr>
                        <a:t>Metodický popis (anotace)</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charset="0"/>
                          <a:cs typeface="Arial" charset="0"/>
                        </a:rPr>
                        <a:t>Interaktivní materiál je primárně určen pro žáky 6. ročníku. Zopakují si druhy zájmen – správná odpověď se objeví po kliknutí myši. V dalším cvičení žáci doplní správné tvary zájmen. Totéž utvoří s příslovími.. Následující cvičení je zaměřeno na používání sebou – s sebou. Dále procvičují 4. pád </a:t>
                      </a:r>
                      <a:r>
                        <a:rPr kumimoji="0" lang="cs-CZ" sz="1400" b="0" i="0" u="none" strike="noStrike" cap="none" normalizeH="0" baseline="0" dirty="0" err="1" smtClean="0">
                          <a:ln>
                            <a:noFill/>
                          </a:ln>
                          <a:solidFill>
                            <a:schemeClr val="tx1"/>
                          </a:solidFill>
                          <a:effectLst/>
                          <a:latin typeface="Arial" charset="0"/>
                          <a:cs typeface="Arial" charset="0"/>
                        </a:rPr>
                        <a:t>jedn</a:t>
                      </a:r>
                      <a:r>
                        <a:rPr kumimoji="0" lang="cs-CZ" sz="1400" b="0" i="0" u="none" strike="noStrike" cap="none" normalizeH="0" baseline="0" dirty="0" smtClean="0">
                          <a:ln>
                            <a:noFill/>
                          </a:ln>
                          <a:solidFill>
                            <a:schemeClr val="tx1"/>
                          </a:solidFill>
                          <a:effectLst/>
                          <a:latin typeface="Arial" charset="0"/>
                          <a:cs typeface="Arial" charset="0"/>
                        </a:rPr>
                        <a:t>. čísla u zájmen náš, váš, ona atd. Zopakují si pravidla psaní mě, mně. Řešení u toho cvičení se objeví při  kliknutí myši. Závěrečný kvíz je zaměřen na opakování učiva. Při kliknutí na správnou odpověď se žák dostane na další otázku. Při chybné odpovědi se zobrazí smutný </a:t>
                      </a:r>
                      <a:r>
                        <a:rPr kumimoji="0" lang="cs-CZ" sz="1400" b="0" i="0" u="none" strike="noStrike" cap="none" normalizeH="0" baseline="0" dirty="0" err="1" smtClean="0">
                          <a:ln>
                            <a:noFill/>
                          </a:ln>
                          <a:solidFill>
                            <a:schemeClr val="tx1"/>
                          </a:solidFill>
                          <a:effectLst/>
                          <a:latin typeface="Arial" charset="0"/>
                          <a:cs typeface="Arial" charset="0"/>
                        </a:rPr>
                        <a:t>smajlík</a:t>
                      </a:r>
                      <a:r>
                        <a:rPr kumimoji="0" lang="cs-CZ" sz="1400" b="0" i="0" u="none" strike="noStrike" cap="none" normalizeH="0" baseline="0" dirty="0" smtClean="0">
                          <a:ln>
                            <a:noFill/>
                          </a:ln>
                          <a:solidFill>
                            <a:schemeClr val="tx1"/>
                          </a:solidFill>
                          <a:effectLst/>
                          <a:latin typeface="Arial" charset="0"/>
                          <a:cs typeface="Arial" charset="0"/>
                        </a:rPr>
                        <a:t>. </a:t>
                      </a:r>
                    </a:p>
                  </a:txBody>
                  <a:tcPr marL="90000" marR="90000" marT="46800" marB="46800"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extLst>
      <p:ext uri="{BB962C8B-B14F-4D97-AF65-F5344CB8AC3E}">
        <p14:creationId xmlns:p14="http://schemas.microsoft.com/office/powerpoint/2010/main" val="392372756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3" name="Přímá spojnice 32"/>
          <p:cNvCxnSpPr/>
          <p:nvPr/>
        </p:nvCxnSpPr>
        <p:spPr>
          <a:xfrm flipV="1">
            <a:off x="2799603" y="1376772"/>
            <a:ext cx="2223371" cy="5040560"/>
          </a:xfrm>
          <a:prstGeom prst="line">
            <a:avLst/>
          </a:prstGeom>
        </p:spPr>
        <p:style>
          <a:lnRef idx="2">
            <a:schemeClr val="dk1"/>
          </a:lnRef>
          <a:fillRef idx="0">
            <a:schemeClr val="dk1"/>
          </a:fillRef>
          <a:effectRef idx="1">
            <a:schemeClr val="dk1"/>
          </a:effectRef>
          <a:fontRef idx="minor">
            <a:schemeClr val="tx1"/>
          </a:fontRef>
        </p:style>
      </p:cxnSp>
      <p:cxnSp>
        <p:nvCxnSpPr>
          <p:cNvPr id="31" name="Přímá spojnice 30"/>
          <p:cNvCxnSpPr>
            <a:stCxn id="9" idx="3"/>
          </p:cNvCxnSpPr>
          <p:nvPr/>
        </p:nvCxnSpPr>
        <p:spPr>
          <a:xfrm flipV="1">
            <a:off x="2780677" y="4923166"/>
            <a:ext cx="2223371" cy="630070"/>
          </a:xfrm>
          <a:prstGeom prst="line">
            <a:avLst/>
          </a:prstGeom>
        </p:spPr>
        <p:style>
          <a:lnRef idx="2">
            <a:schemeClr val="dk1"/>
          </a:lnRef>
          <a:fillRef idx="0">
            <a:schemeClr val="dk1"/>
          </a:fillRef>
          <a:effectRef idx="1">
            <a:schemeClr val="dk1"/>
          </a:effectRef>
          <a:fontRef idx="minor">
            <a:schemeClr val="tx1"/>
          </a:fontRef>
        </p:style>
      </p:cxnSp>
      <p:cxnSp>
        <p:nvCxnSpPr>
          <p:cNvPr id="24" name="Přímá spojnice 23"/>
          <p:cNvCxnSpPr>
            <a:stCxn id="6" idx="3"/>
          </p:cNvCxnSpPr>
          <p:nvPr/>
        </p:nvCxnSpPr>
        <p:spPr>
          <a:xfrm flipV="1">
            <a:off x="2799603" y="2523878"/>
            <a:ext cx="2420469" cy="509078"/>
          </a:xfrm>
          <a:prstGeom prst="line">
            <a:avLst/>
          </a:prstGeom>
        </p:spPr>
        <p:style>
          <a:lnRef idx="2">
            <a:schemeClr val="dk1"/>
          </a:lnRef>
          <a:fillRef idx="0">
            <a:schemeClr val="dk1"/>
          </a:fillRef>
          <a:effectRef idx="1">
            <a:schemeClr val="dk1"/>
          </a:effectRef>
          <a:fontRef idx="minor">
            <a:schemeClr val="tx1"/>
          </a:fontRef>
        </p:style>
      </p:cxnSp>
      <p:cxnSp>
        <p:nvCxnSpPr>
          <p:cNvPr id="20" name="Přímá spojnice 19"/>
          <p:cNvCxnSpPr/>
          <p:nvPr/>
        </p:nvCxnSpPr>
        <p:spPr>
          <a:xfrm>
            <a:off x="2411760" y="1376772"/>
            <a:ext cx="2592288" cy="4248472"/>
          </a:xfrm>
          <a:prstGeom prst="line">
            <a:avLst/>
          </a:prstGeom>
        </p:spPr>
        <p:style>
          <a:lnRef idx="2">
            <a:schemeClr val="dk1"/>
          </a:lnRef>
          <a:fillRef idx="0">
            <a:schemeClr val="dk1"/>
          </a:fillRef>
          <a:effectRef idx="1">
            <a:schemeClr val="dk1"/>
          </a:effectRef>
          <a:fontRef idx="minor">
            <a:schemeClr val="tx1"/>
          </a:fontRef>
        </p:style>
      </p:cxnSp>
      <p:cxnSp>
        <p:nvCxnSpPr>
          <p:cNvPr id="26" name="Přímá spojnice 25"/>
          <p:cNvCxnSpPr/>
          <p:nvPr/>
        </p:nvCxnSpPr>
        <p:spPr>
          <a:xfrm>
            <a:off x="2627784" y="3879050"/>
            <a:ext cx="2168624" cy="270030"/>
          </a:xfrm>
          <a:prstGeom prst="line">
            <a:avLst/>
          </a:prstGeom>
        </p:spPr>
        <p:style>
          <a:lnRef idx="2">
            <a:schemeClr val="dk1"/>
          </a:lnRef>
          <a:fillRef idx="0">
            <a:schemeClr val="dk1"/>
          </a:fillRef>
          <a:effectRef idx="1">
            <a:schemeClr val="dk1"/>
          </a:effectRef>
          <a:fontRef idx="minor">
            <a:schemeClr val="tx1"/>
          </a:fontRef>
        </p:style>
      </p:cxnSp>
      <p:cxnSp>
        <p:nvCxnSpPr>
          <p:cNvPr id="29" name="Přímá spojnice 28"/>
          <p:cNvCxnSpPr/>
          <p:nvPr/>
        </p:nvCxnSpPr>
        <p:spPr>
          <a:xfrm>
            <a:off x="2411760" y="4689140"/>
            <a:ext cx="2808312" cy="1728192"/>
          </a:xfrm>
          <a:prstGeom prst="line">
            <a:avLst/>
          </a:prstGeom>
        </p:spPr>
        <p:style>
          <a:lnRef idx="2">
            <a:schemeClr val="dk1"/>
          </a:lnRef>
          <a:fillRef idx="0">
            <a:schemeClr val="dk1"/>
          </a:fillRef>
          <a:effectRef idx="1">
            <a:schemeClr val="dk1"/>
          </a:effectRef>
          <a:fontRef idx="minor">
            <a:schemeClr val="tx1"/>
          </a:fontRef>
        </p:style>
      </p:cxnSp>
      <p:cxnSp>
        <p:nvCxnSpPr>
          <p:cNvPr id="22" name="Přímá spojnice 21"/>
          <p:cNvCxnSpPr/>
          <p:nvPr/>
        </p:nvCxnSpPr>
        <p:spPr>
          <a:xfrm>
            <a:off x="2411760" y="2240868"/>
            <a:ext cx="2808312" cy="1116124"/>
          </a:xfrm>
          <a:prstGeom prst="line">
            <a:avLst/>
          </a:prstGeom>
        </p:spPr>
        <p:style>
          <a:lnRef idx="2">
            <a:schemeClr val="dk1"/>
          </a:lnRef>
          <a:fillRef idx="0">
            <a:schemeClr val="dk1"/>
          </a:fillRef>
          <a:effectRef idx="1">
            <a:schemeClr val="dk1"/>
          </a:effectRef>
          <a:fontRef idx="minor">
            <a:schemeClr val="tx1"/>
          </a:fontRef>
        </p:style>
      </p:cxnSp>
      <p:sp>
        <p:nvSpPr>
          <p:cNvPr id="2" name="Nadpis 1"/>
          <p:cNvSpPr>
            <a:spLocks noGrp="1"/>
          </p:cNvSpPr>
          <p:nvPr>
            <p:ph type="title"/>
          </p:nvPr>
        </p:nvSpPr>
        <p:spPr>
          <a:xfrm>
            <a:off x="440792" y="-15799"/>
            <a:ext cx="8229600" cy="1143000"/>
          </a:xfrm>
        </p:spPr>
        <p:txBody>
          <a:bodyPr/>
          <a:lstStyle/>
          <a:p>
            <a:r>
              <a:rPr lang="cs-CZ" dirty="0" smtClean="0"/>
              <a:t>Opakování – druhy zájmen</a:t>
            </a:r>
            <a:endParaRPr lang="cs-CZ" dirty="0"/>
          </a:p>
        </p:txBody>
      </p:sp>
      <p:sp>
        <p:nvSpPr>
          <p:cNvPr id="4" name="Zaoblený obdélník 3"/>
          <p:cNvSpPr/>
          <p:nvPr/>
        </p:nvSpPr>
        <p:spPr>
          <a:xfrm>
            <a:off x="423339" y="1052736"/>
            <a:ext cx="2376264" cy="648072"/>
          </a:xfrm>
          <a:prstGeom prst="round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dirty="0" smtClean="0">
                <a:solidFill>
                  <a:schemeClr val="tx1"/>
                </a:solidFill>
              </a:rPr>
              <a:t>osobní</a:t>
            </a:r>
            <a:endParaRPr lang="cs-CZ" sz="2800" dirty="0">
              <a:solidFill>
                <a:schemeClr val="tx1"/>
              </a:solidFill>
            </a:endParaRPr>
          </a:p>
        </p:txBody>
      </p:sp>
      <p:sp>
        <p:nvSpPr>
          <p:cNvPr id="5" name="Zaoblený obdélník 4"/>
          <p:cNvSpPr/>
          <p:nvPr/>
        </p:nvSpPr>
        <p:spPr>
          <a:xfrm>
            <a:off x="404413" y="1916832"/>
            <a:ext cx="2376264" cy="648072"/>
          </a:xfrm>
          <a:prstGeom prst="round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dirty="0" smtClean="0">
                <a:solidFill>
                  <a:schemeClr val="tx1"/>
                </a:solidFill>
              </a:rPr>
              <a:t>přivlastňovací</a:t>
            </a:r>
            <a:endParaRPr lang="cs-CZ" sz="2800" dirty="0">
              <a:solidFill>
                <a:schemeClr val="tx1"/>
              </a:solidFill>
            </a:endParaRPr>
          </a:p>
        </p:txBody>
      </p:sp>
      <p:sp>
        <p:nvSpPr>
          <p:cNvPr id="6" name="Zaoblený obdélník 5"/>
          <p:cNvSpPr/>
          <p:nvPr/>
        </p:nvSpPr>
        <p:spPr>
          <a:xfrm>
            <a:off x="423339" y="2708920"/>
            <a:ext cx="2376264" cy="648072"/>
          </a:xfrm>
          <a:prstGeom prst="round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dirty="0" smtClean="0">
                <a:solidFill>
                  <a:schemeClr val="tx1"/>
                </a:solidFill>
              </a:rPr>
              <a:t>ukazovací</a:t>
            </a:r>
            <a:endParaRPr lang="cs-CZ" sz="2800" dirty="0">
              <a:solidFill>
                <a:schemeClr val="tx1"/>
              </a:solidFill>
            </a:endParaRPr>
          </a:p>
        </p:txBody>
      </p:sp>
      <p:sp>
        <p:nvSpPr>
          <p:cNvPr id="7" name="Zaoblený obdélník 6"/>
          <p:cNvSpPr/>
          <p:nvPr/>
        </p:nvSpPr>
        <p:spPr>
          <a:xfrm>
            <a:off x="423339" y="3501008"/>
            <a:ext cx="2376264" cy="648072"/>
          </a:xfrm>
          <a:prstGeom prst="round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dirty="0" smtClean="0">
                <a:solidFill>
                  <a:schemeClr val="tx1"/>
                </a:solidFill>
              </a:rPr>
              <a:t>tázací</a:t>
            </a:r>
            <a:endParaRPr lang="cs-CZ" sz="2800" dirty="0">
              <a:solidFill>
                <a:schemeClr val="tx1"/>
              </a:solidFill>
            </a:endParaRPr>
          </a:p>
        </p:txBody>
      </p:sp>
      <p:sp>
        <p:nvSpPr>
          <p:cNvPr id="8" name="Zaoblený obdélník 7"/>
          <p:cNvSpPr/>
          <p:nvPr/>
        </p:nvSpPr>
        <p:spPr>
          <a:xfrm>
            <a:off x="404413" y="4365104"/>
            <a:ext cx="2376264" cy="648072"/>
          </a:xfrm>
          <a:prstGeom prst="round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dirty="0" smtClean="0">
                <a:solidFill>
                  <a:schemeClr val="tx1"/>
                </a:solidFill>
              </a:rPr>
              <a:t>vztažná</a:t>
            </a:r>
            <a:endParaRPr lang="cs-CZ" sz="2800" dirty="0">
              <a:solidFill>
                <a:schemeClr val="tx1"/>
              </a:solidFill>
            </a:endParaRPr>
          </a:p>
        </p:txBody>
      </p:sp>
      <p:sp>
        <p:nvSpPr>
          <p:cNvPr id="9" name="Zaoblený obdélník 8"/>
          <p:cNvSpPr/>
          <p:nvPr/>
        </p:nvSpPr>
        <p:spPr>
          <a:xfrm>
            <a:off x="404413" y="5229200"/>
            <a:ext cx="2376264" cy="648072"/>
          </a:xfrm>
          <a:prstGeom prst="round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dirty="0" smtClean="0">
                <a:solidFill>
                  <a:schemeClr val="tx1"/>
                </a:solidFill>
              </a:rPr>
              <a:t>neurčitá</a:t>
            </a:r>
            <a:endParaRPr lang="cs-CZ" sz="2800" dirty="0">
              <a:solidFill>
                <a:schemeClr val="tx1"/>
              </a:solidFill>
            </a:endParaRPr>
          </a:p>
        </p:txBody>
      </p:sp>
      <p:sp>
        <p:nvSpPr>
          <p:cNvPr id="10" name="Zaoblený obdélník 9"/>
          <p:cNvSpPr/>
          <p:nvPr/>
        </p:nvSpPr>
        <p:spPr>
          <a:xfrm>
            <a:off x="404413" y="6093296"/>
            <a:ext cx="2376264" cy="648072"/>
          </a:xfrm>
          <a:prstGeom prst="round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dirty="0" smtClean="0">
                <a:solidFill>
                  <a:schemeClr val="tx1"/>
                </a:solidFill>
              </a:rPr>
              <a:t>záporná</a:t>
            </a:r>
            <a:endParaRPr lang="cs-CZ" sz="2800" dirty="0">
              <a:solidFill>
                <a:schemeClr val="tx1"/>
              </a:solidFill>
            </a:endParaRPr>
          </a:p>
        </p:txBody>
      </p:sp>
      <p:sp>
        <p:nvSpPr>
          <p:cNvPr id="11" name="Ovál 10"/>
          <p:cNvSpPr/>
          <p:nvPr/>
        </p:nvSpPr>
        <p:spPr>
          <a:xfrm>
            <a:off x="4796408" y="1052736"/>
            <a:ext cx="3600400" cy="864096"/>
          </a:xfrm>
          <a:prstGeom prst="ellipse">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nikdo, nic, nijaký, ničí, žádný</a:t>
            </a:r>
            <a:endParaRPr lang="cs-CZ" sz="2400" dirty="0">
              <a:solidFill>
                <a:schemeClr val="tx1"/>
              </a:solidFill>
            </a:endParaRPr>
          </a:p>
        </p:txBody>
      </p:sp>
      <p:sp>
        <p:nvSpPr>
          <p:cNvPr id="13" name="Ovál 12"/>
          <p:cNvSpPr/>
          <p:nvPr/>
        </p:nvSpPr>
        <p:spPr>
          <a:xfrm>
            <a:off x="4816056" y="2091830"/>
            <a:ext cx="3600400" cy="864096"/>
          </a:xfrm>
          <a:prstGeom prst="ellipse">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ten, ta, to, tento, onen sám….</a:t>
            </a:r>
            <a:endParaRPr lang="cs-CZ" sz="2400" dirty="0">
              <a:solidFill>
                <a:schemeClr val="tx1"/>
              </a:solidFill>
            </a:endParaRPr>
          </a:p>
        </p:txBody>
      </p:sp>
      <p:sp>
        <p:nvSpPr>
          <p:cNvPr id="14" name="Ovál 13"/>
          <p:cNvSpPr/>
          <p:nvPr/>
        </p:nvSpPr>
        <p:spPr>
          <a:xfrm>
            <a:off x="4473737" y="3077430"/>
            <a:ext cx="4176464" cy="612068"/>
          </a:xfrm>
          <a:prstGeom prst="ellipse">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můj, tvůj, jeho, její …</a:t>
            </a:r>
            <a:endParaRPr lang="cs-CZ" sz="2400" dirty="0">
              <a:solidFill>
                <a:schemeClr val="tx1"/>
              </a:solidFill>
            </a:endParaRPr>
          </a:p>
        </p:txBody>
      </p:sp>
      <p:sp>
        <p:nvSpPr>
          <p:cNvPr id="15" name="Ovál 14"/>
          <p:cNvSpPr/>
          <p:nvPr/>
        </p:nvSpPr>
        <p:spPr>
          <a:xfrm>
            <a:off x="4355976" y="3879050"/>
            <a:ext cx="4697127" cy="540060"/>
          </a:xfrm>
          <a:prstGeom prst="ellipse">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kdo? co? jaký? který? čí?</a:t>
            </a:r>
            <a:endParaRPr lang="cs-CZ" sz="2400" dirty="0">
              <a:solidFill>
                <a:schemeClr val="tx1"/>
              </a:solidFill>
            </a:endParaRPr>
          </a:p>
        </p:txBody>
      </p:sp>
      <p:sp>
        <p:nvSpPr>
          <p:cNvPr id="16" name="Ovál 15"/>
          <p:cNvSpPr/>
          <p:nvPr/>
        </p:nvSpPr>
        <p:spPr>
          <a:xfrm>
            <a:off x="4499992" y="4617132"/>
            <a:ext cx="4346530" cy="612068"/>
          </a:xfrm>
          <a:prstGeom prst="ellipse">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někdo, něco, leckdo…</a:t>
            </a:r>
            <a:endParaRPr lang="cs-CZ" sz="2400" dirty="0">
              <a:solidFill>
                <a:schemeClr val="tx1"/>
              </a:solidFill>
            </a:endParaRPr>
          </a:p>
        </p:txBody>
      </p:sp>
      <p:sp>
        <p:nvSpPr>
          <p:cNvPr id="17" name="Ovál 16"/>
          <p:cNvSpPr/>
          <p:nvPr/>
        </p:nvSpPr>
        <p:spPr>
          <a:xfrm>
            <a:off x="4572000" y="5373216"/>
            <a:ext cx="4346530" cy="504056"/>
          </a:xfrm>
          <a:prstGeom prst="ellipse">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já, ty, on, ona, ono,…</a:t>
            </a:r>
            <a:endParaRPr lang="cs-CZ" sz="2400" dirty="0">
              <a:solidFill>
                <a:schemeClr val="tx1"/>
              </a:solidFill>
            </a:endParaRPr>
          </a:p>
        </p:txBody>
      </p:sp>
      <p:sp>
        <p:nvSpPr>
          <p:cNvPr id="18" name="Ovál 17"/>
          <p:cNvSpPr/>
          <p:nvPr/>
        </p:nvSpPr>
        <p:spPr>
          <a:xfrm>
            <a:off x="4355976" y="5949280"/>
            <a:ext cx="4481264" cy="864096"/>
          </a:xfrm>
          <a:prstGeom prst="ellipse">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kdo, co, jaký, který čí, jenž</a:t>
            </a:r>
            <a:endParaRPr lang="cs-CZ" sz="2400" dirty="0">
              <a:solidFill>
                <a:schemeClr val="tx1"/>
              </a:solidFill>
            </a:endParaRPr>
          </a:p>
        </p:txBody>
      </p:sp>
    </p:spTree>
    <p:extLst>
      <p:ext uri="{BB962C8B-B14F-4D97-AF65-F5344CB8AC3E}">
        <p14:creationId xmlns:p14="http://schemas.microsoft.com/office/powerpoint/2010/main" val="657093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500" fill="hold"/>
                                        <p:tgtEl>
                                          <p:spTgt spid="20"/>
                                        </p:tgtEl>
                                        <p:attrNameLst>
                                          <p:attrName>ppt_x</p:attrName>
                                        </p:attrNameLst>
                                      </p:cBhvr>
                                      <p:tavLst>
                                        <p:tav tm="0">
                                          <p:val>
                                            <p:strVal val="#ppt_x"/>
                                          </p:val>
                                        </p:tav>
                                        <p:tav tm="100000">
                                          <p:val>
                                            <p:strVal val="#ppt_x"/>
                                          </p:val>
                                        </p:tav>
                                      </p:tavLst>
                                    </p:anim>
                                    <p:anim calcmode="lin" valueType="num">
                                      <p:cBhvr additive="base">
                                        <p:cTn id="8"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2"/>
                                        </p:tgtEl>
                                        <p:attrNameLst>
                                          <p:attrName>style.visibility</p:attrName>
                                        </p:attrNameLst>
                                      </p:cBhvr>
                                      <p:to>
                                        <p:strVal val="visible"/>
                                      </p:to>
                                    </p:set>
                                    <p:anim calcmode="lin" valueType="num">
                                      <p:cBhvr additive="base">
                                        <p:cTn id="13" dur="500" fill="hold"/>
                                        <p:tgtEl>
                                          <p:spTgt spid="22"/>
                                        </p:tgtEl>
                                        <p:attrNameLst>
                                          <p:attrName>ppt_x</p:attrName>
                                        </p:attrNameLst>
                                      </p:cBhvr>
                                      <p:tavLst>
                                        <p:tav tm="0">
                                          <p:val>
                                            <p:strVal val="#ppt_x"/>
                                          </p:val>
                                        </p:tav>
                                        <p:tav tm="100000">
                                          <p:val>
                                            <p:strVal val="#ppt_x"/>
                                          </p:val>
                                        </p:tav>
                                      </p:tavLst>
                                    </p:anim>
                                    <p:anim calcmode="lin" valueType="num">
                                      <p:cBhvr additive="base">
                                        <p:cTn id="14"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4"/>
                                        </p:tgtEl>
                                        <p:attrNameLst>
                                          <p:attrName>style.visibility</p:attrName>
                                        </p:attrNameLst>
                                      </p:cBhvr>
                                      <p:to>
                                        <p:strVal val="visible"/>
                                      </p:to>
                                    </p:set>
                                    <p:anim calcmode="lin" valueType="num">
                                      <p:cBhvr additive="base">
                                        <p:cTn id="19" dur="500" fill="hold"/>
                                        <p:tgtEl>
                                          <p:spTgt spid="24"/>
                                        </p:tgtEl>
                                        <p:attrNameLst>
                                          <p:attrName>ppt_x</p:attrName>
                                        </p:attrNameLst>
                                      </p:cBhvr>
                                      <p:tavLst>
                                        <p:tav tm="0">
                                          <p:val>
                                            <p:strVal val="#ppt_x"/>
                                          </p:val>
                                        </p:tav>
                                        <p:tav tm="100000">
                                          <p:val>
                                            <p:strVal val="#ppt_x"/>
                                          </p:val>
                                        </p:tav>
                                      </p:tavLst>
                                    </p:anim>
                                    <p:anim calcmode="lin" valueType="num">
                                      <p:cBhvr additive="base">
                                        <p:cTn id="20"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6"/>
                                        </p:tgtEl>
                                        <p:attrNameLst>
                                          <p:attrName>style.visibility</p:attrName>
                                        </p:attrNameLst>
                                      </p:cBhvr>
                                      <p:to>
                                        <p:strVal val="visible"/>
                                      </p:to>
                                    </p:set>
                                    <p:anim calcmode="lin" valueType="num">
                                      <p:cBhvr additive="base">
                                        <p:cTn id="25" dur="500" fill="hold"/>
                                        <p:tgtEl>
                                          <p:spTgt spid="26"/>
                                        </p:tgtEl>
                                        <p:attrNameLst>
                                          <p:attrName>ppt_x</p:attrName>
                                        </p:attrNameLst>
                                      </p:cBhvr>
                                      <p:tavLst>
                                        <p:tav tm="0">
                                          <p:val>
                                            <p:strVal val="#ppt_x"/>
                                          </p:val>
                                        </p:tav>
                                        <p:tav tm="100000">
                                          <p:val>
                                            <p:strVal val="#ppt_x"/>
                                          </p:val>
                                        </p:tav>
                                      </p:tavLst>
                                    </p:anim>
                                    <p:anim calcmode="lin" valueType="num">
                                      <p:cBhvr additive="base">
                                        <p:cTn id="26"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9"/>
                                        </p:tgtEl>
                                        <p:attrNameLst>
                                          <p:attrName>style.visibility</p:attrName>
                                        </p:attrNameLst>
                                      </p:cBhvr>
                                      <p:to>
                                        <p:strVal val="visible"/>
                                      </p:to>
                                    </p:set>
                                    <p:anim calcmode="lin" valueType="num">
                                      <p:cBhvr additive="base">
                                        <p:cTn id="31" dur="500" fill="hold"/>
                                        <p:tgtEl>
                                          <p:spTgt spid="29"/>
                                        </p:tgtEl>
                                        <p:attrNameLst>
                                          <p:attrName>ppt_x</p:attrName>
                                        </p:attrNameLst>
                                      </p:cBhvr>
                                      <p:tavLst>
                                        <p:tav tm="0">
                                          <p:val>
                                            <p:strVal val="#ppt_x"/>
                                          </p:val>
                                        </p:tav>
                                        <p:tav tm="100000">
                                          <p:val>
                                            <p:strVal val="#ppt_x"/>
                                          </p:val>
                                        </p:tav>
                                      </p:tavLst>
                                    </p:anim>
                                    <p:anim calcmode="lin" valueType="num">
                                      <p:cBhvr additive="base">
                                        <p:cTn id="32"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1"/>
                                        </p:tgtEl>
                                        <p:attrNameLst>
                                          <p:attrName>style.visibility</p:attrName>
                                        </p:attrNameLst>
                                      </p:cBhvr>
                                      <p:to>
                                        <p:strVal val="visible"/>
                                      </p:to>
                                    </p:set>
                                    <p:anim calcmode="lin" valueType="num">
                                      <p:cBhvr additive="base">
                                        <p:cTn id="37" dur="500" fill="hold"/>
                                        <p:tgtEl>
                                          <p:spTgt spid="31"/>
                                        </p:tgtEl>
                                        <p:attrNameLst>
                                          <p:attrName>ppt_x</p:attrName>
                                        </p:attrNameLst>
                                      </p:cBhvr>
                                      <p:tavLst>
                                        <p:tav tm="0">
                                          <p:val>
                                            <p:strVal val="#ppt_x"/>
                                          </p:val>
                                        </p:tav>
                                        <p:tav tm="100000">
                                          <p:val>
                                            <p:strVal val="#ppt_x"/>
                                          </p:val>
                                        </p:tav>
                                      </p:tavLst>
                                    </p:anim>
                                    <p:anim calcmode="lin" valueType="num">
                                      <p:cBhvr additive="base">
                                        <p:cTn id="38" dur="500" fill="hold"/>
                                        <p:tgtEl>
                                          <p:spTgt spid="31"/>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3"/>
                                        </p:tgtEl>
                                        <p:attrNameLst>
                                          <p:attrName>style.visibility</p:attrName>
                                        </p:attrNameLst>
                                      </p:cBhvr>
                                      <p:to>
                                        <p:strVal val="visible"/>
                                      </p:to>
                                    </p:set>
                                    <p:anim calcmode="lin" valueType="num">
                                      <p:cBhvr additive="base">
                                        <p:cTn id="43" dur="500" fill="hold"/>
                                        <p:tgtEl>
                                          <p:spTgt spid="33"/>
                                        </p:tgtEl>
                                        <p:attrNameLst>
                                          <p:attrName>ppt_x</p:attrName>
                                        </p:attrNameLst>
                                      </p:cBhvr>
                                      <p:tavLst>
                                        <p:tav tm="0">
                                          <p:val>
                                            <p:strVal val="#ppt_x"/>
                                          </p:val>
                                        </p:tav>
                                        <p:tav tm="100000">
                                          <p:val>
                                            <p:strVal val="#ppt_x"/>
                                          </p:val>
                                        </p:tav>
                                      </p:tavLst>
                                    </p:anim>
                                    <p:anim calcmode="lin" valueType="num">
                                      <p:cBhvr additive="base">
                                        <p:cTn id="44" dur="500" fill="hold"/>
                                        <p:tgtEl>
                                          <p:spTgt spid="3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Doplň správné tvary zájmen</a:t>
            </a:r>
            <a:endParaRPr lang="cs-CZ" dirty="0"/>
          </a:p>
        </p:txBody>
      </p:sp>
      <p:sp>
        <p:nvSpPr>
          <p:cNvPr id="4" name="Ovál 3"/>
          <p:cNvSpPr/>
          <p:nvPr/>
        </p:nvSpPr>
        <p:spPr>
          <a:xfrm>
            <a:off x="1619672" y="2015421"/>
            <a:ext cx="2592288" cy="1296144"/>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dirty="0" smtClean="0">
                <a:solidFill>
                  <a:schemeClr val="tx1"/>
                </a:solidFill>
              </a:rPr>
              <a:t>jít s </a:t>
            </a:r>
            <a:endParaRPr lang="cs-CZ" sz="2800" dirty="0">
              <a:solidFill>
                <a:schemeClr val="tx1"/>
              </a:solidFill>
            </a:endParaRPr>
          </a:p>
        </p:txBody>
      </p:sp>
      <p:sp>
        <p:nvSpPr>
          <p:cNvPr id="5" name="Šipka dolů 4"/>
          <p:cNvSpPr/>
          <p:nvPr/>
        </p:nvSpPr>
        <p:spPr>
          <a:xfrm>
            <a:off x="2267744" y="3237100"/>
            <a:ext cx="1296144" cy="1440160"/>
          </a:xfrm>
          <a:prstGeom prst="down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dirty="0" smtClean="0">
                <a:solidFill>
                  <a:schemeClr val="tx1"/>
                </a:solidFill>
              </a:rPr>
              <a:t>ty</a:t>
            </a:r>
            <a:endParaRPr lang="cs-CZ" sz="2800" dirty="0">
              <a:solidFill>
                <a:schemeClr val="tx1"/>
              </a:solidFill>
            </a:endParaRPr>
          </a:p>
        </p:txBody>
      </p:sp>
      <p:sp>
        <p:nvSpPr>
          <p:cNvPr id="6" name="Šipka doleva 5"/>
          <p:cNvSpPr/>
          <p:nvPr/>
        </p:nvSpPr>
        <p:spPr>
          <a:xfrm>
            <a:off x="179512" y="2087429"/>
            <a:ext cx="1584176" cy="1152128"/>
          </a:xfrm>
          <a:prstGeom prst="lef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dirty="0" smtClean="0">
                <a:solidFill>
                  <a:schemeClr val="tx1"/>
                </a:solidFill>
              </a:rPr>
              <a:t>on</a:t>
            </a:r>
            <a:endParaRPr lang="cs-CZ" sz="2800" dirty="0">
              <a:solidFill>
                <a:schemeClr val="tx1"/>
              </a:solidFill>
            </a:endParaRPr>
          </a:p>
        </p:txBody>
      </p:sp>
      <p:sp>
        <p:nvSpPr>
          <p:cNvPr id="7" name="Šipka doprava 6"/>
          <p:cNvSpPr/>
          <p:nvPr/>
        </p:nvSpPr>
        <p:spPr>
          <a:xfrm>
            <a:off x="3995936" y="2015421"/>
            <a:ext cx="1584176" cy="1296144"/>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dirty="0" smtClean="0">
                <a:solidFill>
                  <a:schemeClr val="tx1"/>
                </a:solidFill>
              </a:rPr>
              <a:t>vy</a:t>
            </a:r>
            <a:endParaRPr lang="cs-CZ" sz="2800" dirty="0">
              <a:solidFill>
                <a:schemeClr val="tx1"/>
              </a:solidFill>
            </a:endParaRPr>
          </a:p>
        </p:txBody>
      </p:sp>
      <p:sp>
        <p:nvSpPr>
          <p:cNvPr id="8" name="Ovál 7"/>
          <p:cNvSpPr/>
          <p:nvPr/>
        </p:nvSpPr>
        <p:spPr>
          <a:xfrm>
            <a:off x="5174908" y="4181588"/>
            <a:ext cx="2592288" cy="1296144"/>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dirty="0" smtClean="0">
                <a:solidFill>
                  <a:schemeClr val="tx1"/>
                </a:solidFill>
              </a:rPr>
              <a:t>podat</a:t>
            </a:r>
            <a:endParaRPr lang="cs-CZ" sz="2800" dirty="0">
              <a:solidFill>
                <a:schemeClr val="tx1"/>
              </a:solidFill>
            </a:endParaRPr>
          </a:p>
        </p:txBody>
      </p:sp>
      <p:sp>
        <p:nvSpPr>
          <p:cNvPr id="9" name="Šipka dolů 8"/>
          <p:cNvSpPr/>
          <p:nvPr/>
        </p:nvSpPr>
        <p:spPr>
          <a:xfrm>
            <a:off x="5822980" y="5403267"/>
            <a:ext cx="1296144" cy="1440160"/>
          </a:xfrm>
          <a:prstGeom prst="down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dirty="0" smtClean="0">
                <a:solidFill>
                  <a:schemeClr val="tx1"/>
                </a:solidFill>
              </a:rPr>
              <a:t>já</a:t>
            </a:r>
            <a:endParaRPr lang="cs-CZ" sz="2800" dirty="0">
              <a:solidFill>
                <a:schemeClr val="tx1"/>
              </a:solidFill>
            </a:endParaRPr>
          </a:p>
        </p:txBody>
      </p:sp>
      <p:sp>
        <p:nvSpPr>
          <p:cNvPr id="10" name="Šipka doleva 9"/>
          <p:cNvSpPr/>
          <p:nvPr/>
        </p:nvSpPr>
        <p:spPr>
          <a:xfrm>
            <a:off x="3734748" y="4253596"/>
            <a:ext cx="1584176" cy="1152128"/>
          </a:xfrm>
          <a:prstGeom prst="lef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dirty="0" smtClean="0">
                <a:solidFill>
                  <a:schemeClr val="tx1"/>
                </a:solidFill>
              </a:rPr>
              <a:t>ona</a:t>
            </a:r>
            <a:endParaRPr lang="cs-CZ" sz="2800" dirty="0">
              <a:solidFill>
                <a:schemeClr val="tx1"/>
              </a:solidFill>
            </a:endParaRPr>
          </a:p>
        </p:txBody>
      </p:sp>
      <p:sp>
        <p:nvSpPr>
          <p:cNvPr id="11" name="Šipka doprava 10"/>
          <p:cNvSpPr/>
          <p:nvPr/>
        </p:nvSpPr>
        <p:spPr>
          <a:xfrm>
            <a:off x="7551172" y="4181588"/>
            <a:ext cx="1584176" cy="1296144"/>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dirty="0" smtClean="0">
                <a:solidFill>
                  <a:schemeClr val="tx1"/>
                </a:solidFill>
              </a:rPr>
              <a:t>oni</a:t>
            </a:r>
            <a:endParaRPr lang="cs-CZ" sz="2800" dirty="0">
              <a:solidFill>
                <a:schemeClr val="tx1"/>
              </a:solidFill>
            </a:endParaRPr>
          </a:p>
        </p:txBody>
      </p:sp>
      <p:sp>
        <p:nvSpPr>
          <p:cNvPr id="12" name="Šipka nahoru 11"/>
          <p:cNvSpPr/>
          <p:nvPr/>
        </p:nvSpPr>
        <p:spPr>
          <a:xfrm>
            <a:off x="5822980" y="2741428"/>
            <a:ext cx="1296144" cy="1512168"/>
          </a:xfrm>
          <a:prstGeom prst="up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dirty="0" smtClean="0">
                <a:solidFill>
                  <a:schemeClr val="tx1"/>
                </a:solidFill>
              </a:rPr>
              <a:t>ty</a:t>
            </a:r>
            <a:endParaRPr lang="cs-CZ" sz="2800" dirty="0">
              <a:solidFill>
                <a:schemeClr val="tx1"/>
              </a:solidFill>
            </a:endParaRPr>
          </a:p>
        </p:txBody>
      </p:sp>
    </p:spTree>
    <p:extLst>
      <p:ext uri="{BB962C8B-B14F-4D97-AF65-F5344CB8AC3E}">
        <p14:creationId xmlns:p14="http://schemas.microsoft.com/office/powerpoint/2010/main" val="148437297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Přísloví</a:t>
            </a:r>
            <a:endParaRPr lang="cs-CZ" dirty="0"/>
          </a:p>
        </p:txBody>
      </p:sp>
      <p:sp>
        <p:nvSpPr>
          <p:cNvPr id="4" name="Zástupný symbol pro obsah 3"/>
          <p:cNvSpPr>
            <a:spLocks noGrp="1"/>
          </p:cNvSpPr>
          <p:nvPr>
            <p:ph idx="1"/>
          </p:nvPr>
        </p:nvSpPr>
        <p:spPr>
          <a:xfrm>
            <a:off x="251520" y="1268760"/>
            <a:ext cx="8892480" cy="5256584"/>
          </a:xfrm>
        </p:spPr>
        <p:txBody>
          <a:bodyPr>
            <a:normAutofit/>
          </a:bodyPr>
          <a:lstStyle/>
          <a:p>
            <a:r>
              <a:rPr lang="cs-CZ" dirty="0" smtClean="0"/>
              <a:t>Z uvedených přísloví se vytratila zájmena. Dokážeš je doplnit a vysvětlit význam?</a:t>
            </a:r>
          </a:p>
          <a:p>
            <a:pPr marL="0" indent="0">
              <a:buNone/>
            </a:pPr>
            <a:r>
              <a:rPr lang="cs-CZ" dirty="0" smtClean="0"/>
              <a:t>______ je šeptem, _____ je čertem.</a:t>
            </a:r>
          </a:p>
          <a:p>
            <a:pPr marL="0" indent="0">
              <a:buNone/>
            </a:pPr>
            <a:r>
              <a:rPr lang="cs-CZ" dirty="0" smtClean="0"/>
              <a:t>______ jinému jámu kopá, ______ do ____ padá.</a:t>
            </a:r>
          </a:p>
          <a:p>
            <a:pPr marL="0" indent="0">
              <a:buNone/>
            </a:pPr>
            <a:r>
              <a:rPr lang="cs-CZ" dirty="0" smtClean="0"/>
              <a:t>______ se do lesa volá, _____ se z lesa ozývá.</a:t>
            </a:r>
          </a:p>
          <a:p>
            <a:pPr marL="0" indent="0">
              <a:buNone/>
            </a:pPr>
            <a:r>
              <a:rPr lang="cs-CZ" dirty="0" smtClean="0"/>
              <a:t>______ se nelení, ______ se zelení.</a:t>
            </a:r>
          </a:p>
          <a:p>
            <a:pPr marL="0" indent="0">
              <a:buNone/>
            </a:pPr>
            <a:r>
              <a:rPr lang="cs-CZ" dirty="0" smtClean="0"/>
              <a:t> ______ se v mládí naučíš, ve stáří jako když najdeš.</a:t>
            </a:r>
          </a:p>
          <a:p>
            <a:pPr marL="0" indent="0">
              <a:buNone/>
            </a:pPr>
            <a:r>
              <a:rPr lang="cs-CZ" dirty="0" smtClean="0"/>
              <a:t>______ chce psa bít, hůl si najde.</a:t>
            </a:r>
            <a:endParaRPr lang="cs-CZ" dirty="0"/>
          </a:p>
        </p:txBody>
      </p:sp>
      <p:pic>
        <p:nvPicPr>
          <p:cNvPr id="1026" name="Picture 2" descr="C:\Users\Maruška\AppData\Local\Microsoft\Windows\Temporary Internet Files\Content.IE5\KDUYXSXZ\MC900435280[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04247" y="5252693"/>
            <a:ext cx="1939925" cy="1590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938483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Sebou x s sebou</a:t>
            </a:r>
            <a:endParaRPr lang="cs-CZ" dirty="0"/>
          </a:p>
        </p:txBody>
      </p:sp>
      <p:sp>
        <p:nvSpPr>
          <p:cNvPr id="3" name="Zástupný symbol pro obsah 2"/>
          <p:cNvSpPr>
            <a:spLocks noGrp="1"/>
          </p:cNvSpPr>
          <p:nvPr>
            <p:ph idx="1"/>
          </p:nvPr>
        </p:nvSpPr>
        <p:spPr>
          <a:xfrm>
            <a:off x="457200" y="1600201"/>
            <a:ext cx="8229600" cy="1324744"/>
          </a:xfrm>
        </p:spPr>
        <p:txBody>
          <a:bodyPr/>
          <a:lstStyle/>
          <a:p>
            <a:r>
              <a:rPr lang="cs-CZ" dirty="0" smtClean="0"/>
              <a:t>Kdy používáme tvar sebou x s sebou?</a:t>
            </a:r>
          </a:p>
          <a:p>
            <a:pPr marL="0" indent="0">
              <a:buNone/>
            </a:pPr>
            <a:endParaRPr lang="cs-CZ" dirty="0"/>
          </a:p>
        </p:txBody>
      </p:sp>
      <p:sp>
        <p:nvSpPr>
          <p:cNvPr id="4" name="Zaoblený obdélník 3"/>
          <p:cNvSpPr/>
          <p:nvPr/>
        </p:nvSpPr>
        <p:spPr>
          <a:xfrm>
            <a:off x="1547664" y="2312876"/>
            <a:ext cx="5776476" cy="1512168"/>
          </a:xfrm>
          <a:prstGeom prst="roundRect">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dirty="0" smtClean="0">
                <a:solidFill>
                  <a:schemeClr val="tx1"/>
                </a:solidFill>
              </a:rPr>
              <a:t>Ryba __________ stále házela</a:t>
            </a:r>
            <a:endParaRPr lang="cs-CZ" sz="3200" dirty="0">
              <a:solidFill>
                <a:schemeClr val="tx1"/>
              </a:solidFill>
            </a:endParaRPr>
          </a:p>
        </p:txBody>
      </p:sp>
      <p:sp>
        <p:nvSpPr>
          <p:cNvPr id="5" name="Zaoblený obdélník 4"/>
          <p:cNvSpPr/>
          <p:nvPr/>
        </p:nvSpPr>
        <p:spPr>
          <a:xfrm>
            <a:off x="1180584" y="4799973"/>
            <a:ext cx="6624736" cy="1512168"/>
          </a:xfrm>
          <a:prstGeom prst="roundRect">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dirty="0" smtClean="0">
                <a:solidFill>
                  <a:schemeClr val="tx1"/>
                </a:solidFill>
              </a:rPr>
              <a:t>Vezmi ____________ velkou svačinu</a:t>
            </a:r>
            <a:endParaRPr lang="cs-CZ" sz="3200" dirty="0">
              <a:solidFill>
                <a:schemeClr val="tx1"/>
              </a:solidFill>
            </a:endParaRPr>
          </a:p>
        </p:txBody>
      </p:sp>
      <p:sp>
        <p:nvSpPr>
          <p:cNvPr id="6" name="Násobení 5"/>
          <p:cNvSpPr/>
          <p:nvPr/>
        </p:nvSpPr>
        <p:spPr>
          <a:xfrm>
            <a:off x="4003854" y="3963173"/>
            <a:ext cx="864096" cy="794909"/>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Zaoblený obdélník 6"/>
          <p:cNvSpPr/>
          <p:nvPr/>
        </p:nvSpPr>
        <p:spPr>
          <a:xfrm>
            <a:off x="2987824" y="2636912"/>
            <a:ext cx="1505128" cy="648072"/>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dirty="0" smtClean="0">
                <a:solidFill>
                  <a:schemeClr val="tx1"/>
                </a:solidFill>
              </a:rPr>
              <a:t>sebou</a:t>
            </a:r>
            <a:endParaRPr lang="cs-CZ" sz="2800" dirty="0">
              <a:solidFill>
                <a:schemeClr val="tx1"/>
              </a:solidFill>
            </a:endParaRPr>
          </a:p>
        </p:txBody>
      </p:sp>
      <p:sp>
        <p:nvSpPr>
          <p:cNvPr id="8" name="Zaoblený obdélník 7"/>
          <p:cNvSpPr/>
          <p:nvPr/>
        </p:nvSpPr>
        <p:spPr>
          <a:xfrm>
            <a:off x="2771800" y="5169028"/>
            <a:ext cx="1937176" cy="648072"/>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dirty="0" smtClean="0">
                <a:solidFill>
                  <a:schemeClr val="tx1"/>
                </a:solidFill>
              </a:rPr>
              <a:t>s sebou</a:t>
            </a:r>
            <a:endParaRPr lang="cs-CZ" sz="2800" dirty="0">
              <a:solidFill>
                <a:schemeClr val="tx1"/>
              </a:solidFill>
            </a:endParaRPr>
          </a:p>
        </p:txBody>
      </p:sp>
    </p:spTree>
    <p:extLst>
      <p:ext uri="{BB962C8B-B14F-4D97-AF65-F5344CB8AC3E}">
        <p14:creationId xmlns:p14="http://schemas.microsoft.com/office/powerpoint/2010/main" val="2808762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fltVal val="0"/>
                                          </p:val>
                                        </p:tav>
                                        <p:tav tm="100000">
                                          <p:val>
                                            <p:strVal val="#ppt_h"/>
                                          </p:val>
                                        </p:tav>
                                      </p:tavLst>
                                    </p:anim>
                                    <p:animEffect transition="in" filter="fade">
                                      <p:cBhvr>
                                        <p:cTn id="9" dur="500"/>
                                        <p:tgtEl>
                                          <p:spTgt spid="7"/>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 calcmode="lin" valueType="num">
                                      <p:cBhvr>
                                        <p:cTn id="14" dur="500" fill="hold"/>
                                        <p:tgtEl>
                                          <p:spTgt spid="8"/>
                                        </p:tgtEl>
                                        <p:attrNameLst>
                                          <p:attrName>ppt_w</p:attrName>
                                        </p:attrNameLst>
                                      </p:cBhvr>
                                      <p:tavLst>
                                        <p:tav tm="0">
                                          <p:val>
                                            <p:fltVal val="0"/>
                                          </p:val>
                                        </p:tav>
                                        <p:tav tm="100000">
                                          <p:val>
                                            <p:strVal val="#ppt_w"/>
                                          </p:val>
                                        </p:tav>
                                      </p:tavLst>
                                    </p:anim>
                                    <p:anim calcmode="lin" valueType="num">
                                      <p:cBhvr>
                                        <p:cTn id="15" dur="500" fill="hold"/>
                                        <p:tgtEl>
                                          <p:spTgt spid="8"/>
                                        </p:tgtEl>
                                        <p:attrNameLst>
                                          <p:attrName>ppt_h</p:attrName>
                                        </p:attrNameLst>
                                      </p:cBhvr>
                                      <p:tavLst>
                                        <p:tav tm="0">
                                          <p:val>
                                            <p:fltVal val="0"/>
                                          </p:val>
                                        </p:tav>
                                        <p:tav tm="100000">
                                          <p:val>
                                            <p:strVal val="#ppt_h"/>
                                          </p:val>
                                        </p:tav>
                                      </p:tavLst>
                                    </p:anim>
                                    <p:animEffect transition="in" filter="fade">
                                      <p:cBhvr>
                                        <p:cTn id="1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Doplň tvary sebou x s sebou</a:t>
            </a:r>
            <a:endParaRPr lang="cs-CZ" dirty="0"/>
          </a:p>
        </p:txBody>
      </p:sp>
      <p:sp>
        <p:nvSpPr>
          <p:cNvPr id="3" name="Zástupný symbol pro obsah 2"/>
          <p:cNvSpPr>
            <a:spLocks noGrp="1"/>
          </p:cNvSpPr>
          <p:nvPr>
            <p:ph idx="1"/>
          </p:nvPr>
        </p:nvSpPr>
        <p:spPr/>
        <p:txBody>
          <a:bodyPr/>
          <a:lstStyle/>
          <a:p>
            <a:pPr marL="0" indent="0">
              <a:buNone/>
            </a:pPr>
            <a:r>
              <a:rPr lang="cs-CZ" dirty="0" smtClean="0"/>
              <a:t>Nepřetvařujte se a zůstaňte sami ____________.</a:t>
            </a:r>
          </a:p>
          <a:p>
            <a:pPr marL="0" indent="0">
              <a:buNone/>
            </a:pPr>
            <a:r>
              <a:rPr lang="cs-CZ" dirty="0" smtClean="0"/>
              <a:t>Zapomněl si vzít ___________ do školy učebnici.</a:t>
            </a:r>
          </a:p>
          <a:p>
            <a:pPr marL="0" indent="0">
              <a:buNone/>
            </a:pPr>
            <a:r>
              <a:rPr lang="cs-CZ" dirty="0" smtClean="0"/>
              <a:t>Vánoční kapr ___________ házel ve vaně.</a:t>
            </a:r>
          </a:p>
          <a:p>
            <a:pPr marL="0" indent="0">
              <a:buNone/>
            </a:pPr>
            <a:r>
              <a:rPr lang="cs-CZ" dirty="0" smtClean="0"/>
              <a:t>Vzali nás _______________ na výlet.</a:t>
            </a:r>
          </a:p>
          <a:p>
            <a:pPr marL="0" indent="0">
              <a:buNone/>
            </a:pPr>
            <a:r>
              <a:rPr lang="cs-CZ" dirty="0" smtClean="0"/>
              <a:t>Malé dítě ______________ házelo v postýlce.</a:t>
            </a:r>
          </a:p>
          <a:p>
            <a:pPr marL="0" indent="0">
              <a:buNone/>
            </a:pPr>
            <a:r>
              <a:rPr lang="cs-CZ" dirty="0" smtClean="0"/>
              <a:t>Dostal _________________ velké kapesné.</a:t>
            </a:r>
          </a:p>
          <a:p>
            <a:pPr marL="0" indent="0">
              <a:buNone/>
            </a:pPr>
            <a:r>
              <a:rPr lang="cs-CZ" dirty="0" smtClean="0"/>
              <a:t>Nezapomeň si ____________ vzít pevné boty!</a:t>
            </a:r>
            <a:endParaRPr lang="cs-CZ" dirty="0"/>
          </a:p>
        </p:txBody>
      </p:sp>
      <p:pic>
        <p:nvPicPr>
          <p:cNvPr id="2050" name="Picture 2" descr="C:\Users\Maruška\AppData\Local\Microsoft\Windows\Temporary Internet Files\Content.IE5\0HFAX8LC\MC900320018[1].wmf"/>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13672" r="38362" b="33978"/>
          <a:stretch/>
        </p:blipFill>
        <p:spPr bwMode="auto">
          <a:xfrm>
            <a:off x="6946112" y="5418392"/>
            <a:ext cx="2188058" cy="14396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449447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Naše škola</a:t>
            </a:r>
            <a:endParaRPr lang="cs-CZ" dirty="0"/>
          </a:p>
        </p:txBody>
      </p:sp>
      <p:sp>
        <p:nvSpPr>
          <p:cNvPr id="3" name="Zástupný symbol pro obsah 2"/>
          <p:cNvSpPr>
            <a:spLocks noGrp="1"/>
          </p:cNvSpPr>
          <p:nvPr>
            <p:ph idx="1"/>
          </p:nvPr>
        </p:nvSpPr>
        <p:spPr>
          <a:xfrm>
            <a:off x="429854" y="2348880"/>
            <a:ext cx="8229600" cy="3777283"/>
          </a:xfrm>
        </p:spPr>
        <p:txBody>
          <a:bodyPr/>
          <a:lstStyle/>
          <a:p>
            <a:pPr marL="0" indent="0" algn="just">
              <a:buNone/>
            </a:pPr>
            <a:r>
              <a:rPr lang="cs-CZ" dirty="0" smtClean="0"/>
              <a:t>Za </a:t>
            </a:r>
            <a:r>
              <a:rPr lang="cs-CZ" dirty="0" err="1" smtClean="0"/>
              <a:t>naš</a:t>
            </a:r>
            <a:r>
              <a:rPr lang="cs-CZ" dirty="0" smtClean="0"/>
              <a:t>____ školou je zahrada. Petra hraje odbíjenou za </a:t>
            </a:r>
            <a:r>
              <a:rPr lang="cs-CZ" dirty="0" err="1" smtClean="0"/>
              <a:t>naš</a:t>
            </a:r>
            <a:r>
              <a:rPr lang="cs-CZ" dirty="0" smtClean="0"/>
              <a:t>______ školu. V </a:t>
            </a:r>
            <a:r>
              <a:rPr lang="cs-CZ" dirty="0" err="1" smtClean="0"/>
              <a:t>naš</a:t>
            </a:r>
            <a:r>
              <a:rPr lang="cs-CZ" dirty="0" smtClean="0"/>
              <a:t>_____ škole byl na chodbách klid. Jeli na výlet s </a:t>
            </a:r>
            <a:r>
              <a:rPr lang="cs-CZ" dirty="0" err="1" smtClean="0"/>
              <a:t>naš</a:t>
            </a:r>
            <a:r>
              <a:rPr lang="cs-CZ" dirty="0" smtClean="0"/>
              <a:t>____m svolením. </a:t>
            </a:r>
            <a:r>
              <a:rPr lang="cs-CZ" dirty="0" err="1" smtClean="0"/>
              <a:t>Naš</a:t>
            </a:r>
            <a:r>
              <a:rPr lang="cs-CZ" dirty="0" smtClean="0"/>
              <a:t>_____ třídu jsme vyzdobili. V </a:t>
            </a:r>
            <a:r>
              <a:rPr lang="cs-CZ" dirty="0" err="1" smtClean="0"/>
              <a:t>naš</a:t>
            </a:r>
            <a:r>
              <a:rPr lang="cs-CZ" dirty="0" smtClean="0"/>
              <a:t>____ třídě jsou nové lavice. Do </a:t>
            </a:r>
            <a:r>
              <a:rPr lang="cs-CZ" dirty="0" err="1" smtClean="0"/>
              <a:t>naš</a:t>
            </a:r>
            <a:r>
              <a:rPr lang="cs-CZ" dirty="0" smtClean="0"/>
              <a:t>_____ třídy přišel nový žák. Máme rádi </a:t>
            </a:r>
            <a:r>
              <a:rPr lang="cs-CZ" dirty="0" err="1" smtClean="0"/>
              <a:t>naš</a:t>
            </a:r>
            <a:r>
              <a:rPr lang="cs-CZ" dirty="0" smtClean="0"/>
              <a:t>____ školu.</a:t>
            </a:r>
            <a:endParaRPr lang="cs-CZ" dirty="0"/>
          </a:p>
        </p:txBody>
      </p:sp>
      <p:sp>
        <p:nvSpPr>
          <p:cNvPr id="4" name="Obdélník 3"/>
          <p:cNvSpPr/>
          <p:nvPr/>
        </p:nvSpPr>
        <p:spPr>
          <a:xfrm>
            <a:off x="395536" y="1124744"/>
            <a:ext cx="6264696" cy="792088"/>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dirty="0" smtClean="0">
                <a:solidFill>
                  <a:schemeClr val="tx1"/>
                </a:solidFill>
              </a:rPr>
              <a:t>Doplň v zájmenech –i / -í</a:t>
            </a:r>
          </a:p>
        </p:txBody>
      </p:sp>
      <p:pic>
        <p:nvPicPr>
          <p:cNvPr id="3074" name="Picture 2" descr="C:\Users\Maruška\AppData\Local\Microsoft\Windows\Temporary Internet Files\Content.IE5\0HFAX8LC\MP900438770[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76256" y="-2307"/>
            <a:ext cx="2051720" cy="205172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329920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Utvoř správný tvar</a:t>
            </a:r>
            <a:endParaRPr lang="cs-CZ" dirty="0"/>
          </a:p>
        </p:txBody>
      </p:sp>
      <p:sp>
        <p:nvSpPr>
          <p:cNvPr id="3" name="Zástupný symbol pro obsah 2"/>
          <p:cNvSpPr>
            <a:spLocks noGrp="1"/>
          </p:cNvSpPr>
          <p:nvPr>
            <p:ph idx="1"/>
          </p:nvPr>
        </p:nvSpPr>
        <p:spPr>
          <a:xfrm>
            <a:off x="251520" y="1600200"/>
            <a:ext cx="8892480" cy="4853136"/>
          </a:xfrm>
        </p:spPr>
        <p:txBody>
          <a:bodyPr>
            <a:normAutofit/>
          </a:bodyPr>
          <a:lstStyle/>
          <a:p>
            <a:pPr marL="0" indent="0">
              <a:buNone/>
            </a:pPr>
            <a:r>
              <a:rPr lang="cs-CZ" dirty="0" smtClean="0"/>
              <a:t>Pobyt na (vaše) _________ chalupě byl krásný. </a:t>
            </a:r>
          </a:p>
          <a:p>
            <a:pPr marL="0" indent="0">
              <a:buNone/>
            </a:pPr>
            <a:r>
              <a:rPr lang="cs-CZ" dirty="0" smtClean="0"/>
              <a:t>(Onen) ________ pána nikdo z (my) _______ nezná.</a:t>
            </a:r>
          </a:p>
          <a:p>
            <a:pPr marL="0" indent="0">
              <a:buNone/>
            </a:pPr>
            <a:r>
              <a:rPr lang="cs-CZ" dirty="0" smtClean="0"/>
              <a:t>Jela jsem pro (naše)_________ tetu na nádraží.</a:t>
            </a:r>
          </a:p>
          <a:p>
            <a:pPr marL="0" indent="0">
              <a:buNone/>
            </a:pPr>
            <a:r>
              <a:rPr lang="cs-CZ" dirty="0" smtClean="0"/>
              <a:t>S (lecco) __________ jsme ani nepočítali.</a:t>
            </a:r>
          </a:p>
          <a:p>
            <a:pPr marL="0" indent="0">
              <a:buNone/>
            </a:pPr>
            <a:r>
              <a:rPr lang="cs-CZ" dirty="0" smtClean="0"/>
              <a:t>Za (náš) ___________ domem postavili dálnici.</a:t>
            </a:r>
          </a:p>
          <a:p>
            <a:pPr marL="0" indent="0">
              <a:buNone/>
            </a:pPr>
            <a:r>
              <a:rPr lang="cs-CZ" dirty="0" smtClean="0"/>
              <a:t>Potkal jsi (moje) __________ maminku?</a:t>
            </a:r>
          </a:p>
          <a:p>
            <a:pPr marL="0" indent="0">
              <a:buNone/>
            </a:pPr>
            <a:r>
              <a:rPr lang="cs-CZ" dirty="0" smtClean="0"/>
              <a:t>Ptal jsem se (on) ________ na to.</a:t>
            </a:r>
          </a:p>
          <a:p>
            <a:pPr marL="0" indent="0">
              <a:buNone/>
            </a:pPr>
            <a:r>
              <a:rPr lang="cs-CZ" dirty="0" smtClean="0"/>
              <a:t>Viděl jsi (ona) ____________?</a:t>
            </a:r>
            <a:endParaRPr lang="cs-CZ" dirty="0"/>
          </a:p>
        </p:txBody>
      </p:sp>
      <p:pic>
        <p:nvPicPr>
          <p:cNvPr id="4098" name="Picture 2" descr="C:\Users\Maruška\AppData\Local\Microsoft\Windows\Temporary Internet Files\Content.IE5\OF5S1J2O\MC900430075[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092280" y="4725144"/>
            <a:ext cx="1431925" cy="1838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880819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9" name="Přímá spojnice 8"/>
          <p:cNvCxnSpPr/>
          <p:nvPr/>
        </p:nvCxnSpPr>
        <p:spPr>
          <a:xfrm>
            <a:off x="3923928" y="2636912"/>
            <a:ext cx="3306880" cy="1872208"/>
          </a:xfrm>
          <a:prstGeom prst="line">
            <a:avLst/>
          </a:prstGeom>
        </p:spPr>
        <p:style>
          <a:lnRef idx="2">
            <a:schemeClr val="dk1"/>
          </a:lnRef>
          <a:fillRef idx="0">
            <a:schemeClr val="dk1"/>
          </a:fillRef>
          <a:effectRef idx="1">
            <a:schemeClr val="dk1"/>
          </a:effectRef>
          <a:fontRef idx="minor">
            <a:schemeClr val="tx1"/>
          </a:fontRef>
        </p:style>
      </p:cxnSp>
      <p:sp>
        <p:nvSpPr>
          <p:cNvPr id="2" name="Nadpis 1"/>
          <p:cNvSpPr>
            <a:spLocks noGrp="1"/>
          </p:cNvSpPr>
          <p:nvPr>
            <p:ph type="title"/>
          </p:nvPr>
        </p:nvSpPr>
        <p:spPr/>
        <p:txBody>
          <a:bodyPr/>
          <a:lstStyle/>
          <a:p>
            <a:r>
              <a:rPr lang="cs-CZ" dirty="0" smtClean="0"/>
              <a:t>Zájmeno já - opakování</a:t>
            </a:r>
            <a:endParaRPr lang="cs-CZ" dirty="0"/>
          </a:p>
        </p:txBody>
      </p:sp>
      <p:sp>
        <p:nvSpPr>
          <p:cNvPr id="3" name="Zástupný symbol pro obsah 2"/>
          <p:cNvSpPr>
            <a:spLocks noGrp="1"/>
          </p:cNvSpPr>
          <p:nvPr>
            <p:ph idx="1"/>
          </p:nvPr>
        </p:nvSpPr>
        <p:spPr>
          <a:xfrm>
            <a:off x="457200" y="1600200"/>
            <a:ext cx="5698976" cy="4925144"/>
          </a:xfrm>
        </p:spPr>
        <p:txBody>
          <a:bodyPr>
            <a:normAutofit/>
          </a:bodyPr>
          <a:lstStyle/>
          <a:p>
            <a:pPr marL="0" indent="0">
              <a:buNone/>
            </a:pPr>
            <a:r>
              <a:rPr lang="cs-CZ" dirty="0" smtClean="0"/>
              <a:t>Viděl jsi m_____?</a:t>
            </a:r>
          </a:p>
          <a:p>
            <a:pPr marL="0" indent="0">
              <a:buNone/>
            </a:pPr>
            <a:r>
              <a:rPr lang="cs-CZ" dirty="0" smtClean="0"/>
              <a:t>Půjčíš m_____ tužku?</a:t>
            </a:r>
          </a:p>
          <a:p>
            <a:pPr marL="0" indent="0">
              <a:buNone/>
            </a:pPr>
            <a:r>
              <a:rPr lang="cs-CZ" dirty="0" smtClean="0"/>
              <a:t>M____ se nemusí bát.</a:t>
            </a:r>
          </a:p>
          <a:p>
            <a:pPr marL="0" indent="0">
              <a:buNone/>
            </a:pPr>
            <a:r>
              <a:rPr lang="cs-CZ" dirty="0" smtClean="0"/>
              <a:t>Je ke m______ upřímný.</a:t>
            </a:r>
          </a:p>
          <a:p>
            <a:pPr marL="0" indent="0">
              <a:buNone/>
            </a:pPr>
            <a:r>
              <a:rPr lang="cs-CZ" dirty="0" smtClean="0"/>
              <a:t>Vyslechni m______.</a:t>
            </a:r>
          </a:p>
          <a:p>
            <a:pPr marL="0" indent="0">
              <a:buNone/>
            </a:pPr>
            <a:r>
              <a:rPr lang="cs-CZ" dirty="0" smtClean="0"/>
              <a:t>Ví, že má ve m_____ oporu.</a:t>
            </a:r>
          </a:p>
          <a:p>
            <a:pPr marL="0" indent="0">
              <a:buNone/>
            </a:pPr>
            <a:r>
              <a:rPr lang="cs-CZ" dirty="0" smtClean="0"/>
              <a:t>Šel tam beze m______.</a:t>
            </a:r>
          </a:p>
          <a:p>
            <a:pPr marL="0" indent="0">
              <a:buNone/>
            </a:pPr>
            <a:r>
              <a:rPr lang="cs-CZ" dirty="0" smtClean="0"/>
              <a:t>Mluvila o m______ moc hezky.</a:t>
            </a:r>
          </a:p>
          <a:p>
            <a:pPr marL="0" indent="0">
              <a:buNone/>
            </a:pPr>
            <a:endParaRPr lang="cs-CZ" dirty="0"/>
          </a:p>
        </p:txBody>
      </p:sp>
      <p:sp>
        <p:nvSpPr>
          <p:cNvPr id="4" name="12cípá hvězda 3"/>
          <p:cNvSpPr/>
          <p:nvPr/>
        </p:nvSpPr>
        <p:spPr>
          <a:xfrm>
            <a:off x="6228184" y="1556792"/>
            <a:ext cx="2016224" cy="1584176"/>
          </a:xfrm>
          <a:prstGeom prst="star12">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solidFill>
                  <a:schemeClr val="tx1"/>
                </a:solidFill>
              </a:rPr>
              <a:t>mě</a:t>
            </a:r>
            <a:endParaRPr lang="cs-CZ" sz="3600" dirty="0">
              <a:solidFill>
                <a:schemeClr val="tx1"/>
              </a:solidFill>
            </a:endParaRPr>
          </a:p>
        </p:txBody>
      </p:sp>
      <p:sp>
        <p:nvSpPr>
          <p:cNvPr id="5" name="12cípá hvězda 4"/>
          <p:cNvSpPr/>
          <p:nvPr/>
        </p:nvSpPr>
        <p:spPr>
          <a:xfrm>
            <a:off x="6380584" y="4077072"/>
            <a:ext cx="2016224" cy="1584176"/>
          </a:xfrm>
          <a:prstGeom prst="star12">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solidFill>
                  <a:schemeClr val="tx1"/>
                </a:solidFill>
              </a:rPr>
              <a:t>mně</a:t>
            </a:r>
            <a:endParaRPr lang="cs-CZ" sz="3600" dirty="0">
              <a:solidFill>
                <a:schemeClr val="tx1"/>
              </a:solidFill>
            </a:endParaRPr>
          </a:p>
        </p:txBody>
      </p:sp>
      <p:cxnSp>
        <p:nvCxnSpPr>
          <p:cNvPr id="7" name="Přímá spojnice 6"/>
          <p:cNvCxnSpPr/>
          <p:nvPr/>
        </p:nvCxnSpPr>
        <p:spPr>
          <a:xfrm>
            <a:off x="3347864" y="1844824"/>
            <a:ext cx="3032720" cy="504056"/>
          </a:xfrm>
          <a:prstGeom prst="line">
            <a:avLst/>
          </a:prstGeom>
        </p:spPr>
        <p:style>
          <a:lnRef idx="2">
            <a:schemeClr val="dk1"/>
          </a:lnRef>
          <a:fillRef idx="0">
            <a:schemeClr val="dk1"/>
          </a:fillRef>
          <a:effectRef idx="1">
            <a:schemeClr val="dk1"/>
          </a:effectRef>
          <a:fontRef idx="minor">
            <a:schemeClr val="tx1"/>
          </a:fontRef>
        </p:style>
      </p:cxnSp>
      <p:cxnSp>
        <p:nvCxnSpPr>
          <p:cNvPr id="12" name="Přímá spojnice 11"/>
          <p:cNvCxnSpPr/>
          <p:nvPr/>
        </p:nvCxnSpPr>
        <p:spPr>
          <a:xfrm flipV="1">
            <a:off x="4211960" y="2636912"/>
            <a:ext cx="2168624" cy="504056"/>
          </a:xfrm>
          <a:prstGeom prst="line">
            <a:avLst/>
          </a:prstGeom>
        </p:spPr>
        <p:style>
          <a:lnRef idx="2">
            <a:schemeClr val="dk1"/>
          </a:lnRef>
          <a:fillRef idx="0">
            <a:schemeClr val="dk1"/>
          </a:fillRef>
          <a:effectRef idx="1">
            <a:schemeClr val="dk1"/>
          </a:effectRef>
          <a:fontRef idx="minor">
            <a:schemeClr val="tx1"/>
          </a:fontRef>
        </p:style>
      </p:cxnSp>
      <p:cxnSp>
        <p:nvCxnSpPr>
          <p:cNvPr id="14" name="Přímá spojnice 13"/>
          <p:cNvCxnSpPr/>
          <p:nvPr/>
        </p:nvCxnSpPr>
        <p:spPr>
          <a:xfrm>
            <a:off x="4499992" y="3573016"/>
            <a:ext cx="2160240" cy="936104"/>
          </a:xfrm>
          <a:prstGeom prst="line">
            <a:avLst/>
          </a:prstGeom>
        </p:spPr>
        <p:style>
          <a:lnRef idx="2">
            <a:schemeClr val="dk1"/>
          </a:lnRef>
          <a:fillRef idx="0">
            <a:schemeClr val="dk1"/>
          </a:fillRef>
          <a:effectRef idx="1">
            <a:schemeClr val="dk1"/>
          </a:effectRef>
          <a:fontRef idx="minor">
            <a:schemeClr val="tx1"/>
          </a:fontRef>
        </p:style>
      </p:cxnSp>
      <p:cxnSp>
        <p:nvCxnSpPr>
          <p:cNvPr id="16" name="Přímá spojnice 15"/>
          <p:cNvCxnSpPr/>
          <p:nvPr/>
        </p:nvCxnSpPr>
        <p:spPr>
          <a:xfrm flipV="1">
            <a:off x="3923928" y="2888940"/>
            <a:ext cx="2736304" cy="1404156"/>
          </a:xfrm>
          <a:prstGeom prst="line">
            <a:avLst/>
          </a:prstGeom>
        </p:spPr>
        <p:style>
          <a:lnRef idx="2">
            <a:schemeClr val="dk1"/>
          </a:lnRef>
          <a:fillRef idx="0">
            <a:schemeClr val="dk1"/>
          </a:fillRef>
          <a:effectRef idx="1">
            <a:schemeClr val="dk1"/>
          </a:effectRef>
          <a:fontRef idx="minor">
            <a:schemeClr val="tx1"/>
          </a:fontRef>
        </p:style>
      </p:cxnSp>
      <p:cxnSp>
        <p:nvCxnSpPr>
          <p:cNvPr id="18" name="Přímá spojnice 17"/>
          <p:cNvCxnSpPr>
            <a:endCxn id="5" idx="7"/>
          </p:cNvCxnSpPr>
          <p:nvPr/>
        </p:nvCxnSpPr>
        <p:spPr>
          <a:xfrm>
            <a:off x="5292080" y="4869160"/>
            <a:ext cx="1088504" cy="0"/>
          </a:xfrm>
          <a:prstGeom prst="line">
            <a:avLst/>
          </a:prstGeom>
        </p:spPr>
        <p:style>
          <a:lnRef idx="2">
            <a:schemeClr val="dk1"/>
          </a:lnRef>
          <a:fillRef idx="0">
            <a:schemeClr val="dk1"/>
          </a:fillRef>
          <a:effectRef idx="1">
            <a:schemeClr val="dk1"/>
          </a:effectRef>
          <a:fontRef idx="minor">
            <a:schemeClr val="tx1"/>
          </a:fontRef>
        </p:style>
      </p:cxnSp>
      <p:cxnSp>
        <p:nvCxnSpPr>
          <p:cNvPr id="21" name="Přímá spojnice 20"/>
          <p:cNvCxnSpPr/>
          <p:nvPr/>
        </p:nvCxnSpPr>
        <p:spPr>
          <a:xfrm flipV="1">
            <a:off x="4499992" y="3140968"/>
            <a:ext cx="2592288" cy="2520280"/>
          </a:xfrm>
          <a:prstGeom prst="line">
            <a:avLst/>
          </a:prstGeom>
        </p:spPr>
        <p:style>
          <a:lnRef idx="2">
            <a:schemeClr val="dk1"/>
          </a:lnRef>
          <a:fillRef idx="0">
            <a:schemeClr val="dk1"/>
          </a:fillRef>
          <a:effectRef idx="1">
            <a:schemeClr val="dk1"/>
          </a:effectRef>
          <a:fontRef idx="minor">
            <a:schemeClr val="tx1"/>
          </a:fontRef>
        </p:style>
      </p:cxnSp>
      <p:cxnSp>
        <p:nvCxnSpPr>
          <p:cNvPr id="23" name="Přímá spojnice 22"/>
          <p:cNvCxnSpPr/>
          <p:nvPr/>
        </p:nvCxnSpPr>
        <p:spPr>
          <a:xfrm flipV="1">
            <a:off x="5580112" y="5373216"/>
            <a:ext cx="1080120" cy="792088"/>
          </a:xfrm>
          <a:prstGeom prst="line">
            <a:avLst/>
          </a:prstGeom>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1308169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500" fill="hold"/>
                                        <p:tgtEl>
                                          <p:spTgt spid="14"/>
                                        </p:tgtEl>
                                        <p:attrNameLst>
                                          <p:attrName>ppt_x</p:attrName>
                                        </p:attrNameLst>
                                      </p:cBhvr>
                                      <p:tavLst>
                                        <p:tav tm="0">
                                          <p:val>
                                            <p:strVal val="#ppt_x"/>
                                          </p:val>
                                        </p:tav>
                                        <p:tav tm="100000">
                                          <p:val>
                                            <p:strVal val="#ppt_x"/>
                                          </p:val>
                                        </p:tav>
                                      </p:tavLst>
                                    </p:anim>
                                    <p:anim calcmode="lin" valueType="num">
                                      <p:cBhvr additive="base">
                                        <p:cTn id="2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6"/>
                                        </p:tgtEl>
                                        <p:attrNameLst>
                                          <p:attrName>style.visibility</p:attrName>
                                        </p:attrNameLst>
                                      </p:cBhvr>
                                      <p:to>
                                        <p:strVal val="visible"/>
                                      </p:to>
                                    </p:set>
                                    <p:anim calcmode="lin" valueType="num">
                                      <p:cBhvr additive="base">
                                        <p:cTn id="31" dur="500" fill="hold"/>
                                        <p:tgtEl>
                                          <p:spTgt spid="16"/>
                                        </p:tgtEl>
                                        <p:attrNameLst>
                                          <p:attrName>ppt_x</p:attrName>
                                        </p:attrNameLst>
                                      </p:cBhvr>
                                      <p:tavLst>
                                        <p:tav tm="0">
                                          <p:val>
                                            <p:strVal val="#ppt_x"/>
                                          </p:val>
                                        </p:tav>
                                        <p:tav tm="100000">
                                          <p:val>
                                            <p:strVal val="#ppt_x"/>
                                          </p:val>
                                        </p:tav>
                                      </p:tavLst>
                                    </p:anim>
                                    <p:anim calcmode="lin" valueType="num">
                                      <p:cBhvr additive="base">
                                        <p:cTn id="32"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1"/>
                                        </p:tgtEl>
                                        <p:attrNameLst>
                                          <p:attrName>style.visibility</p:attrName>
                                        </p:attrNameLst>
                                      </p:cBhvr>
                                      <p:to>
                                        <p:strVal val="visible"/>
                                      </p:to>
                                    </p:set>
                                    <p:anim calcmode="lin" valueType="num">
                                      <p:cBhvr additive="base">
                                        <p:cTn id="37" dur="500" fill="hold"/>
                                        <p:tgtEl>
                                          <p:spTgt spid="21"/>
                                        </p:tgtEl>
                                        <p:attrNameLst>
                                          <p:attrName>ppt_x</p:attrName>
                                        </p:attrNameLst>
                                      </p:cBhvr>
                                      <p:tavLst>
                                        <p:tav tm="0">
                                          <p:val>
                                            <p:strVal val="#ppt_x"/>
                                          </p:val>
                                        </p:tav>
                                        <p:tav tm="100000">
                                          <p:val>
                                            <p:strVal val="#ppt_x"/>
                                          </p:val>
                                        </p:tav>
                                      </p:tavLst>
                                    </p:anim>
                                    <p:anim calcmode="lin" valueType="num">
                                      <p:cBhvr additive="base">
                                        <p:cTn id="38"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8"/>
                                        </p:tgtEl>
                                        <p:attrNameLst>
                                          <p:attrName>style.visibility</p:attrName>
                                        </p:attrNameLst>
                                      </p:cBhvr>
                                      <p:to>
                                        <p:strVal val="visible"/>
                                      </p:to>
                                    </p:set>
                                    <p:anim calcmode="lin" valueType="num">
                                      <p:cBhvr additive="base">
                                        <p:cTn id="43" dur="500" fill="hold"/>
                                        <p:tgtEl>
                                          <p:spTgt spid="18"/>
                                        </p:tgtEl>
                                        <p:attrNameLst>
                                          <p:attrName>ppt_x</p:attrName>
                                        </p:attrNameLst>
                                      </p:cBhvr>
                                      <p:tavLst>
                                        <p:tav tm="0">
                                          <p:val>
                                            <p:strVal val="#ppt_x"/>
                                          </p:val>
                                        </p:tav>
                                        <p:tav tm="100000">
                                          <p:val>
                                            <p:strVal val="#ppt_x"/>
                                          </p:val>
                                        </p:tav>
                                      </p:tavLst>
                                    </p:anim>
                                    <p:anim calcmode="lin" valueType="num">
                                      <p:cBhvr additive="base">
                                        <p:cTn id="44"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23"/>
                                        </p:tgtEl>
                                        <p:attrNameLst>
                                          <p:attrName>style.visibility</p:attrName>
                                        </p:attrNameLst>
                                      </p:cBhvr>
                                      <p:to>
                                        <p:strVal val="visible"/>
                                      </p:to>
                                    </p:set>
                                    <p:anim calcmode="lin" valueType="num">
                                      <p:cBhvr additive="base">
                                        <p:cTn id="49" dur="500" fill="hold"/>
                                        <p:tgtEl>
                                          <p:spTgt spid="23"/>
                                        </p:tgtEl>
                                        <p:attrNameLst>
                                          <p:attrName>ppt_x</p:attrName>
                                        </p:attrNameLst>
                                      </p:cBhvr>
                                      <p:tavLst>
                                        <p:tav tm="0">
                                          <p:val>
                                            <p:strVal val="#ppt_x"/>
                                          </p:val>
                                        </p:tav>
                                        <p:tav tm="100000">
                                          <p:val>
                                            <p:strVal val="#ppt_x"/>
                                          </p:val>
                                        </p:tav>
                                      </p:tavLst>
                                    </p:anim>
                                    <p:anim calcmode="lin" valueType="num">
                                      <p:cBhvr additive="base">
                                        <p:cTn id="50"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Klikni na správnou odpověď</a:t>
            </a:r>
            <a:endParaRPr lang="cs-CZ" dirty="0"/>
          </a:p>
        </p:txBody>
      </p:sp>
      <p:sp>
        <p:nvSpPr>
          <p:cNvPr id="3" name="Zástupný symbol pro obsah 2"/>
          <p:cNvSpPr>
            <a:spLocks noGrp="1"/>
          </p:cNvSpPr>
          <p:nvPr>
            <p:ph idx="1"/>
          </p:nvPr>
        </p:nvSpPr>
        <p:spPr>
          <a:xfrm>
            <a:off x="457200" y="1600201"/>
            <a:ext cx="8229600" cy="2044823"/>
          </a:xfrm>
        </p:spPr>
        <p:txBody>
          <a:bodyPr/>
          <a:lstStyle/>
          <a:p>
            <a:pPr marL="0" indent="0">
              <a:buNone/>
            </a:pPr>
            <a:r>
              <a:rPr lang="cs-CZ" dirty="0" smtClean="0"/>
              <a:t>Onen je zájmeno:</a:t>
            </a:r>
            <a:endParaRPr lang="cs-CZ" dirty="0"/>
          </a:p>
        </p:txBody>
      </p:sp>
      <p:sp>
        <p:nvSpPr>
          <p:cNvPr id="5" name="Obdélník 4">
            <a:hlinkClick r:id="rId2" action="ppaction://hlinksldjump"/>
          </p:cNvPr>
          <p:cNvSpPr/>
          <p:nvPr/>
        </p:nvSpPr>
        <p:spPr>
          <a:xfrm>
            <a:off x="395536" y="3581105"/>
            <a:ext cx="2304256" cy="1224136"/>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dirty="0" smtClean="0">
                <a:solidFill>
                  <a:schemeClr val="tx1"/>
                </a:solidFill>
              </a:rPr>
              <a:t>ukazovací</a:t>
            </a:r>
            <a:endParaRPr lang="cs-CZ" sz="3200" dirty="0">
              <a:solidFill>
                <a:schemeClr val="tx1"/>
              </a:solidFill>
            </a:endParaRPr>
          </a:p>
        </p:txBody>
      </p:sp>
      <p:sp>
        <p:nvSpPr>
          <p:cNvPr id="6" name="Obdélník 5">
            <a:hlinkClick r:id="rId3" action="ppaction://hlinksldjump"/>
          </p:cNvPr>
          <p:cNvSpPr/>
          <p:nvPr/>
        </p:nvSpPr>
        <p:spPr>
          <a:xfrm>
            <a:off x="6228184" y="3577256"/>
            <a:ext cx="2520280" cy="1224136"/>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dirty="0" smtClean="0">
                <a:solidFill>
                  <a:schemeClr val="tx1"/>
                </a:solidFill>
              </a:rPr>
              <a:t>přivlastňovací</a:t>
            </a:r>
            <a:endParaRPr lang="cs-CZ" sz="3200" dirty="0">
              <a:solidFill>
                <a:schemeClr val="tx1"/>
              </a:solidFill>
            </a:endParaRPr>
          </a:p>
        </p:txBody>
      </p:sp>
      <p:sp>
        <p:nvSpPr>
          <p:cNvPr id="7" name="Obdélník 6">
            <a:hlinkClick r:id="rId3" action="ppaction://hlinksldjump"/>
          </p:cNvPr>
          <p:cNvSpPr/>
          <p:nvPr/>
        </p:nvSpPr>
        <p:spPr>
          <a:xfrm>
            <a:off x="3347864" y="3577256"/>
            <a:ext cx="2304256" cy="1224136"/>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dirty="0" smtClean="0">
                <a:solidFill>
                  <a:schemeClr val="tx1"/>
                </a:solidFill>
              </a:rPr>
              <a:t>tázací</a:t>
            </a:r>
            <a:endParaRPr lang="cs-CZ" sz="3200" dirty="0">
              <a:solidFill>
                <a:schemeClr val="tx1"/>
              </a:solidFill>
            </a:endParaRPr>
          </a:p>
        </p:txBody>
      </p:sp>
    </p:spTree>
    <p:extLst>
      <p:ext uri="{BB962C8B-B14F-4D97-AF65-F5344CB8AC3E}">
        <p14:creationId xmlns:p14="http://schemas.microsoft.com/office/powerpoint/2010/main" val="165307156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lstStyle/>
          <a:p>
            <a:pPr marL="0" indent="0">
              <a:buNone/>
            </a:pPr>
            <a:r>
              <a:rPr lang="cs-CZ" dirty="0" smtClean="0"/>
              <a:t>Viděl jsem ______ včera odpoledne.</a:t>
            </a:r>
            <a:endParaRPr lang="cs-CZ" dirty="0"/>
          </a:p>
        </p:txBody>
      </p:sp>
      <p:sp>
        <p:nvSpPr>
          <p:cNvPr id="4" name="Obdélník 3">
            <a:hlinkClick r:id="rId2" action="ppaction://hlinksldjump"/>
          </p:cNvPr>
          <p:cNvSpPr/>
          <p:nvPr/>
        </p:nvSpPr>
        <p:spPr>
          <a:xfrm>
            <a:off x="395536" y="3581105"/>
            <a:ext cx="2304256" cy="1224136"/>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dirty="0" smtClean="0">
                <a:solidFill>
                  <a:schemeClr val="tx1"/>
                </a:solidFill>
              </a:rPr>
              <a:t>ona</a:t>
            </a:r>
            <a:endParaRPr lang="cs-CZ" sz="3200" dirty="0">
              <a:solidFill>
                <a:schemeClr val="tx1"/>
              </a:solidFill>
            </a:endParaRPr>
          </a:p>
        </p:txBody>
      </p:sp>
      <p:sp>
        <p:nvSpPr>
          <p:cNvPr id="5" name="Obdélník 4">
            <a:hlinkClick r:id="rId3" action="ppaction://hlinksldjump"/>
          </p:cNvPr>
          <p:cNvSpPr/>
          <p:nvPr/>
        </p:nvSpPr>
        <p:spPr>
          <a:xfrm>
            <a:off x="6228184" y="3577256"/>
            <a:ext cx="2520280" cy="1224136"/>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dirty="0" smtClean="0">
                <a:solidFill>
                  <a:schemeClr val="tx1"/>
                </a:solidFill>
              </a:rPr>
              <a:t>ji</a:t>
            </a:r>
            <a:endParaRPr lang="cs-CZ" sz="3200" dirty="0">
              <a:solidFill>
                <a:schemeClr val="tx1"/>
              </a:solidFill>
            </a:endParaRPr>
          </a:p>
        </p:txBody>
      </p:sp>
      <p:sp>
        <p:nvSpPr>
          <p:cNvPr id="6" name="Obdélník 5">
            <a:hlinkClick r:id="rId2" action="ppaction://hlinksldjump"/>
          </p:cNvPr>
          <p:cNvSpPr/>
          <p:nvPr/>
        </p:nvSpPr>
        <p:spPr>
          <a:xfrm>
            <a:off x="3347864" y="3577256"/>
            <a:ext cx="2304256" cy="1224136"/>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dirty="0" smtClean="0">
                <a:solidFill>
                  <a:schemeClr val="tx1"/>
                </a:solidFill>
              </a:rPr>
              <a:t>jí</a:t>
            </a:r>
            <a:endParaRPr lang="cs-CZ" sz="3200" dirty="0">
              <a:solidFill>
                <a:schemeClr val="tx1"/>
              </a:solidFill>
            </a:endParaRPr>
          </a:p>
        </p:txBody>
      </p:sp>
    </p:spTree>
    <p:extLst>
      <p:ext uri="{BB962C8B-B14F-4D97-AF65-F5344CB8AC3E}">
        <p14:creationId xmlns:p14="http://schemas.microsoft.com/office/powerpoint/2010/main" val="297488862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lstStyle/>
          <a:p>
            <a:pPr marL="0" indent="0">
              <a:buNone/>
            </a:pPr>
            <a:r>
              <a:rPr lang="cs-CZ" dirty="0" smtClean="0"/>
              <a:t>Přijďte ke _____ na návštěvu.</a:t>
            </a:r>
            <a:endParaRPr lang="cs-CZ" dirty="0"/>
          </a:p>
        </p:txBody>
      </p:sp>
      <p:sp>
        <p:nvSpPr>
          <p:cNvPr id="4" name="Obdélník 3">
            <a:hlinkClick r:id="rId2" action="ppaction://hlinksldjump"/>
          </p:cNvPr>
          <p:cNvSpPr/>
          <p:nvPr/>
        </p:nvSpPr>
        <p:spPr>
          <a:xfrm>
            <a:off x="395536" y="3581105"/>
            <a:ext cx="2304256" cy="1224136"/>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dirty="0" smtClean="0">
                <a:solidFill>
                  <a:schemeClr val="tx1"/>
                </a:solidFill>
              </a:rPr>
              <a:t>mě</a:t>
            </a:r>
            <a:endParaRPr lang="cs-CZ" sz="3200" dirty="0">
              <a:solidFill>
                <a:schemeClr val="tx1"/>
              </a:solidFill>
            </a:endParaRPr>
          </a:p>
        </p:txBody>
      </p:sp>
      <p:sp>
        <p:nvSpPr>
          <p:cNvPr id="5" name="Obdélník 4">
            <a:hlinkClick r:id="rId3" action="ppaction://hlinksldjump"/>
          </p:cNvPr>
          <p:cNvSpPr/>
          <p:nvPr/>
        </p:nvSpPr>
        <p:spPr>
          <a:xfrm>
            <a:off x="6228184" y="3577256"/>
            <a:ext cx="2520280" cy="1224136"/>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dirty="0" smtClean="0">
                <a:solidFill>
                  <a:schemeClr val="tx1"/>
                </a:solidFill>
              </a:rPr>
              <a:t>mně</a:t>
            </a:r>
            <a:endParaRPr lang="cs-CZ" sz="3200" dirty="0">
              <a:solidFill>
                <a:schemeClr val="tx1"/>
              </a:solidFill>
            </a:endParaRPr>
          </a:p>
        </p:txBody>
      </p:sp>
      <p:sp>
        <p:nvSpPr>
          <p:cNvPr id="6" name="Obdélník 5">
            <a:hlinkClick r:id="rId2" action="ppaction://hlinksldjump"/>
          </p:cNvPr>
          <p:cNvSpPr/>
          <p:nvPr/>
        </p:nvSpPr>
        <p:spPr>
          <a:xfrm>
            <a:off x="3347864" y="3577256"/>
            <a:ext cx="2304256" cy="1224136"/>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dirty="0" smtClean="0">
                <a:solidFill>
                  <a:schemeClr val="tx1"/>
                </a:solidFill>
              </a:rPr>
              <a:t>mi</a:t>
            </a:r>
            <a:endParaRPr lang="cs-CZ" sz="3200" dirty="0">
              <a:solidFill>
                <a:schemeClr val="tx1"/>
              </a:solidFill>
            </a:endParaRPr>
          </a:p>
        </p:txBody>
      </p:sp>
    </p:spTree>
    <p:extLst>
      <p:ext uri="{BB962C8B-B14F-4D97-AF65-F5344CB8AC3E}">
        <p14:creationId xmlns:p14="http://schemas.microsoft.com/office/powerpoint/2010/main" val="308483276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a:xfrm>
            <a:off x="457200" y="1600201"/>
            <a:ext cx="8229600" cy="1972816"/>
          </a:xfrm>
        </p:spPr>
        <p:txBody>
          <a:bodyPr/>
          <a:lstStyle/>
          <a:p>
            <a:pPr marL="0" indent="0">
              <a:buNone/>
            </a:pPr>
            <a:r>
              <a:rPr lang="cs-CZ" dirty="0" smtClean="0"/>
              <a:t>Žádný je zájmeno:</a:t>
            </a:r>
            <a:endParaRPr lang="cs-CZ" dirty="0"/>
          </a:p>
        </p:txBody>
      </p:sp>
      <p:sp>
        <p:nvSpPr>
          <p:cNvPr id="4" name="Obdélník 3">
            <a:hlinkClick r:id="rId2" action="ppaction://hlinksldjump"/>
          </p:cNvPr>
          <p:cNvSpPr/>
          <p:nvPr/>
        </p:nvSpPr>
        <p:spPr>
          <a:xfrm>
            <a:off x="395536" y="3581105"/>
            <a:ext cx="2304256" cy="1224136"/>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dirty="0" smtClean="0">
                <a:solidFill>
                  <a:schemeClr val="tx1"/>
                </a:solidFill>
              </a:rPr>
              <a:t>Není to zájmeno.</a:t>
            </a:r>
            <a:endParaRPr lang="cs-CZ" sz="3200" dirty="0">
              <a:solidFill>
                <a:schemeClr val="tx1"/>
              </a:solidFill>
            </a:endParaRPr>
          </a:p>
        </p:txBody>
      </p:sp>
      <p:sp>
        <p:nvSpPr>
          <p:cNvPr id="5" name="Obdélník 4">
            <a:hlinkClick r:id="rId2" action="ppaction://hlinksldjump"/>
          </p:cNvPr>
          <p:cNvSpPr/>
          <p:nvPr/>
        </p:nvSpPr>
        <p:spPr>
          <a:xfrm>
            <a:off x="6228184" y="3577256"/>
            <a:ext cx="2520280" cy="1224136"/>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dirty="0" smtClean="0">
                <a:solidFill>
                  <a:schemeClr val="tx1"/>
                </a:solidFill>
              </a:rPr>
              <a:t>neurčité</a:t>
            </a:r>
            <a:endParaRPr lang="cs-CZ" sz="3200" dirty="0">
              <a:solidFill>
                <a:schemeClr val="tx1"/>
              </a:solidFill>
            </a:endParaRPr>
          </a:p>
        </p:txBody>
      </p:sp>
      <p:sp>
        <p:nvSpPr>
          <p:cNvPr id="6" name="Obdélník 5">
            <a:hlinkClick r:id="rId3" action="ppaction://hlinksldjump"/>
          </p:cNvPr>
          <p:cNvSpPr/>
          <p:nvPr/>
        </p:nvSpPr>
        <p:spPr>
          <a:xfrm>
            <a:off x="3347864" y="3577256"/>
            <a:ext cx="2304256" cy="1224136"/>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dirty="0" smtClean="0">
                <a:solidFill>
                  <a:schemeClr val="tx1"/>
                </a:solidFill>
              </a:rPr>
              <a:t>záporné</a:t>
            </a:r>
            <a:endParaRPr lang="cs-CZ" sz="3200" dirty="0">
              <a:solidFill>
                <a:schemeClr val="tx1"/>
              </a:solidFill>
            </a:endParaRPr>
          </a:p>
        </p:txBody>
      </p:sp>
    </p:spTree>
    <p:extLst>
      <p:ext uri="{BB962C8B-B14F-4D97-AF65-F5344CB8AC3E}">
        <p14:creationId xmlns:p14="http://schemas.microsoft.com/office/powerpoint/2010/main" val="421638612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lstStyle/>
          <a:p>
            <a:pPr marL="0" indent="0">
              <a:buNone/>
            </a:pPr>
            <a:r>
              <a:rPr lang="cs-CZ" dirty="0" smtClean="0"/>
              <a:t>Karel na ___ dlouho čekal, ale nedočkal se ____.</a:t>
            </a:r>
            <a:endParaRPr lang="cs-CZ" dirty="0"/>
          </a:p>
        </p:txBody>
      </p:sp>
      <p:sp>
        <p:nvSpPr>
          <p:cNvPr id="4" name="Obdélník 3">
            <a:hlinkClick r:id="rId2" action="ppaction://hlinksldjump"/>
          </p:cNvPr>
          <p:cNvSpPr/>
          <p:nvPr/>
        </p:nvSpPr>
        <p:spPr>
          <a:xfrm>
            <a:off x="395536" y="3581105"/>
            <a:ext cx="2304256" cy="1224136"/>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dirty="0" smtClean="0">
                <a:solidFill>
                  <a:schemeClr val="tx1"/>
                </a:solidFill>
              </a:rPr>
              <a:t>ní - jí</a:t>
            </a:r>
            <a:endParaRPr lang="cs-CZ" sz="3200" dirty="0">
              <a:solidFill>
                <a:schemeClr val="tx1"/>
              </a:solidFill>
            </a:endParaRPr>
          </a:p>
        </p:txBody>
      </p:sp>
      <p:sp>
        <p:nvSpPr>
          <p:cNvPr id="5" name="Obdélník 4">
            <a:hlinkClick r:id="rId2" action="ppaction://hlinksldjump"/>
          </p:cNvPr>
          <p:cNvSpPr/>
          <p:nvPr/>
        </p:nvSpPr>
        <p:spPr>
          <a:xfrm>
            <a:off x="6228184" y="3577256"/>
            <a:ext cx="2520280" cy="1224136"/>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dirty="0" smtClean="0">
                <a:solidFill>
                  <a:schemeClr val="tx1"/>
                </a:solidFill>
              </a:rPr>
              <a:t>ni - jí</a:t>
            </a:r>
            <a:endParaRPr lang="cs-CZ" sz="3200" dirty="0">
              <a:solidFill>
                <a:schemeClr val="tx1"/>
              </a:solidFill>
            </a:endParaRPr>
          </a:p>
        </p:txBody>
      </p:sp>
      <p:sp>
        <p:nvSpPr>
          <p:cNvPr id="6" name="Obdélník 5">
            <a:hlinkClick r:id="rId3" action="ppaction://hlinksldjump"/>
          </p:cNvPr>
          <p:cNvSpPr/>
          <p:nvPr/>
        </p:nvSpPr>
        <p:spPr>
          <a:xfrm>
            <a:off x="3347864" y="3577256"/>
            <a:ext cx="2304256" cy="1224136"/>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dirty="0" smtClean="0">
                <a:solidFill>
                  <a:schemeClr val="tx1"/>
                </a:solidFill>
              </a:rPr>
              <a:t>ni - ji</a:t>
            </a:r>
            <a:endParaRPr lang="cs-CZ" sz="3200" dirty="0">
              <a:solidFill>
                <a:schemeClr val="tx1"/>
              </a:solidFill>
            </a:endParaRPr>
          </a:p>
        </p:txBody>
      </p:sp>
    </p:spTree>
    <p:extLst>
      <p:ext uri="{BB962C8B-B14F-4D97-AF65-F5344CB8AC3E}">
        <p14:creationId xmlns:p14="http://schemas.microsoft.com/office/powerpoint/2010/main" val="161295284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Chyba!</a:t>
            </a:r>
            <a:endParaRPr lang="cs-CZ" dirty="0"/>
          </a:p>
        </p:txBody>
      </p:sp>
      <p:sp>
        <p:nvSpPr>
          <p:cNvPr id="3" name="Zástupný symbol pro obsah 2"/>
          <p:cNvSpPr>
            <a:spLocks noGrp="1"/>
          </p:cNvSpPr>
          <p:nvPr>
            <p:ph idx="1"/>
          </p:nvPr>
        </p:nvSpPr>
        <p:spPr/>
        <p:txBody>
          <a:bodyPr/>
          <a:lstStyle/>
          <a:p>
            <a:pPr marL="0" indent="0" algn="ctr">
              <a:buNone/>
            </a:pPr>
            <a:r>
              <a:rPr lang="cs-CZ" dirty="0" smtClean="0"/>
              <a:t>Odpověděl/a jsi špatně!</a:t>
            </a:r>
            <a:endParaRPr lang="cs-CZ" dirty="0"/>
          </a:p>
        </p:txBody>
      </p:sp>
      <p:pic>
        <p:nvPicPr>
          <p:cNvPr id="5122" name="Picture 2" descr="C:\Users\Maruška\AppData\Local\Microsoft\Windows\Temporary Internet Files\Content.IE5\KDUYXSXZ\MC900423844[1].wm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31840" y="2375110"/>
            <a:ext cx="2952328" cy="2854383"/>
          </a:xfrm>
          <a:prstGeom prst="rect">
            <a:avLst/>
          </a:prstGeom>
          <a:noFill/>
          <a:extLst>
            <a:ext uri="{909E8E84-426E-40DD-AFC4-6F175D3DCCD1}">
              <a14:hiddenFill xmlns:a14="http://schemas.microsoft.com/office/drawing/2010/main">
                <a:solidFill>
                  <a:srgbClr val="FFFFFF"/>
                </a:solidFill>
              </a14:hiddenFill>
            </a:ext>
          </a:extLst>
        </p:spPr>
      </p:pic>
      <p:sp>
        <p:nvSpPr>
          <p:cNvPr id="4" name="Tlačítko akce: Zpět nebo Předchozí 3">
            <a:hlinkClick r:id="" action="ppaction://hlinkshowjump?jump=lastslideviewed" highlightClick="1"/>
          </p:cNvPr>
          <p:cNvSpPr/>
          <p:nvPr/>
        </p:nvSpPr>
        <p:spPr>
          <a:xfrm>
            <a:off x="467544" y="5589240"/>
            <a:ext cx="1008112" cy="936104"/>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331192862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Správně!</a:t>
            </a:r>
            <a:endParaRPr lang="cs-CZ" dirty="0"/>
          </a:p>
        </p:txBody>
      </p:sp>
      <p:sp>
        <p:nvSpPr>
          <p:cNvPr id="3" name="Zástupný symbol pro obsah 2"/>
          <p:cNvSpPr>
            <a:spLocks noGrp="1"/>
          </p:cNvSpPr>
          <p:nvPr>
            <p:ph idx="1"/>
          </p:nvPr>
        </p:nvSpPr>
        <p:spPr/>
        <p:txBody>
          <a:bodyPr/>
          <a:lstStyle/>
          <a:p>
            <a:pPr marL="0" indent="0" algn="ctr">
              <a:buNone/>
            </a:pPr>
            <a:endParaRPr lang="cs-CZ" dirty="0"/>
          </a:p>
        </p:txBody>
      </p:sp>
      <p:pic>
        <p:nvPicPr>
          <p:cNvPr id="6146" name="Picture 2" descr="C:\Users\Maruška\AppData\Local\Microsoft\Windows\Temporary Internet Files\Content.IE5\XKM73XPM\MC900423860[2].wm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19871" y="1916832"/>
            <a:ext cx="2399619" cy="2650530"/>
          </a:xfrm>
          <a:prstGeom prst="rect">
            <a:avLst/>
          </a:prstGeom>
          <a:noFill/>
          <a:extLst>
            <a:ext uri="{909E8E84-426E-40DD-AFC4-6F175D3DCCD1}">
              <a14:hiddenFill xmlns:a14="http://schemas.microsoft.com/office/drawing/2010/main">
                <a:solidFill>
                  <a:srgbClr val="FFFFFF"/>
                </a:solidFill>
              </a14:hiddenFill>
            </a:ext>
          </a:extLst>
        </p:spPr>
      </p:pic>
      <p:sp>
        <p:nvSpPr>
          <p:cNvPr id="4" name="Zaoblený obdélník 3"/>
          <p:cNvSpPr/>
          <p:nvPr/>
        </p:nvSpPr>
        <p:spPr>
          <a:xfrm rot="20500553">
            <a:off x="3894606" y="4470868"/>
            <a:ext cx="4968552" cy="1072898"/>
          </a:xfrm>
          <a:prstGeom prst="round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dirty="0" smtClean="0">
                <a:solidFill>
                  <a:schemeClr val="tx1"/>
                </a:solidFill>
              </a:rPr>
              <a:t>Učivo o zájmenech jsi zvládl/a!</a:t>
            </a:r>
            <a:endParaRPr lang="cs-CZ" sz="2800" dirty="0">
              <a:solidFill>
                <a:schemeClr val="tx1"/>
              </a:solidFill>
            </a:endParaRPr>
          </a:p>
        </p:txBody>
      </p:sp>
    </p:spTree>
    <p:extLst>
      <p:ext uri="{BB962C8B-B14F-4D97-AF65-F5344CB8AC3E}">
        <p14:creationId xmlns:p14="http://schemas.microsoft.com/office/powerpoint/2010/main" val="172429205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1196752"/>
            <a:ext cx="8229600" cy="1143000"/>
          </a:xfrm>
        </p:spPr>
        <p:txBody>
          <a:bodyPr/>
          <a:lstStyle/>
          <a:p>
            <a:r>
              <a:rPr lang="cs-CZ" dirty="0" smtClean="0"/>
              <a:t>Použité zdroje:</a:t>
            </a:r>
            <a:endParaRPr lang="cs-CZ" dirty="0"/>
          </a:p>
        </p:txBody>
      </p:sp>
      <p:pic>
        <p:nvPicPr>
          <p:cNvPr id="4" name="Picture 2"/>
          <p:cNvPicPr>
            <a:picLocks noChangeAspect="1" noChangeArrowheads="1"/>
          </p:cNvPicPr>
          <p:nvPr/>
        </p:nvPicPr>
        <p:blipFill>
          <a:blip r:embed="rId2" cstate="print"/>
          <a:srcRect/>
          <a:stretch>
            <a:fillRect/>
          </a:stretch>
        </p:blipFill>
        <p:spPr bwMode="auto">
          <a:xfrm>
            <a:off x="1187624" y="-27384"/>
            <a:ext cx="6083300" cy="1485900"/>
          </a:xfrm>
          <a:prstGeom prst="rect">
            <a:avLst/>
          </a:prstGeom>
          <a:solidFill>
            <a:srgbClr val="FFFFFF"/>
          </a:solidFill>
          <a:ln w="9525">
            <a:noFill/>
            <a:miter lim="800000"/>
            <a:headEnd/>
            <a:tailEnd/>
          </a:ln>
        </p:spPr>
      </p:pic>
      <p:pic>
        <p:nvPicPr>
          <p:cNvPr id="5" name="Picture 3" descr="C:\Users\Paja\Documents\Paja\Škola\logo3.jpg"/>
          <p:cNvPicPr>
            <a:picLocks noChangeAspect="1" noChangeArrowheads="1"/>
          </p:cNvPicPr>
          <p:nvPr/>
        </p:nvPicPr>
        <p:blipFill>
          <a:blip r:embed="rId3" cstate="print"/>
          <a:srcRect/>
          <a:stretch>
            <a:fillRect/>
          </a:stretch>
        </p:blipFill>
        <p:spPr bwMode="auto">
          <a:xfrm>
            <a:off x="7268199" y="-27384"/>
            <a:ext cx="885202" cy="1485900"/>
          </a:xfrm>
          <a:prstGeom prst="rect">
            <a:avLst/>
          </a:prstGeom>
          <a:noFill/>
        </p:spPr>
      </p:pic>
      <p:sp>
        <p:nvSpPr>
          <p:cNvPr id="6" name="Zástupný symbol pro obsah 5"/>
          <p:cNvSpPr>
            <a:spLocks noGrp="1"/>
          </p:cNvSpPr>
          <p:nvPr>
            <p:ph idx="1"/>
          </p:nvPr>
        </p:nvSpPr>
        <p:spPr>
          <a:xfrm>
            <a:off x="0" y="2133600"/>
            <a:ext cx="9143999" cy="4832092"/>
          </a:xfrm>
          <a:prstGeom prst="rect">
            <a:avLst/>
          </a:prstGeom>
        </p:spPr>
        <p:txBody>
          <a:bodyPr wrap="square">
            <a:spAutoFit/>
          </a:bodyPr>
          <a:lstStyle/>
          <a:p>
            <a:pPr marL="342900" indent="-342900">
              <a:buFont typeface="Arial" pitchFamily="34" charset="0"/>
              <a:buChar char="•"/>
            </a:pPr>
            <a:r>
              <a:rPr lang="cs-CZ" sz="2800" dirty="0"/>
              <a:t>STYBLÍK, Vlastimil a kol. </a:t>
            </a:r>
            <a:r>
              <a:rPr lang="cs-CZ" sz="2800" i="1" dirty="0"/>
              <a:t>Český jazyk pro 6. ročník ZŠ</a:t>
            </a:r>
            <a:r>
              <a:rPr lang="cs-CZ" sz="2800" dirty="0"/>
              <a:t>. Praha: SPN, 2004, ISBN 80-7235-148-6</a:t>
            </a:r>
            <a:r>
              <a:rPr lang="cs-CZ" sz="2800" dirty="0" smtClean="0"/>
              <a:t>.</a:t>
            </a:r>
            <a:endParaRPr lang="cs-CZ" sz="2800" dirty="0"/>
          </a:p>
          <a:p>
            <a:pPr marL="342900" indent="-342900">
              <a:buFont typeface="Arial" pitchFamily="34" charset="0"/>
              <a:buChar char="•"/>
            </a:pPr>
            <a:r>
              <a:rPr lang="cs-CZ" sz="2800" dirty="0"/>
              <a:t>STYBLÍK, Vlastimil a kol. </a:t>
            </a:r>
            <a:r>
              <a:rPr lang="cs-CZ" sz="2800" i="1" dirty="0"/>
              <a:t>Český jazyk pro 7. ročník ZŠ</a:t>
            </a:r>
            <a:r>
              <a:rPr lang="cs-CZ" sz="2800" dirty="0"/>
              <a:t>. Praha: SPN, 2004, ISBN 80-7235-103-6.</a:t>
            </a:r>
          </a:p>
          <a:p>
            <a:pPr marL="342900" indent="-342900">
              <a:buFont typeface="Arial" pitchFamily="34" charset="0"/>
              <a:buChar char="•"/>
            </a:pPr>
            <a:r>
              <a:rPr lang="cs-CZ" sz="2800" dirty="0" smtClean="0"/>
              <a:t>KRAUSOVÁ</a:t>
            </a:r>
            <a:r>
              <a:rPr lang="cs-CZ" sz="2800" dirty="0"/>
              <a:t>, Zdeňka; TERŠOVÁ, Renata. </a:t>
            </a:r>
            <a:r>
              <a:rPr lang="cs-CZ" sz="2800" i="1" dirty="0"/>
              <a:t>Český jazyk pro 7. ročník. </a:t>
            </a:r>
            <a:r>
              <a:rPr lang="cs-CZ" sz="2800" dirty="0"/>
              <a:t>Plzeň: Fraus, 2004, ISBN 80-7238-320-5</a:t>
            </a:r>
            <a:r>
              <a:rPr lang="cs-CZ" sz="2800" dirty="0" smtClean="0"/>
              <a:t>.</a:t>
            </a:r>
            <a:endParaRPr lang="cs-CZ" sz="2800" dirty="0"/>
          </a:p>
          <a:p>
            <a:pPr marL="342900" indent="-342900">
              <a:buFont typeface="Arial" pitchFamily="34" charset="0"/>
              <a:buChar char="•"/>
            </a:pPr>
            <a:r>
              <a:rPr lang="cs-CZ" sz="2800" dirty="0"/>
              <a:t>KRAUSOVÁ, Zdeňka; TERŠOVÁ, Renata. </a:t>
            </a:r>
            <a:r>
              <a:rPr lang="cs-CZ" sz="2800" i="1" dirty="0"/>
              <a:t>Český jazyk pro 6</a:t>
            </a:r>
            <a:r>
              <a:rPr lang="cs-CZ" sz="2800" dirty="0"/>
              <a:t>. ročník. Plzeň: Fraus, 2003, ISBN 80-7238-206-3</a:t>
            </a:r>
            <a:r>
              <a:rPr lang="cs-CZ" sz="2800" dirty="0" smtClean="0"/>
              <a:t>.</a:t>
            </a:r>
          </a:p>
          <a:p>
            <a:pPr marL="342900" indent="-342900">
              <a:buFont typeface="Arial" pitchFamily="34" charset="0"/>
              <a:buChar char="•"/>
            </a:pPr>
            <a:r>
              <a:rPr lang="cs-CZ" sz="2800" dirty="0" smtClean="0"/>
              <a:t>Obrázky: MS Office – Klipart</a:t>
            </a:r>
          </a:p>
          <a:p>
            <a:pPr marL="342900" indent="-342900">
              <a:buFont typeface="Arial" pitchFamily="34" charset="0"/>
              <a:buChar char="•"/>
            </a:pPr>
            <a:r>
              <a:rPr lang="cs-CZ" sz="2800" dirty="0" smtClean="0"/>
              <a:t>Vlastní zdroje</a:t>
            </a:r>
            <a:endParaRPr lang="cs-CZ" sz="2800" dirty="0"/>
          </a:p>
        </p:txBody>
      </p:sp>
    </p:spTree>
    <p:extLst>
      <p:ext uri="{BB962C8B-B14F-4D97-AF65-F5344CB8AC3E}">
        <p14:creationId xmlns:p14="http://schemas.microsoft.com/office/powerpoint/2010/main" val="1883390241"/>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172</TotalTime>
  <Words>675</Words>
  <Application>Microsoft Office PowerPoint</Application>
  <PresentationFormat>Předvádění na obrazovce (4:3)</PresentationFormat>
  <Paragraphs>119</Paragraphs>
  <Slides>18</Slides>
  <Notes>0</Notes>
  <HiddenSlides>1</HiddenSlides>
  <MMClips>0</MMClips>
  <ScaleCrop>false</ScaleCrop>
  <HeadingPairs>
    <vt:vector size="4" baseType="variant">
      <vt:variant>
        <vt:lpstr>Motiv</vt:lpstr>
      </vt:variant>
      <vt:variant>
        <vt:i4>1</vt:i4>
      </vt:variant>
      <vt:variant>
        <vt:lpstr>Nadpisy snímků</vt:lpstr>
      </vt:variant>
      <vt:variant>
        <vt:i4>18</vt:i4>
      </vt:variant>
    </vt:vector>
  </HeadingPairs>
  <TitlesOfParts>
    <vt:vector size="19" baseType="lpstr">
      <vt:lpstr>Motiv systému Office</vt:lpstr>
      <vt:lpstr>Zájmena</vt:lpstr>
      <vt:lpstr>Prezentace aplikace PowerPoint</vt:lpstr>
      <vt:lpstr>Opakování – druhy zájmen</vt:lpstr>
      <vt:lpstr>Doplň správné tvary zájmen</vt:lpstr>
      <vt:lpstr>Přísloví</vt:lpstr>
      <vt:lpstr>Sebou x s sebou</vt:lpstr>
      <vt:lpstr>Doplň tvary sebou x s sebou</vt:lpstr>
      <vt:lpstr>Naše škola</vt:lpstr>
      <vt:lpstr>Utvoř správný tvar</vt:lpstr>
      <vt:lpstr>Zájmeno já - opakování</vt:lpstr>
      <vt:lpstr>Klikni na správnou odpověď</vt:lpstr>
      <vt:lpstr>Prezentace aplikace PowerPoint</vt:lpstr>
      <vt:lpstr>Prezentace aplikace PowerPoint</vt:lpstr>
      <vt:lpstr>Prezentace aplikace PowerPoint</vt:lpstr>
      <vt:lpstr>Prezentace aplikace PowerPoint</vt:lpstr>
      <vt:lpstr>Chyba!</vt:lpstr>
      <vt:lpstr>Správně!</vt:lpstr>
      <vt:lpstr>Použité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Zájmena</dc:title>
  <dc:creator>Maruška</dc:creator>
  <cp:lastModifiedBy>Maruška</cp:lastModifiedBy>
  <cp:revision>18</cp:revision>
  <dcterms:created xsi:type="dcterms:W3CDTF">2013-04-14T16:19:48Z</dcterms:created>
  <dcterms:modified xsi:type="dcterms:W3CDTF">2013-04-28T11:53:22Z</dcterms:modified>
</cp:coreProperties>
</file>