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60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17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553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565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856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427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652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526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4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636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866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CC1A4-FA12-4E74-B3CC-A32C2A31BF2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5B2D0-9C7F-43C8-AAB9-E8D97C30E1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961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342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26064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260648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8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16191608"/>
              </p:ext>
            </p:extLst>
          </p:nvPr>
        </p:nvGraphicFramePr>
        <p:xfrm>
          <a:off x="395536" y="1934639"/>
          <a:ext cx="8424936" cy="4662713"/>
        </p:xfrm>
        <a:graphic>
          <a:graphicData uri="http://schemas.openxmlformats.org/drawingml/2006/table">
            <a:tbl>
              <a:tblPr/>
              <a:tblGrid>
                <a:gridCol w="2897347"/>
                <a:gridCol w="5527589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VY_32_INOVACE_06_01_11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Slovesný rod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prezentace je určena k procvičování slovesného rodu. Nejprve si žáci zopakují dané učivo. V prvním cvičení převedou slovesa do trpného rodu. V následujícím cvičení rozliší opisný a zvratný tvar trpného rodu. Při kliknutí se dané sloveso přesune ke správnému řešení. Dále určují mluvnické kategorie. V posledním cvičení rozlišují rod činný a trpný – při kliknutí myši se postupně zobrazují správné odpovědi.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6612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7403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Schopnost slovesa vyjádřit svým tvarem, zda podmět je, nebo není původcem děje.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827145" y="3104964"/>
            <a:ext cx="252028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145" y="4005064"/>
            <a:ext cx="2232248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3059832" y="2636912"/>
            <a:ext cx="2376264" cy="93610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činný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46930" y="4964377"/>
            <a:ext cx="2376264" cy="93610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trpný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5724128" y="2365782"/>
            <a:ext cx="2520280" cy="1800200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Podmět je zároveň původcem děje.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5580112" y="4266697"/>
            <a:ext cx="3384376" cy="2507485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Podmět není původcem děje. Slovesný tvar vyjadřuje, co činí někdo jiný než podmět.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76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převeď do trpného rodu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lese nedaleko našeho domu (vysázet – č. min.) mnoho nových stromů.</a:t>
            </a:r>
          </a:p>
          <a:p>
            <a:pPr marL="0" indent="0">
              <a:buNone/>
            </a:pPr>
            <a:r>
              <a:rPr lang="cs-CZ" dirty="0" smtClean="0"/>
              <a:t>Žák (zkoušet – č. přít.) u tabule.</a:t>
            </a:r>
          </a:p>
          <a:p>
            <a:pPr marL="0" indent="0">
              <a:buNone/>
            </a:pPr>
            <a:r>
              <a:rPr lang="cs-CZ" dirty="0" smtClean="0"/>
              <a:t>Kniha (vydat – č. bud.) až příští rok.</a:t>
            </a:r>
          </a:p>
          <a:p>
            <a:pPr marL="0" indent="0">
              <a:buNone/>
            </a:pPr>
            <a:r>
              <a:rPr lang="cs-CZ" dirty="0" smtClean="0"/>
              <a:t>Dopravní značky (poškodit – č. min.) neznámým vandalem.</a:t>
            </a:r>
          </a:p>
          <a:p>
            <a:pPr marL="0" indent="0">
              <a:buNone/>
            </a:pPr>
            <a:r>
              <a:rPr lang="cs-CZ" dirty="0" smtClean="0"/>
              <a:t>Střecha naší školy (pokrýt – č. bud.) až o </a:t>
            </a:r>
          </a:p>
          <a:p>
            <a:pPr marL="0" indent="0">
              <a:buNone/>
            </a:pPr>
            <a:r>
              <a:rPr lang="cs-CZ" dirty="0" smtClean="0"/>
              <a:t>prázdninách.</a:t>
            </a:r>
            <a:endParaRPr lang="cs-CZ" dirty="0"/>
          </a:p>
        </p:txBody>
      </p:sp>
      <p:pic>
        <p:nvPicPr>
          <p:cNvPr id="3074" name="Picture 2" descr="C:\Users\Maruška\AppData\Local\Microsoft\Windows\Temporary Internet Files\Content.IE5\KDUYXSXZ\MC9004298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25144"/>
            <a:ext cx="1600200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016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Vyjádření trpného rodu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2123728" y="1540041"/>
            <a:ext cx="1008112" cy="2016224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6178319" y="1540041"/>
            <a:ext cx="1008112" cy="2016224"/>
          </a:xfrm>
          <a:prstGeom prst="down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99592" y="3789040"/>
            <a:ext cx="3456384" cy="18002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opisným tvarem trpným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954183" y="3789040"/>
            <a:ext cx="3456384" cy="18002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zvratnou podobou slovesa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51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Opisný tvar trpný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Skládá se z </a:t>
            </a:r>
            <a:r>
              <a:rPr lang="cs-CZ" dirty="0" smtClean="0">
                <a:solidFill>
                  <a:srgbClr val="FF0000"/>
                </a:solidFill>
              </a:rPr>
              <a:t>příčestí trpného a pomocného slovesa být.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 smtClean="0"/>
              <a:t>Tento pořad byl vysílám už minulý týden.</a:t>
            </a:r>
          </a:p>
          <a:p>
            <a:pPr marL="0" indent="0">
              <a:buNone/>
            </a:pPr>
            <a:r>
              <a:rPr lang="cs-CZ" i="1" dirty="0" smtClean="0"/>
              <a:t>Zboží je dopravováno vlaky i letadly.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Tvoří se z kmene minulého plnovýznamového slovesa připojením přípony: </a:t>
            </a:r>
            <a:r>
              <a:rPr lang="cs-CZ" b="1" dirty="0" smtClean="0">
                <a:solidFill>
                  <a:srgbClr val="00B0F0"/>
                </a:solidFill>
              </a:rPr>
              <a:t>- en, - n, - t</a:t>
            </a:r>
            <a:endParaRPr lang="cs-CZ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96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Zvratná podoba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Tvoří se spojením </a:t>
            </a:r>
            <a:r>
              <a:rPr lang="cs-CZ" dirty="0" smtClean="0">
                <a:solidFill>
                  <a:srgbClr val="FF0000"/>
                </a:solidFill>
              </a:rPr>
              <a:t>tvaru 3. os. činného rodu se zvratným zájmenem se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 smtClean="0"/>
              <a:t>Tento pořad se vysílal už minulý týden</a:t>
            </a:r>
          </a:p>
          <a:p>
            <a:pPr marL="0" indent="0">
              <a:buNone/>
            </a:pPr>
            <a:r>
              <a:rPr lang="cs-CZ" i="1" dirty="0" smtClean="0"/>
              <a:t>Zboří se dopravuje vlaky i letadly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Vyjadřuje opakovanou činnost nebo děj.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2694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Rozliš:</a:t>
            </a:r>
            <a:endParaRPr lang="cs-CZ" dirty="0"/>
          </a:p>
        </p:txBody>
      </p:sp>
      <p:pic>
        <p:nvPicPr>
          <p:cNvPr id="1026" name="Picture 2" descr="C:\Users\Maruška\AppData\Local\Microsoft\Windows\Temporary Internet Files\Content.IE5\0HFAX8LC\MC900441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71474"/>
            <a:ext cx="4320480" cy="162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alternativní postup 4"/>
          <p:cNvSpPr/>
          <p:nvPr/>
        </p:nvSpPr>
        <p:spPr>
          <a:xfrm>
            <a:off x="611560" y="1988840"/>
            <a:ext cx="2664296" cy="720080"/>
          </a:xfrm>
          <a:prstGeom prst="flowChartAlternate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opisný tvar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004048" y="1998194"/>
            <a:ext cx="2664296" cy="720080"/>
          </a:xfrm>
          <a:prstGeom prst="flowChartAlternate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zvratný tvar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354034" y="2800044"/>
            <a:ext cx="28803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byl chválen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>
            <a:hlinkClick r:id="rId3" action="ppaction://hlinksldjump"/>
          </p:cNvPr>
          <p:cNvSpPr/>
          <p:nvPr/>
        </p:nvSpPr>
        <p:spPr>
          <a:xfrm>
            <a:off x="298821" y="4113769"/>
            <a:ext cx="28803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 postaven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vál 9">
            <a:hlinkClick r:id="rId3" action="ppaction://hlinksldjump"/>
          </p:cNvPr>
          <p:cNvSpPr/>
          <p:nvPr/>
        </p:nvSpPr>
        <p:spPr>
          <a:xfrm>
            <a:off x="3254591" y="5481629"/>
            <a:ext cx="28803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bude otevřena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vál 10">
            <a:hlinkClick r:id="rId3" action="ppaction://hlinksldjump"/>
          </p:cNvPr>
          <p:cNvSpPr/>
          <p:nvPr/>
        </p:nvSpPr>
        <p:spPr>
          <a:xfrm>
            <a:off x="3455876" y="2854413"/>
            <a:ext cx="28803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rychlá jízda se trestá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vál 11">
            <a:hlinkClick r:id="rId3" action="ppaction://hlinksldjump"/>
          </p:cNvPr>
          <p:cNvSpPr/>
          <p:nvPr/>
        </p:nvSpPr>
        <p:spPr>
          <a:xfrm>
            <a:off x="3426837" y="4106078"/>
            <a:ext cx="28803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bude se vysílat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vál 12">
            <a:hlinkClick r:id="rId3" action="ppaction://hlinksldjump"/>
          </p:cNvPr>
          <p:cNvSpPr/>
          <p:nvPr/>
        </p:nvSpPr>
        <p:spPr>
          <a:xfrm>
            <a:off x="354034" y="5416003"/>
            <a:ext cx="28803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dovážejí se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vál 13">
            <a:hlinkClick r:id="rId3" action="ppaction://hlinksldjump"/>
          </p:cNvPr>
          <p:cNvSpPr/>
          <p:nvPr/>
        </p:nvSpPr>
        <p:spPr>
          <a:xfrm>
            <a:off x="5796136" y="346081"/>
            <a:ext cx="28803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hrála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vál 14">
            <a:hlinkClick r:id="rId3" action="ppaction://hlinksldjump"/>
          </p:cNvPr>
          <p:cNvSpPr/>
          <p:nvPr/>
        </p:nvSpPr>
        <p:spPr>
          <a:xfrm>
            <a:off x="5868583" y="4846304"/>
            <a:ext cx="28803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byla by založena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vál 15">
            <a:hlinkClick r:id="rId3" action="ppaction://hlinksldjump"/>
          </p:cNvPr>
          <p:cNvSpPr/>
          <p:nvPr/>
        </p:nvSpPr>
        <p:spPr>
          <a:xfrm>
            <a:off x="6114674" y="3377863"/>
            <a:ext cx="28803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s</a:t>
            </a:r>
            <a:r>
              <a:rPr lang="cs-CZ" sz="2800" dirty="0" smtClean="0">
                <a:solidFill>
                  <a:schemeClr val="tx1"/>
                </a:solidFill>
              </a:rPr>
              <a:t>chůze se pořádá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433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21793E-6 C 0.00174 -0.04345 0.00209 -0.05085 0.00695 -0.08366 C 0.00452 -0.14745 0.00469 -0.12272 0.00469 -0.15785 " pathEditMode="relative" ptsTypes="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8.22972E-6 C 0.05157 -0.01432 0.10331 -0.02958 0.15591 -0.0372 C 0.15956 -0.03836 0.16841 -0.0409 0.17223 -0.04344 C 0.18282 -0.05061 0.18855 -0.05823 0.20001 -0.06193 C 0.21025 -0.08227 0.19827 -0.06262 0.21164 -0.07441 C 0.21911 -0.08111 0.22518 -0.0929 0.23265 -0.09914 C 0.23855 -0.10399 0.2455 -0.1063 0.25122 -0.11139 C 0.25348 -0.11347 0.25591 -0.11555 0.25817 -0.11763 C 0.26911 -0.13935 0.25487 -0.11324 0.27223 -0.13635 C 0.2823 -0.14975 0.28786 -0.16639 0.29775 -0.17956 C 0.304 -0.20429 0.30157 -0.19181 0.3047 -0.21677 C 0.30279 -0.26322 0.30192 -0.29327 0.28386 -0.3314 C 0.27709 -0.36514 0.28716 -0.32285 0.27449 -0.35289 C 0.27015 -0.36306 0.27449 -0.36537 0.2698 -0.37462 C 0.26789 -0.37832 0.26494 -0.38063 0.26286 -0.38386 C 0.25956 -0.38895 0.25695 -0.39472 0.25348 -0.39935 C 0.2507 -0.40304 0.24775 -0.40628 0.24428 -0.40859 C 0.23994 -0.4116 0.23039 -0.41483 0.23039 -0.41483 C 0.18612 -0.41391 0.14202 -0.41368 0.09775 -0.41183 C 0.08334 -0.41113 0.07379 -0.4012 0.0606 -0.39634 C 0.03768 -0.38802 0.02484 -0.3834 5.27778E-6 -0.38086 C -0.00312 -0.37878 -0.00607 -0.37647 -0.00919 -0.37462 C -0.01145 -0.37323 -0.0144 -0.37392 -0.01614 -0.37161 C -0.01787 -0.3693 -0.01857 -0.36237 -0.01857 -0.36237 " pathEditMode="relative" ptsTypes="fffffffffffffffffffffff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6.71597E-6 C 0.02101 -0.03096 0.04149 -0.06239 0.06285 -0.0929 C 0.06476 -0.09567 0.06771 -0.09683 0.06979 -0.09914 C 0.07222 -0.10191 0.07396 -0.1063 0.07674 -0.10838 C 0.0849 -0.11462 0.09427 -0.11763 0.10226 -0.12387 C 0.11337 -0.13265 0.12084 -0.14374 0.13247 -0.1516 C 0.14584 -0.17818 0.12813 -0.14698 0.1441 -0.16408 C 0.14636 -0.16639 0.1467 -0.17101 0.14879 -0.17332 C 0.15156 -0.17633 0.15504 -0.17748 0.15816 -0.17956 C 0.16198 -0.1858 0.16528 -0.19274 0.16979 -0.19805 C 0.1724 -0.20106 0.17639 -0.20129 0.17899 -0.20429 C 0.19479 -0.22278 0.17552 -0.214 0.19757 -0.21978 C 0.20347 -0.22763 0.20781 -0.23711 0.21389 -0.2445 C 0.21893 -0.25051 0.23021 -0.25999 0.23021 -0.25999 C 0.23941 -0.27709 0.24688 -0.29489 0.25816 -0.30945 C 0.26285 -0.32886 0.2783 -0.34688 0.28837 -0.36214 C 0.29913 -0.37832 0.30938 -0.39634 0.32084 -0.41159 C 0.32986 -0.42361 0.33976 -0.43378 0.34879 -0.4458 C 0.35781 -0.45782 0.36615 -0.4703 0.37674 -0.47977 C 0.39011 -0.50635 0.3724 -0.47515 0.38837 -0.49225 C 0.39063 -0.49456 0.39149 -0.49849 0.39306 -0.5015 C 0.39531 -0.51074 0.39913 -0.51744 0.40226 -0.52622 " pathEditMode="relative" ptsTypes="ffffffffffffffff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4886E-7 C 0.0335 -0.00208 0.04114 -0.00324 0.06736 -0.00925 C 0.07257 -0.01387 0.07882 -0.01618 0.08368 -0.0215 C 0.09774 -0.03721 0.07882 -0.02681 0.09531 -0.03398 C 0.10486 -0.0423 0.11475 -0.05293 0.12552 -0.0587 C 0.13541 -0.06402 0.14566 -0.06726 0.15573 -0.07118 C 0.16527 -0.07488 0.17395 -0.0802 0.18368 -0.08343 C 0.18836 -0.08967 0.19566 -0.09383 0.19774 -0.10215 C 0.1993 -0.10839 0.20225 -0.12064 0.20225 -0.12064 C 0.20156 -0.14329 0.20295 -0.1664 0.2 -0.18882 C 0.19965 -0.19205 0.19548 -0.19205 0.19305 -0.19182 C 0.18593 -0.1909 0.17899 -0.18766 0.17204 -0.18558 C 0.16319 -0.18304 0.13958 -0.17819 0.13958 -0.16085 " pathEditMode="relative" ptsTypes="ffffffffffff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3802 -0.03929 0.07673 -0.07696 0.11389 -0.11764 C 0.12725 -0.1322 0.13177 -0.14837 0.14184 -0.16409 C 0.18628 -0.23365 0.11215 -0.10516 0.16041 -0.18558 C 0.16996 -0.20153 0.17725 -0.21771 0.18837 -0.23203 C 0.18906 -0.23712 0.18923 -0.24267 0.19062 -0.24752 C 0.19305 -0.25607 0.2 -0.27225 0.2 -0.27225 C 0.20243 -0.28611 0.20607 -0.29929 0.2092 -0.31269 C 0.21007 -0.3261 0.21163 -0.3395 0.21163 -0.3529 C 0.21163 -0.36007 0.21423 -0.37162 0.2092 -0.3744 C 0.19774 -0.38064 0.18437 -0.3744 0.17205 -0.3744 " pathEditMode="relative" ptsTypes="ffffffffff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50589E-6 C -0.01007 -0.02796 -0.0191 -0.05662 -0.03021 -0.08366 C -0.03229 -0.08874 -0.0368 -0.09152 -0.03958 -0.09614 C -0.05469 -0.1204 -0.06892 -0.1456 -0.08368 -0.17032 C -0.09062 -0.18188 -0.09774 -0.19621 -0.10694 -0.2043 C -0.1184 -0.22926 -0.13281 -0.2526 -0.14653 -0.27548 C -0.16701 -0.30922 -0.12986 -0.26254 -0.16059 -0.30344 C -0.1809 -0.33048 -0.15191 -0.28218 -0.17448 -0.32193 C -0.18003 -0.3455 -0.17187 -0.318 -0.18368 -0.33741 C -0.18524 -0.33996 -0.18489 -0.34388 -0.18611 -0.34689 C -0.18732 -0.35012 -0.18923 -0.35313 -0.1908 -0.35613 C -0.19253 -0.41507 -0.18472 -0.42315 -0.20243 -0.45828 C -0.20729 -0.47816 -0.21927 -0.49018 -0.23021 -0.50474 C -0.23246 -0.50774 -0.23646 -0.50658 -0.23958 -0.50774 C -0.24427 -0.50959 -0.25347 -0.51398 -0.25347 -0.51398 C -0.2559 -0.51606 -0.26059 -0.52022 -0.26059 -0.52022 L -0.23264 -0.53247 " pathEditMode="relative" ptsTypes="fffffffffffffff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7908E-7 C -0.00226 0.00416 -0.00312 0.01109 -0.00694 0.01248 C -0.02917 0.02103 -0.08298 0.02334 -0.10451 0.02496 C -0.11614 0.02588 -0.12778 0.02704 -0.13941 0.02796 C -0.1684 0.04044 -0.19913 0.05916 -0.23021 0.06193 C -0.25573 0.06425 -0.28142 0.06401 -0.30694 0.06517 C -0.31163 0.06725 -0.31736 0.06679 -0.32083 0.07141 C -0.32309 0.07441 -0.325 0.07857 -0.32778 0.08065 C -0.33264 0.08435 -0.33871 0.08435 -0.3441 0.08666 C -0.34635 0.08874 -0.34844 0.09175 -0.35104 0.0929 C -0.35555 0.09498 -0.36128 0.09244 -0.3651 0.09614 C -0.37187 0.10261 -0.3743 0.11463 -0.37899 0.12387 C -0.38055 0.12688 -0.38368 0.13312 -0.38368 0.13312 C -0.38281 0.15484 -0.38403 0.17679 -0.38125 0.19829 C -0.38073 0.20268 -0.37639 0.2043 -0.3743 0.20753 C -0.36771 0.21793 -0.36354 0.22463 -0.35347 0.22926 C -0.35017 0.24174 -0.34514 0.24682 -0.33715 0.25398 C -0.32673 0.27432 -0.33958 0.25352 -0.32309 0.26623 C -0.29878 0.28472 -0.33073 0.26947 -0.3092 0.27871 C -0.30694 0.28079 -0.30434 0.28264 -0.30226 0.28495 C -0.29896 0.28865 -0.29653 0.29373 -0.29288 0.2972 C -0.2908 0.29905 -0.28819 0.29905 -0.28594 0.30044 C -0.27239 0.30968 -0.27083 0.31014 -0.25347 0.31592 C -0.2401 0.32031 -0.22986 0.32563 -0.21614 0.32817 C -0.18108 0.34458 -0.16233 0.33302 -0.11389 0.33141 C -0.1026 0.32817 -0.09305 0.3217 -0.08368 0.31269 C -0.08108 0.31014 -0.07934 0.30598 -0.07673 0.30344 C -0.07396 0.30067 -0.07066 0.29882 -0.06736 0.2972 C -0.06285 0.29489 -0.05347 0.29119 -0.05347 0.29119 C -0.05191 0.28796 -0.05087 0.28449 -0.04878 0.28172 C -0.04687 0.27918 -0.04323 0.27871 -0.04184 0.27571 C -0.03923 0.27016 -0.03715 0.25699 -0.03715 0.25699 C -0.03785 0.24358 -0.03489 0.22879 -0.03941 0.21678 C -0.04149 0.21123 -0.04878 0.21377 -0.05347 0.21377 C -0.10156 0.21377 -0.1 0.19644 -0.1 0.22302 " pathEditMode="relative" ptsTypes="ffffffffffffffffffffffffffffffffff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8.48163E-7 C -0.02587 -0.00716 -0.05278 -0.01201 -0.07899 -0.01548 C -0.14514 -0.03397 -0.28143 -0.02473 -0.28143 -0.02473 C -0.31493 -0.02773 -0.34809 -0.0312 -0.38143 -0.03721 C -0.39531 -0.04668 -0.41094 -0.0483 -0.42552 -0.05569 C -0.42952 -0.05754 -0.43316 -0.06008 -0.43715 -0.06193 C -0.44184 -0.06424 -0.45122 -0.06817 -0.45122 -0.06817 C -0.4559 -0.07233 -0.46007 -0.07742 -0.46511 -0.08065 C -0.46823 -0.08273 -0.47153 -0.08412 -0.47448 -0.08666 C -0.4849 -0.09521 -0.49288 -0.10631 -0.50469 -0.11162 C -0.52049 -0.13265 -0.51493 -0.12295 -0.52327 -0.13935 C -0.52396 -0.14236 -0.5257 -0.14536 -0.52552 -0.1486 C -0.52465 -0.16339 -0.52465 -0.1798 -0.51858 -0.19205 C -0.51215 -0.20499 -0.51024 -0.1999 -0.5 -0.20753 C -0.49653 -0.21007 -0.4941 -0.21423 -0.49063 -0.21678 C -0.48108 -0.22394 -0.46858 -0.2244 -0.45816 -0.22926 C -0.34792 -0.22764 -0.22535 -0.21978 -0.11389 -0.21978 " pathEditMode="relative" ptsTypes="ffffffffffffffff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69771E-8 C -0.10955 -0.05917 -0.22743 -0.09684 -0.32795 -0.17957 C -0.39722 -0.23666 -0.46615 -0.29467 -0.5349 -0.3529 C -0.54931 -0.36515 -0.55886 -0.38272 -0.57448 -0.39312 C -0.57604 -0.39612 -0.57691 -0.40005 -0.57899 -0.40236 C -0.5809 -0.40444 -0.58403 -0.40375 -0.58611 -0.40537 C -0.59549 -0.41253 -0.60469 -0.42478 -0.60469 -0.43957 " pathEditMode="relative" ptsTypes="ffffff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5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u sloves mluvnické kategorie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Petr byl vybrán učitelem, aby reprezentoval školu na závodech.</a:t>
            </a:r>
          </a:p>
          <a:p>
            <a:pPr marL="0" indent="0">
              <a:buNone/>
            </a:pPr>
            <a:r>
              <a:rPr lang="cs-CZ" dirty="0" smtClean="0"/>
              <a:t>Nemocný byl uložen na lůžko.</a:t>
            </a:r>
          </a:p>
          <a:p>
            <a:pPr marL="0" indent="0">
              <a:buNone/>
            </a:pPr>
            <a:r>
              <a:rPr lang="cs-CZ" dirty="0" smtClean="0"/>
              <a:t>V lese jsme sbírali maliny a ostružiny.</a:t>
            </a:r>
          </a:p>
          <a:p>
            <a:pPr marL="0" indent="0">
              <a:buNone/>
            </a:pPr>
            <a:r>
              <a:rPr lang="cs-CZ" dirty="0" smtClean="0"/>
              <a:t>Nádobí bylo od včerejšího večera umyto.</a:t>
            </a:r>
          </a:p>
          <a:p>
            <a:pPr marL="0" indent="0">
              <a:buNone/>
            </a:pPr>
            <a:r>
              <a:rPr lang="cs-CZ" dirty="0" smtClean="0"/>
              <a:t>Kůň byl okován kovářem.</a:t>
            </a:r>
          </a:p>
          <a:p>
            <a:pPr marL="0" indent="0">
              <a:buNone/>
            </a:pPr>
            <a:r>
              <a:rPr lang="cs-CZ" dirty="0" smtClean="0"/>
              <a:t>Přines mi knihu.</a:t>
            </a:r>
          </a:p>
          <a:p>
            <a:pPr marL="0" indent="0">
              <a:buNone/>
            </a:pPr>
            <a:r>
              <a:rPr lang="cs-CZ" dirty="0" smtClean="0"/>
              <a:t>Děti si hrály s míčem.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81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Činný x trpný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6878697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 polích se sklízí úroda. </a:t>
            </a:r>
          </a:p>
          <a:p>
            <a:pPr marL="0" indent="0">
              <a:buNone/>
            </a:pPr>
            <a:r>
              <a:rPr lang="cs-CZ" dirty="0" smtClean="0"/>
              <a:t>V divadle dnes hrají Krále Leara.</a:t>
            </a:r>
          </a:p>
          <a:p>
            <a:pPr marL="0" indent="0">
              <a:buNone/>
            </a:pPr>
            <a:r>
              <a:rPr lang="cs-CZ" dirty="0" smtClean="0"/>
              <a:t>Maminka se chystá do práce.</a:t>
            </a:r>
          </a:p>
          <a:p>
            <a:pPr marL="0" indent="0">
              <a:buNone/>
            </a:pPr>
            <a:r>
              <a:rPr lang="cs-CZ" dirty="0" smtClean="0"/>
              <a:t>Lavice jsou postaveny ve třech řadách.</a:t>
            </a:r>
          </a:p>
          <a:p>
            <a:pPr marL="0" indent="0">
              <a:buNone/>
            </a:pPr>
            <a:r>
              <a:rPr lang="cs-CZ" dirty="0" smtClean="0"/>
              <a:t>Hrad byl založen v  14. století.</a:t>
            </a:r>
          </a:p>
          <a:p>
            <a:pPr marL="0" indent="0">
              <a:buNone/>
            </a:pPr>
            <a:r>
              <a:rPr lang="cs-CZ" dirty="0" smtClean="0"/>
              <a:t>Škodu nám nahradila pojišťovna.</a:t>
            </a:r>
          </a:p>
          <a:p>
            <a:pPr marL="0" indent="0">
              <a:buNone/>
            </a:pPr>
            <a:r>
              <a:rPr lang="cs-CZ" dirty="0" smtClean="0"/>
              <a:t>Na zahradě kvetly červené růže.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7279403" y="1509021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8028384" y="1509021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7279403" y="2132856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8028384" y="2132856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266420" y="2708920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8028384" y="2708920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7249126" y="3317594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8028384" y="3317594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7266420" y="3933056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8022149" y="3933056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7266420" y="4581128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8022149" y="4581128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7278672" y="5229200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8027653" y="5229200"/>
            <a:ext cx="504056" cy="50405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T</a:t>
            </a:r>
          </a:p>
        </p:txBody>
      </p:sp>
      <p:pic>
        <p:nvPicPr>
          <p:cNvPr id="20" name="Picture 2" descr="C:\Users\Maruška\AppData\Local\Microsoft\Windows\Temporary Internet Files\Content.IE5\OF5S1J2O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244" y="5268251"/>
            <a:ext cx="576609" cy="53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Maruška\AppData\Local\Microsoft\Windows\Temporary Internet Files\Content.IE5\OF5S1J2O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821" y="4561203"/>
            <a:ext cx="576609" cy="53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Maruška\AppData\Local\Microsoft\Windows\Temporary Internet Files\Content.IE5\OF5S1J2O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7391" y="4035882"/>
            <a:ext cx="576609" cy="53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Maruška\AppData\Local\Microsoft\Windows\Temporary Internet Files\Content.IE5\OF5S1J2O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6205" y="3402416"/>
            <a:ext cx="576609" cy="53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Maruška\AppData\Local\Microsoft\Windows\Temporary Internet Files\Content.IE5\OF5S1J2O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721" y="2680951"/>
            <a:ext cx="576609" cy="53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Maruška\AppData\Local\Microsoft\Windows\Temporary Internet Files\Content.IE5\OF5S1J2O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545" y="2132856"/>
            <a:ext cx="576609" cy="53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Maruška\AppData\Local\Microsoft\Windows\Temporary Internet Files\Content.IE5\OF5S1J2O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6205" y="1601787"/>
            <a:ext cx="576609" cy="53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894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412776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18864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188640"/>
            <a:ext cx="885202" cy="148590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2348880"/>
            <a:ext cx="8785225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600" dirty="0"/>
              <a:t>STYBLÍK, Vlastimil a kol. </a:t>
            </a:r>
            <a:r>
              <a:rPr lang="cs-CZ" sz="2600" i="1" dirty="0"/>
              <a:t>Český jazyk pro 6. ročník ZŠ</a:t>
            </a:r>
            <a:r>
              <a:rPr lang="cs-CZ" sz="2600" dirty="0"/>
              <a:t>. Praha: SPN, 2004, ISBN 80-7235-148-6</a:t>
            </a:r>
            <a:r>
              <a:rPr lang="cs-CZ" sz="2600" dirty="0" smtClean="0"/>
              <a:t>.</a:t>
            </a:r>
            <a:endParaRPr lang="cs-CZ" sz="2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/>
              <a:t>STYBLÍK, Vlastimil a kol. </a:t>
            </a:r>
            <a:r>
              <a:rPr lang="cs-CZ" sz="2600" i="1" dirty="0"/>
              <a:t>Český jazyk pro 7. ročník ZŠ</a:t>
            </a:r>
            <a:r>
              <a:rPr lang="cs-CZ" sz="2600" dirty="0"/>
              <a:t>. Praha: SPN, 2004, ISBN 80-7235-103-6.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 smtClean="0"/>
              <a:t>KRAUSOVÁ</a:t>
            </a:r>
            <a:r>
              <a:rPr lang="cs-CZ" sz="2600" dirty="0"/>
              <a:t>, Zdeňka; TERŠOVÁ, Renata. </a:t>
            </a:r>
            <a:r>
              <a:rPr lang="cs-CZ" sz="2600" i="1" dirty="0"/>
              <a:t>Český jazyk pro 7. ročník. </a:t>
            </a:r>
            <a:r>
              <a:rPr lang="cs-CZ" sz="2600" dirty="0"/>
              <a:t>Plzeň: Fraus, 2004, ISBN 80-7238-320-5</a:t>
            </a:r>
            <a:r>
              <a:rPr lang="cs-CZ" sz="2600" dirty="0" smtClean="0"/>
              <a:t>.</a:t>
            </a:r>
            <a:endParaRPr lang="cs-CZ" sz="2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/>
              <a:t>KRAUSOVÁ, Zdeňka; TERŠOVÁ, Renata. </a:t>
            </a:r>
            <a:r>
              <a:rPr lang="cs-CZ" sz="2600" i="1" dirty="0"/>
              <a:t>Český jazyk pro 6</a:t>
            </a:r>
            <a:r>
              <a:rPr lang="cs-CZ" sz="2600" dirty="0"/>
              <a:t>. ročník. Plzeň: Fraus, 2003, ISBN 80-7238-206-3</a:t>
            </a:r>
            <a:r>
              <a:rPr lang="cs-CZ" sz="26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 smtClean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 smtClean="0"/>
              <a:t>Vlastní zdroje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19391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470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Slovesný rod</vt:lpstr>
      <vt:lpstr>Prezentace aplikace PowerPoint</vt:lpstr>
      <vt:lpstr>Slovesný rod</vt:lpstr>
      <vt:lpstr>Slovesa převeď do trpného rodu</vt:lpstr>
      <vt:lpstr>Vyjádření trpného rodu</vt:lpstr>
      <vt:lpstr>Opisný tvar trpný</vt:lpstr>
      <vt:lpstr>Zvratná podoba slovesa</vt:lpstr>
      <vt:lpstr>Rozliš:</vt:lpstr>
      <vt:lpstr>Urči u sloves mluvnické kategorie</vt:lpstr>
      <vt:lpstr>Činný x trpný rod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13</cp:revision>
  <dcterms:created xsi:type="dcterms:W3CDTF">2013-04-15T14:54:51Z</dcterms:created>
  <dcterms:modified xsi:type="dcterms:W3CDTF">2013-04-28T13:28:34Z</dcterms:modified>
</cp:coreProperties>
</file>