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319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896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05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634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8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884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769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85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565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80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912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3BE7D-17AC-495B-B38D-6B6A4609A220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1146A-E9B3-4544-A4A1-FABE902A6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359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Slovesné třídy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4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492152"/>
              </p:ext>
            </p:extLst>
          </p:nvPr>
        </p:nvGraphicFramePr>
        <p:xfrm>
          <a:off x="611560" y="2276872"/>
          <a:ext cx="8064896" cy="4235993"/>
        </p:xfrm>
        <a:graphic>
          <a:graphicData uri="http://schemas.openxmlformats.org/drawingml/2006/table">
            <a:tbl>
              <a:tblPr/>
              <a:tblGrid>
                <a:gridCol w="2897347"/>
                <a:gridCol w="5167549"/>
              </a:tblGrid>
              <a:tr h="439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9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VY_32_INOVACE_06_01_13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6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Slovesné třídy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jako výkladový materiál pro žáky 8. ročníku. Vysvětluje, jak zařadit sloveso do slovesné třídy. Učivo si žáci upevní v interaktivním cvičení. Při kliknutí na obdélník se odpověď přesune ke správnému rámečku. V závěru si vyluští křížovku. S tajenkou dále pracují. 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174" y="47667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2749" y="459845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135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Slovesné třídy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11560" y="2227184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1.</a:t>
            </a:r>
            <a:endParaRPr lang="cs-CZ" sz="36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06444" y="2244487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2.</a:t>
            </a:r>
            <a:endParaRPr lang="cs-CZ" sz="3600" dirty="0"/>
          </a:p>
        </p:txBody>
      </p:sp>
      <p:sp>
        <p:nvSpPr>
          <p:cNvPr id="6" name="Zaoblený obdélník 5"/>
          <p:cNvSpPr/>
          <p:nvPr/>
        </p:nvSpPr>
        <p:spPr>
          <a:xfrm>
            <a:off x="3850889" y="2225755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3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7" name="Zaoblený obdélník 6"/>
          <p:cNvSpPr/>
          <p:nvPr/>
        </p:nvSpPr>
        <p:spPr>
          <a:xfrm>
            <a:off x="5536404" y="2244487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4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8" name="Zaoblený obdélník 7"/>
          <p:cNvSpPr/>
          <p:nvPr/>
        </p:nvSpPr>
        <p:spPr>
          <a:xfrm>
            <a:off x="7308304" y="2249364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5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1649139" y="4437112"/>
            <a:ext cx="5112568" cy="151216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Jak zařadíme sloveso do slovesné třídy?</a:t>
            </a:r>
            <a:endParaRPr lang="cs-CZ" sz="3200" dirty="0"/>
          </a:p>
        </p:txBody>
      </p:sp>
      <p:sp>
        <p:nvSpPr>
          <p:cNvPr id="10" name="Šipka doprava 9">
            <a:hlinkClick r:id="rId2" action="ppaction://hlinksldjump"/>
          </p:cNvPr>
          <p:cNvSpPr/>
          <p:nvPr/>
        </p:nvSpPr>
        <p:spPr>
          <a:xfrm>
            <a:off x="6372200" y="4653136"/>
            <a:ext cx="1800200" cy="108012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klikni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5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Každá slovesná třída má své zakončení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611560" y="1990269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1.</a:t>
            </a:r>
            <a:endParaRPr lang="cs-CZ" sz="36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2206444" y="2007572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2.</a:t>
            </a:r>
            <a:endParaRPr lang="cs-CZ" sz="36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3850889" y="1988840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/>
              <a:t>3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5536404" y="2007572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/>
              <a:t>4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7308304" y="2012449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/>
              <a:t>5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611560" y="3718321"/>
            <a:ext cx="115212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-e</a:t>
            </a:r>
            <a:endParaRPr lang="cs-CZ" sz="36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2206444" y="3735624"/>
            <a:ext cx="115212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-ne</a:t>
            </a:r>
            <a:endParaRPr lang="cs-CZ" sz="36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3850889" y="3716892"/>
            <a:ext cx="115212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-je</a:t>
            </a:r>
            <a:endParaRPr lang="cs-CZ" sz="36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5536404" y="3735624"/>
            <a:ext cx="115212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-í</a:t>
            </a:r>
            <a:endParaRPr lang="cs-CZ" sz="3600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7308304" y="3740501"/>
            <a:ext cx="1152128" cy="10801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-á</a:t>
            </a:r>
            <a:endParaRPr lang="cs-CZ" sz="3600" b="1" dirty="0"/>
          </a:p>
        </p:txBody>
      </p:sp>
      <p:cxnSp>
        <p:nvCxnSpPr>
          <p:cNvPr id="14" name="Přímá spojnice 13"/>
          <p:cNvCxnSpPr>
            <a:stCxn id="3" idx="2"/>
            <a:endCxn id="8" idx="0"/>
          </p:cNvCxnSpPr>
          <p:nvPr/>
        </p:nvCxnSpPr>
        <p:spPr>
          <a:xfrm>
            <a:off x="1187624" y="3070389"/>
            <a:ext cx="0" cy="6479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782508" y="3092569"/>
            <a:ext cx="0" cy="6479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426953" y="3092569"/>
            <a:ext cx="0" cy="6479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134055" y="3112313"/>
            <a:ext cx="0" cy="6479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7884690" y="3112313"/>
            <a:ext cx="0" cy="64793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Šipka doprava 18">
            <a:hlinkClick r:id="rId2" action="ppaction://hlinksldjump"/>
          </p:cNvPr>
          <p:cNvSpPr/>
          <p:nvPr/>
        </p:nvSpPr>
        <p:spPr>
          <a:xfrm>
            <a:off x="5593303" y="5021425"/>
            <a:ext cx="3097375" cy="1836575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 poznáme zakončení slovesa?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72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Slovesné třídy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loveso v infinitivu převedeme do 3. osoby čísla jednotného času přítomného: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prát – on per</a:t>
            </a:r>
            <a:r>
              <a:rPr lang="cs-CZ" b="1" dirty="0" smtClean="0"/>
              <a:t>e</a:t>
            </a:r>
            <a:r>
              <a:rPr lang="cs-CZ" dirty="0" smtClean="0"/>
              <a:t> 	zpívat – on zpív</a:t>
            </a:r>
            <a:r>
              <a:rPr lang="cs-CZ" b="1" dirty="0" smtClean="0"/>
              <a:t>á</a:t>
            </a:r>
          </a:p>
          <a:p>
            <a:r>
              <a:rPr lang="cs-CZ" dirty="0"/>
              <a:t>z</a:t>
            </a:r>
            <a:r>
              <a:rPr lang="cs-CZ" dirty="0" smtClean="0"/>
              <a:t>jistíme zakončení (pere - -e, zpívá - -á) </a:t>
            </a:r>
          </a:p>
          <a:p>
            <a:r>
              <a:rPr lang="cs-CZ" dirty="0" smtClean="0"/>
              <a:t>poznáme, že sloveso prát patří do 1. třídy, sloveso zpívat do 5. třídy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Maruška\AppData\Local\Microsoft\Windows\Temporary Internet Files\Content.IE5\YRQTA0LP\MC9000787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2139737" cy="175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uška\AppData\Local\Microsoft\Windows\Temporary Internet Files\Content.IE5\YRQTA0LP\MC9002342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5147843"/>
            <a:ext cx="2088232" cy="152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05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Zařaď slovesa ke správné třídě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611560" y="1412776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1. </a:t>
            </a:r>
            <a:endParaRPr lang="cs-CZ" sz="3600" dirty="0"/>
          </a:p>
          <a:p>
            <a:pPr algn="ctr"/>
            <a:r>
              <a:rPr lang="cs-CZ" sz="3600" dirty="0" smtClean="0"/>
              <a:t>-e</a:t>
            </a:r>
            <a:endParaRPr lang="cs-CZ" sz="3600" dirty="0"/>
          </a:p>
        </p:txBody>
      </p:sp>
      <p:sp>
        <p:nvSpPr>
          <p:cNvPr id="5" name="Zaoblený obdélník 4"/>
          <p:cNvSpPr/>
          <p:nvPr/>
        </p:nvSpPr>
        <p:spPr>
          <a:xfrm>
            <a:off x="2206444" y="1430079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2.</a:t>
            </a:r>
          </a:p>
          <a:p>
            <a:pPr algn="ctr"/>
            <a:r>
              <a:rPr lang="cs-CZ" sz="3600" dirty="0" smtClean="0"/>
              <a:t>-ne</a:t>
            </a:r>
            <a:endParaRPr lang="cs-CZ" sz="3600" dirty="0"/>
          </a:p>
        </p:txBody>
      </p:sp>
      <p:sp>
        <p:nvSpPr>
          <p:cNvPr id="6" name="Zaoblený obdélník 5"/>
          <p:cNvSpPr/>
          <p:nvPr/>
        </p:nvSpPr>
        <p:spPr>
          <a:xfrm>
            <a:off x="3850889" y="1411347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3</a:t>
            </a:r>
            <a:r>
              <a:rPr lang="cs-CZ" sz="3600" dirty="0" smtClean="0"/>
              <a:t>.</a:t>
            </a:r>
          </a:p>
          <a:p>
            <a:pPr algn="ctr"/>
            <a:r>
              <a:rPr lang="cs-CZ" sz="3600" dirty="0" smtClean="0"/>
              <a:t>-je</a:t>
            </a:r>
            <a:endParaRPr lang="cs-CZ" sz="3600" dirty="0"/>
          </a:p>
        </p:txBody>
      </p:sp>
      <p:sp>
        <p:nvSpPr>
          <p:cNvPr id="7" name="Zaoblený obdélník 6"/>
          <p:cNvSpPr/>
          <p:nvPr/>
        </p:nvSpPr>
        <p:spPr>
          <a:xfrm>
            <a:off x="5536404" y="1430079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4</a:t>
            </a:r>
            <a:r>
              <a:rPr lang="cs-CZ" sz="3600" dirty="0" smtClean="0"/>
              <a:t>.</a:t>
            </a:r>
          </a:p>
          <a:p>
            <a:pPr algn="ctr"/>
            <a:r>
              <a:rPr lang="cs-CZ" sz="3600" dirty="0" smtClean="0"/>
              <a:t>-í</a:t>
            </a:r>
            <a:endParaRPr lang="cs-CZ" sz="3600" dirty="0"/>
          </a:p>
        </p:txBody>
      </p:sp>
      <p:sp>
        <p:nvSpPr>
          <p:cNvPr id="8" name="Zaoblený obdélník 7"/>
          <p:cNvSpPr/>
          <p:nvPr/>
        </p:nvSpPr>
        <p:spPr>
          <a:xfrm>
            <a:off x="7308304" y="1434956"/>
            <a:ext cx="1152128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/>
              <a:t>5</a:t>
            </a:r>
            <a:r>
              <a:rPr lang="cs-CZ" sz="3600" dirty="0" smtClean="0"/>
              <a:t>.</a:t>
            </a:r>
          </a:p>
          <a:p>
            <a:pPr algn="ctr"/>
            <a:r>
              <a:rPr lang="cs-CZ" sz="3600" dirty="0" smtClean="0"/>
              <a:t>-á</a:t>
            </a:r>
            <a:endParaRPr lang="cs-CZ" sz="3600" dirty="0"/>
          </a:p>
        </p:txBody>
      </p:sp>
      <p:sp>
        <p:nvSpPr>
          <p:cNvPr id="9" name="Zaoblený obdélník 8"/>
          <p:cNvSpPr/>
          <p:nvPr/>
        </p:nvSpPr>
        <p:spPr>
          <a:xfrm>
            <a:off x="133471" y="2859194"/>
            <a:ext cx="2649037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usmívat se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3116210" y="5790584"/>
            <a:ext cx="2199397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dostat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608157" y="4403490"/>
            <a:ext cx="2233130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objevit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144101" y="4267552"/>
            <a:ext cx="2343912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malovat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390182" y="5589240"/>
            <a:ext cx="2392326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nést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5934798" y="5836600"/>
            <a:ext cx="2747012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podnikat</a:t>
            </a:r>
            <a:endParaRPr lang="cs-CZ" sz="28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6330034" y="4623829"/>
            <a:ext cx="2304256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hrát si</a:t>
            </a:r>
            <a:endParaRPr lang="cs-CZ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6059958" y="3333980"/>
            <a:ext cx="2621852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recitovat</a:t>
            </a:r>
            <a:endParaRPr lang="cs-CZ" sz="28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3370360" y="3333980"/>
            <a:ext cx="1945247" cy="79208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sedět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364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2.84031E-6 C 0.004 -0.01594 0.008 -0.03628 0.01633 -0.04945 C 0.02379 -0.06147 0.04237 -0.06032 0.05122 -0.06193 C 0.08907 -0.06864 0.1198 -0.07349 0.1606 -0.07742 C 0.20852 -0.08204 0.25661 -0.09822 0.3047 -0.09914 C 0.40452 -0.10099 0.5047 -0.10122 0.6047 -0.10215 C 0.62883 -0.11278 0.65609 -0.11509 0.68143 -0.12064 C 0.70418 -0.13104 0.67032 -0.11578 0.69775 -0.12688 C 0.70244 -0.12872 0.71164 -0.13312 0.71164 -0.13312 C 0.71407 -0.1352 0.71668 -0.13681 0.71876 -0.13936 C 0.72362 -0.14513 0.73265 -0.15784 0.73265 -0.15784 C 0.7382 -0.17957 0.73577 -0.17009 0.73959 -0.18581 C 0.73942 -0.18835 0.73855 -0.21262 0.73491 -0.21978 C 0.72761 -0.23411 0.71372 -0.23573 0.7047 -0.24774 " pathEditMode="relative" ptsTypes="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6.82459E-6 C 0.00173 -0.0661 0.00433 -0.10863 0.01163 -0.17033 C 0.0144 -0.19344 0.01579 -0.2221 0.02551 -0.24151 C 0.02985 -0.27133 0.03853 -0.29698 0.04652 -0.32494 C 0.05156 -0.34205 0.05277 -0.35961 0.06041 -0.37463 C 0.06649 -0.3989 0.06267 -0.38757 0.07204 -0.4086 C 0.07794 -0.44073 0.06996 -0.40098 0.07899 -0.43333 C 0.08003 -0.43726 0.08003 -0.44188 0.08124 -0.44581 C 0.08228 -0.44928 0.08472 -0.45159 0.08593 -0.45506 C 0.08801 -0.46107 0.08906 -0.46731 0.09062 -0.47354 C 0.09149 -0.47678 0.09288 -0.48302 0.09288 -0.48302 " pathEditMode="relative" ptsTypes="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53894E-6 C 0.00208 -0.08066 -0.0066 -0.08205 0.01858 -0.12989 C 0.03003 -0.15161 0.02222 -0.14606 0.0349 -0.15161 C 0.03958 -0.15577 0.0441 -0.15993 0.04878 -0.16409 C 0.05278 -0.16779 0.06267 -0.1701 0.06267 -0.1701 C 0.07431 -0.18027 0.08333 -0.18027 0.09757 -0.18258 C 0.1125 -0.19552 0.09566 -0.18258 0.11858 -0.19182 C 0.12187 -0.19321 0.12465 -0.19668 0.12795 -0.19806 C 0.1316 -0.19968 0.13559 -0.19991 0.13941 -0.20107 C 0.14809 -0.20407 0.1651 -0.21054 0.1651 -0.21054 C 0.12795 -0.22117 0.1434 -0.21747 0.11858 -0.22279 C 0.10955 -0.23088 0.10087 -0.23111 0.09062 -0.23527 C 0.06007 -0.24729 0.02899 -0.26254 -0.00243 -0.26924 C -0.00313 -0.27225 -0.00694 -0.2771 -0.00469 -0.27849 C 0.00608 -0.28496 0.01875 -0.28172 0.03021 -0.28473 C 0.13733 -0.28288 0.16198 -0.29744 0.2349 -0.26624 C 0.25885 -0.26809 0.26736 -0.25977 0.28142 -0.27849 C 0.28559 -0.28403 0.2908 -0.29559 0.29306 -0.30322 C 0.29479 -0.30922 0.29757 -0.32194 0.29757 -0.32194 C 0.29566 -0.34897 0.29653 -0.36977 0.28142 -0.38988 " pathEditMode="relative" ptsTypes="ffffffffffff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6499E-6 C -0.0323 -0.00115 -0.07136 0.00347 -0.10469 -0.00924 C -0.14202 -0.02357 -0.18021 -0.04599 -0.21858 -0.05269 C -0.25556 -0.07695 -0.20851 -0.04853 -0.24896 -0.06494 C -0.254 -0.06702 -0.25799 -0.07187 -0.26285 -0.07418 C -0.27101 -0.07788 -0.27987 -0.07834 -0.28837 -0.08042 C -0.29462 -0.08458 -0.3007 -0.08874 -0.30695 -0.0929 C -0.31389 -0.09752 -0.3257 -0.11139 -0.3257 -0.11139 C -0.32414 -0.12595 -0.32483 -0.1412 -0.32101 -0.15484 C -0.31702 -0.16917 -0.30261 -0.17517 -0.29306 -0.17957 C -0.26285 -0.17749 -0.23247 -0.17749 -0.20244 -0.17333 C -0.1882 -0.17148 -0.17483 -0.16339 -0.16059 -0.16085 C -0.12084 -0.13981 -0.07969 -0.13242 -0.03959 -0.11439 C -0.00157 -0.09729 0.03472 -0.07603 0.0743 -0.06817 C 0.10572 -0.05292 0.13402 -0.04945 0.16736 -0.04645 C 0.2401 -0.05061 0.25642 -0.03189 0.3 -0.07118 C 0.29843 -0.0795 0.29982 -0.0899 0.29531 -0.0959 C 0.29149 -0.10099 0.2842 -0.09683 0.27899 -0.09891 C 0.27326 -0.10099 0.26822 -0.10584 0.26267 -0.10838 C 0.25885 -0.11023 0.2401 -0.11347 0.23715 -0.11439 C 0.22777 -0.11717 0.21857 -0.12086 0.2092 -0.12387 C 0.20225 -0.12595 0.19531 -0.1278 0.18836 -0.12988 C 0.18281 -0.13311 0.17777 -0.13704 0.17204 -0.13935 C 0.16753 -0.1412 0.1625 -0.14028 0.15798 -0.14236 C 0.15156 -0.14559 0.146 -0.15183 0.13941 -0.15484 C 0.12743 -0.16015 0.11423 -0.159 0.10225 -0.16408 C 0.06631 -0.1791 0.10833 -0.17055 0.06267 -0.17633 C 0.05642 -0.17841 0.05034 -0.18118 0.04409 -0.18257 C 0.0309 -0.18534 0.00451 -0.18881 0.00451 -0.18881 C -0.01841 -0.19759 -0.04237 -0.19736 -0.06511 -0.2073 C -0.0816 -0.22186 -0.0783 -0.24612 -0.06285 -0.25999 C 0.04236 -0.25468 0.02864 -0.26184 0.09062 -0.2415 C 0.1118 -0.22532 0.13489 -0.21261 0.15798 -0.20129 C 0.18246 -0.17633 0.21024 -0.16154 0.23715 -0.14236 C 0.24184 -0.13889 0.24618 -0.13334 0.25104 -0.12988 C 0.26493 -0.11994 0.28072 -0.11578 0.29531 -0.10838 C 0.31093 -0.1003 0.32569 -0.0892 0.34184 -0.08342 C 0.37274 -0.07233 0.34965 -0.0862 0.36979 -0.07742 C 0.39947 -0.06447 0.37708 -0.07071 0.40225 -0.06494 C 0.42552 -0.06609 0.44878 -0.06563 0.47204 -0.06817 C 0.48281 -0.06933 0.49027 -0.07926 0.5 -0.08342 C 0.50069 -0.08666 0.5026 -0.08966 0.50225 -0.0929 C 0.50173 -0.0966 0.4993 -0.09937 0.49756 -0.10214 C 0.48767 -0.11763 0.49079 -0.1137 0.47673 -0.11763 C 0.4493 -0.13589 0.46197 -0.13126 0.43941 -0.13612 C 0.40572 -0.15114 0.4302 -0.14074 0.3651 -0.16408 C 0.32048 -0.18003 0.27725 -0.19921 0.23246 -0.21354 C 0.22934 -0.21562 0.22656 -0.21816 0.22326 -0.21978 C 0.22031 -0.22116 0.21684 -0.22116 0.21388 -0.22278 C 0.21128 -0.22417 0.20937 -0.2274 0.20677 -0.22902 C 0.20468 -0.23041 0.20225 -0.2311 0.2 -0.23203 C 0.19184 -0.24844 0.19531 -0.2378 0.19531 -0.26623 " pathEditMode="relative" ptsTypes="fff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7677E-6 C -0.05504 0.01756 -0.11372 0.003 -0.16997 -0.00301 C -0.19271 -0.01317 -0.21563 -0.01572 -0.23959 -0.01849 C -0.26667 -0.02635 -0.29132 -0.02958 -0.31858 -0.03397 C -0.37743 -0.05362 -0.33351 -0.04229 -0.39063 -0.04946 C -0.40469 -0.05131 -0.40851 -0.055 -0.42327 -0.05893 C -0.43855 -0.06309 -0.46077 -0.06379 -0.47448 -0.06494 C -0.51198 -0.07372 -0.55052 -0.07765 -0.58837 -0.08366 C -0.60643 -0.08644 -0.64219 -0.09337 -0.65816 -0.10839 C -0.67361 -0.12318 -0.68768 -0.15923 -0.7 -0.17957 C -0.7007 -0.18373 -0.70087 -0.18812 -0.70226 -0.19205 C -0.70625 -0.20291 -0.71337 -0.2117 -0.71632 -0.22302 C -0.71789 -0.22926 -0.72101 -0.24151 -0.72101 -0.24151 C -0.71945 -0.25491 -0.7198 -0.26901 -0.71632 -0.28172 C -0.71546 -0.28472 -0.71146 -0.28311 -0.70938 -0.28472 C -0.70591 -0.28727 -0.70348 -0.29189 -0.7 -0.2942 C -0.679 -0.30807 -0.64497 -0.31546 -0.62327 -0.31569 C -0.54271 -0.31662 -0.46198 -0.31569 -0.38143 -0.31569 " pathEditMode="relative" ptsTypes="fffffffffffffffff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07E-6 C -0.01788 0.00347 -0.03576 0.00555 -0.05347 0.00924 C -0.15729 0.00832 -0.26129 0.00809 -0.36511 0.00624 C -0.37292 0.00601 -0.38056 0.00439 -0.38837 0.00323 C -0.40226 0.00115 -0.43021 -0.00301 -0.43021 -0.00301 C -0.45382 -0.0134 -0.47517 -0.01849 -0.5 -0.02149 C -0.52361 -0.03028 -0.54531 -0.03675 -0.56962 -0.04021 C -0.60347 -0.06564 -0.56858 -0.04276 -0.60226 -0.0557 C -0.64583 -0.07234 -0.59462 -0.05986 -0.63247 -0.06795 C -0.6283 -0.08528 -0.62153 -0.07904 -0.6092 -0.08343 C -0.60451 -0.08505 -0.59983 -0.0869 -0.59531 -0.08967 C -0.59271 -0.09129 -0.59097 -0.09452 -0.58837 -0.09591 C -0.58368 -0.09822 -0.5599 -0.10192 -0.55816 -0.10215 C -0.52622 -0.11902 -0.54323 -0.11347 -0.50695 -0.11763 C -0.41892 -0.15646 -0.33264 -0.15854 -0.23941 -0.16085 C -0.1816 -0.16825 0.03889 -0.16131 -0.08125 -0.17333 C -0.11354 -0.19459 -0.15295 -0.1909 -0.18837 -0.19506 C -0.25955 -0.21886 -0.175 -0.19274 -0.24184 -0.2073 C -0.275 -0.21447 -0.30573 -0.22394 -0.33941 -0.22903 C -0.34948 -0.23226 -0.35972 -0.23388 -0.36962 -0.23827 C -0.19149 -0.29744 -0.36129 -0.24405 0.12101 -0.25075 C 0.12344 -0.25075 0.11632 -0.25283 0.11406 -0.25376 C 0.11094 -0.25491 0.10764 -0.25537 0.10469 -0.25699 C 0.09201 -0.26323 0.07969 -0.27664 0.06753 -0.28472 C 0.04913 -0.2972 0.0243 -0.30391 0.00469 -0.31269 C -0.00504 -0.31708 -0.0132 -0.32679 -0.02326 -0.33118 C -0.03038 -0.34065 -0.03663 -0.34135 -0.0441 -0.34967 C -0.06181 -0.36954 -0.08004 -0.38433 -0.1 -0.39935 C -0.11024 -0.40698 -0.12136 -0.41923 -0.13247 -0.42408 C -0.15781 -0.43518 -0.1658 -0.43564 -0.18837 -0.43957 C -0.22396 -0.4599 -0.2658 -0.4673 -0.30451 -0.4673 " pathEditMode="relative" ptsTypes="ffffffffffffffffffffffffffffff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8.78207E-6 C 0.00798 -0.02496 0.02326 -0.0631 0.03021 -0.09291 C 0.04774 -0.16964 0.04896 -0.25307 0.06041 -0.33141 C 0.06285 -0.37486 0.06701 -0.41507 0.07205 -0.45829 C 0.07812 -0.50936 0.07205 -0.5616 0.07205 -0.61313 " pathEditMode="relative" ptsTypes="ffff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2 -0.18557 C 0.02986 -0.19713 0.01823 -0.20869 0.00416 -0.21331 C -0.00382 -0.22787 -0.01111 -0.2311 -0.02136 -0.24127 C -0.03108 -0.25098 -0.03959 -0.26253 -0.04931 -0.27224 C -0.0592 -0.28218 -0.07535 -0.30945 -0.0842 -0.31546 C -0.10243 -0.32747 -0.0908 -0.31869 -0.11667 -0.34643 C -0.12535 -0.35567 -0.14445 -0.37092 -0.15625 -0.38063 C -0.17622 -0.39704 -0.19393 -0.42015 -0.21667 -0.43009 C -0.22778 -0.43979 -0.24202 -0.45759 -0.254 -0.46406 C -0.26563 -0.4703 -0.27709 -0.47723 -0.28889 -0.48278 C -0.28577 -0.48578 -0.28281 -0.48948 -0.27952 -0.49202 C -0.27361 -0.49664 -0.26667 -0.49919 -0.26094 -0.50427 C -0.25591 -0.50866 -0.25209 -0.51536 -0.24705 -0.51976 C -0.24497 -0.5216 -0.24219 -0.52137 -0.23993 -0.52299 C -0.2375 -0.52461 -0.23525 -0.52715 -0.23299 -0.52923 C -0.22587 -0.54333 -0.21493 -0.54957 -0.20521 -0.5602 C -0.19375 -0.57291 -0.20313 -0.56713 -0.19115 -0.57245 C -0.18021 -0.58239 -0.18681 -0.57753 -0.17031 -0.58493 C -0.16493 -0.58724 -0.16094 -0.59302 -0.15625 -0.59718 C -0.15417 -0.59903 -0.15156 -0.59903 -0.14931 -0.60041 C -0.14688 -0.60203 -0.14236 -0.60642 -0.14236 -0.60642 " pathEditMode="relative" ptsTypes="ffffffffffffffffffffA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7446E-6 C -0.00382 -0.02056 -0.00625 -0.04183 -0.01163 -0.06193 C -0.01337 -0.06817 -0.01823 -0.07187 -0.02083 -0.07742 C -0.02292 -0.08227 -0.02344 -0.08805 -0.02552 -0.0929 C -0.03455 -0.11439 -0.03038 -0.09683 -0.04184 -0.11763 C -0.04549 -0.12433 -0.04757 -0.13242 -0.05121 -0.13935 C -0.06406 -0.16408 -0.08038 -0.18673 -0.09062 -0.21377 C -0.09896 -0.23596 -0.11111 -0.2556 -0.11858 -0.27871 C -0.13003 -0.31407 -0.12066 -0.30321 -0.1349 -0.31592 C -0.13559 -0.32216 -0.13507 -0.32886 -0.13715 -0.33441 C -0.13837 -0.33764 -0.14288 -0.33741 -0.1441 -0.34065 C -0.14618 -0.34619 -0.14496 -0.35313 -0.14653 -0.35914 C -0.1474 -0.3626 -0.14965 -0.36538 -0.15121 -0.36838 C -0.15399 -0.39103 -0.15365 -0.40443 -0.16285 -0.42431 C -0.16545 -0.44511 -0.16719 -0.46591 -0.17205 -0.48601 C -0.17135 -0.52114 -0.17118 -0.55627 -0.16979 -0.5914 C -0.16962 -0.59741 -0.16667 -0.61405 -0.16285 -0.61913 C -0.15625 -0.62791 -0.12344 -0.62838 -0.12083 -0.62861 C -0.11285 -0.63115 -0.09983 -0.63785 -0.09062 -0.63785 " pathEditMode="relative" ptsTypes="ffffffffffffffffff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Nepravidelná slovesa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691680" y="1628800"/>
            <a:ext cx="5760640" cy="208823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Jdou nepravidelná slovesa zařadit do slovesné třídy?</a:t>
            </a:r>
            <a:endParaRPr lang="cs-CZ" sz="28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979712" y="3717032"/>
            <a:ext cx="1584176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5868144" y="3717032"/>
            <a:ext cx="1584176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Ovál 8">
            <a:hlinkClick r:id="rId2" action="ppaction://hlinksldjump"/>
          </p:cNvPr>
          <p:cNvSpPr/>
          <p:nvPr/>
        </p:nvSpPr>
        <p:spPr>
          <a:xfrm>
            <a:off x="827584" y="5094751"/>
            <a:ext cx="1728192" cy="144016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ANO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vál 9">
            <a:hlinkClick r:id="rId3" action="ppaction://hlinksldjump"/>
          </p:cNvPr>
          <p:cNvSpPr/>
          <p:nvPr/>
        </p:nvSpPr>
        <p:spPr>
          <a:xfrm>
            <a:off x="6876256" y="5116016"/>
            <a:ext cx="1728192" cy="1440160"/>
          </a:xfrm>
          <a:prstGeom prst="ellipse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NE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67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 rot="20858564">
            <a:off x="309976" y="1170725"/>
            <a:ext cx="6696744" cy="194421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Je mi líto, odpověděl/a jsi špatně. Zkus to znovu!</a:t>
            </a:r>
            <a:endParaRPr lang="cs-CZ" sz="3200" dirty="0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611560" y="5733256"/>
            <a:ext cx="1008112" cy="792088"/>
          </a:xfrm>
          <a:prstGeom prst="actionButtonBackPreviou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Maruška\AppData\Local\Microsoft\Windows\Temporary Internet Files\Content.IE5\YRQTA0LP\MC9004244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614" y="3442121"/>
            <a:ext cx="2123964" cy="224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31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 rot="20858564">
            <a:off x="309976" y="1170725"/>
            <a:ext cx="6696744" cy="1944216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Správně! Nepravidelná slovesa nelze zařadit do slovesných tříd.</a:t>
            </a:r>
            <a:endParaRPr lang="cs-CZ" sz="3200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7740352" y="5877272"/>
            <a:ext cx="864096" cy="792088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Maruška\AppData\Local\Microsoft\Windows\Temporary Internet Files\Content.IE5\HS0Y1WK5\MC9004238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68923"/>
            <a:ext cx="1915145" cy="211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73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Dokážeš vyjmenovat nepravidelná slovesa?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71600" y="2503031"/>
            <a:ext cx="2376264" cy="1152128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jíst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102275" y="4830918"/>
            <a:ext cx="2376264" cy="1152128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vědět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92080" y="4830918"/>
            <a:ext cx="2376264" cy="1152128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být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292080" y="2509375"/>
            <a:ext cx="2376264" cy="1152128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chtít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43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křížovku – doplň slovesa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224679"/>
              </p:ext>
            </p:extLst>
          </p:nvPr>
        </p:nvGraphicFramePr>
        <p:xfrm>
          <a:off x="1115616" y="1412776"/>
          <a:ext cx="6768756" cy="4392490"/>
        </p:xfrm>
        <a:graphic>
          <a:graphicData uri="http://schemas.openxmlformats.org/drawingml/2006/table">
            <a:tbl>
              <a:tblPr/>
              <a:tblGrid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</a:tblGrid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77336" y="1358259"/>
            <a:ext cx="3070528" cy="864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1. Když vychází slunce …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77336" y="2429272"/>
            <a:ext cx="2422456" cy="864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3. A přece se….!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1717496" y="5946475"/>
            <a:ext cx="2880320" cy="72288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4. odcizit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77336" y="3573016"/>
            <a:ext cx="2851431" cy="864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2. Když udeří mráz …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6084168" y="5445224"/>
            <a:ext cx="2880320" cy="1080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5. Děti si … na pískovišti.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77336" y="1358259"/>
            <a:ext cx="307052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1.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277336" y="2429272"/>
            <a:ext cx="242245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277336" y="3573016"/>
            <a:ext cx="288032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2.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1717496" y="5946475"/>
            <a:ext cx="2880320" cy="7228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4.</a:t>
            </a:r>
            <a:endParaRPr lang="cs-CZ" sz="2800" b="1" dirty="0"/>
          </a:p>
        </p:txBody>
      </p:sp>
      <p:sp>
        <p:nvSpPr>
          <p:cNvPr id="14" name="Obdélník 13"/>
          <p:cNvSpPr/>
          <p:nvPr/>
        </p:nvSpPr>
        <p:spPr>
          <a:xfrm>
            <a:off x="6084168" y="5445224"/>
            <a:ext cx="288032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5.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9318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ti vyšlo?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cs-CZ" dirty="0" smtClean="0"/>
              <a:t>U doplněných sloves urči slovesnou třídu!</a:t>
            </a:r>
          </a:p>
          <a:p>
            <a:endParaRPr lang="cs-CZ" dirty="0"/>
          </a:p>
          <a:p>
            <a:pPr algn="just"/>
            <a:r>
              <a:rPr lang="cs-CZ" dirty="0" smtClean="0"/>
              <a:t>Pokud jsi křížovku vyplnil/a správně, připrav se na další hodinu. Zkus odhadnout, jaké bude téma následující hodiny?</a:t>
            </a:r>
          </a:p>
          <a:p>
            <a:endParaRPr lang="cs-CZ" dirty="0" smtClean="0"/>
          </a:p>
        </p:txBody>
      </p:sp>
      <p:sp>
        <p:nvSpPr>
          <p:cNvPr id="3" name="Dvaatřiceticípá hvězda 2">
            <a:hlinkClick r:id="rId2" action="ppaction://hlinksldjump"/>
          </p:cNvPr>
          <p:cNvSpPr/>
          <p:nvPr/>
        </p:nvSpPr>
        <p:spPr>
          <a:xfrm>
            <a:off x="6300192" y="692696"/>
            <a:ext cx="2664296" cy="1584176"/>
          </a:xfrm>
          <a:prstGeom prst="star3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Řešení</a:t>
            </a:r>
          </a:p>
          <a:p>
            <a:pPr algn="ctr"/>
            <a:r>
              <a:rPr lang="cs-CZ" sz="2800" dirty="0" smtClean="0"/>
              <a:t>křížovky </a:t>
            </a:r>
            <a:endParaRPr lang="cs-CZ" sz="2800" dirty="0"/>
          </a:p>
        </p:txBody>
      </p:sp>
      <p:sp>
        <p:nvSpPr>
          <p:cNvPr id="5" name="Dvaatřiceticípá hvězda 4"/>
          <p:cNvSpPr/>
          <p:nvPr/>
        </p:nvSpPr>
        <p:spPr>
          <a:xfrm>
            <a:off x="6335688" y="4837883"/>
            <a:ext cx="2808312" cy="1512168"/>
          </a:xfrm>
          <a:prstGeom prst="star3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Slovesné vzory</a:t>
            </a:r>
            <a:endParaRPr lang="cs-CZ" sz="2800" dirty="0">
              <a:solidFill>
                <a:schemeClr val="dk1"/>
              </a:solidFill>
            </a:endParaRPr>
          </a:p>
        </p:txBody>
      </p:sp>
      <p:sp>
        <p:nvSpPr>
          <p:cNvPr id="6" name="Dvaatřiceticípá hvězda 5"/>
          <p:cNvSpPr/>
          <p:nvPr/>
        </p:nvSpPr>
        <p:spPr>
          <a:xfrm>
            <a:off x="5976156" y="4837883"/>
            <a:ext cx="3312368" cy="1512168"/>
          </a:xfrm>
          <a:prstGeom prst="star3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dk1"/>
                </a:solidFill>
              </a:rPr>
              <a:t>Téma následující hodiny</a:t>
            </a:r>
            <a:endParaRPr lang="cs-CZ" sz="28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49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546451"/>
              </p:ext>
            </p:extLst>
          </p:nvPr>
        </p:nvGraphicFramePr>
        <p:xfrm>
          <a:off x="1115616" y="1412776"/>
          <a:ext cx="6768756" cy="4392490"/>
        </p:xfrm>
        <a:graphic>
          <a:graphicData uri="http://schemas.openxmlformats.org/drawingml/2006/table">
            <a:tbl>
              <a:tblPr/>
              <a:tblGrid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  <a:gridCol w="752084"/>
              </a:tblGrid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Á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Á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Á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539552" y="476672"/>
            <a:ext cx="1296144" cy="7647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4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Tuto novou látku jsem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395536" y="2687692"/>
            <a:ext cx="2592288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pochopil</a:t>
            </a:r>
            <a:endParaRPr lang="cs-CZ" sz="28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3242128" y="4221088"/>
            <a:ext cx="2592288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dk1"/>
                </a:solidFill>
              </a:rPr>
              <a:t>Potřebuji </a:t>
            </a:r>
            <a:r>
              <a:rPr lang="cs-CZ" sz="2800" dirty="0">
                <a:solidFill>
                  <a:schemeClr val="dk1"/>
                </a:solidFill>
              </a:rPr>
              <a:t>ještě procvičovat.</a:t>
            </a: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5868144" y="2687692"/>
            <a:ext cx="2592288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dk1"/>
                </a:solidFill>
              </a:rPr>
              <a:t>nepochopil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1475656" y="1052736"/>
            <a:ext cx="2448272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436096" y="1052736"/>
            <a:ext cx="2088232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538272" y="1052736"/>
            <a:ext cx="0" cy="28803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748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Výborně!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835696" y="1813478"/>
            <a:ext cx="5544616" cy="23042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Za odměnu vymysli pět až deset sloves, které tvoji spolužáci zařadí ke slovesné třídě.</a:t>
            </a:r>
            <a:endParaRPr lang="cs-CZ" sz="2800" dirty="0"/>
          </a:p>
        </p:txBody>
      </p:sp>
      <p:pic>
        <p:nvPicPr>
          <p:cNvPr id="4098" name="Picture 2" descr="C:\Users\Maruška\AppData\Local\Microsoft\Windows\Temporary Internet Files\Content.IE5\HS0Y1WK5\MC9004238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99183"/>
            <a:ext cx="167005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2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Zařaď uvedená slovesa do slovesné třídy:</a:t>
            </a:r>
          </a:p>
          <a:p>
            <a:pPr lvl="1"/>
            <a:r>
              <a:rPr lang="cs-CZ" sz="3200" dirty="0" smtClean="0"/>
              <a:t> objevit</a:t>
            </a:r>
          </a:p>
          <a:p>
            <a:pPr lvl="1"/>
            <a:r>
              <a:rPr lang="cs-CZ" sz="3200" dirty="0" smtClean="0"/>
              <a:t> nakoupit</a:t>
            </a:r>
          </a:p>
          <a:p>
            <a:pPr lvl="1"/>
            <a:r>
              <a:rPr lang="cs-CZ" sz="3200" dirty="0"/>
              <a:t> </a:t>
            </a:r>
            <a:r>
              <a:rPr lang="cs-CZ" sz="3200" dirty="0" smtClean="0"/>
              <a:t>natřít</a:t>
            </a:r>
          </a:p>
          <a:p>
            <a:pPr lvl="1"/>
            <a:r>
              <a:rPr lang="cs-CZ" sz="3200" dirty="0"/>
              <a:t> </a:t>
            </a:r>
            <a:r>
              <a:rPr lang="cs-CZ" sz="3200" dirty="0" smtClean="0"/>
              <a:t>vyhrabat</a:t>
            </a:r>
          </a:p>
          <a:p>
            <a:pPr lvl="1"/>
            <a:r>
              <a:rPr lang="cs-CZ" sz="3200" dirty="0"/>
              <a:t> </a:t>
            </a:r>
            <a:r>
              <a:rPr lang="cs-CZ" sz="3200" dirty="0" smtClean="0"/>
              <a:t>umazat se</a:t>
            </a:r>
          </a:p>
          <a:p>
            <a:pPr lvl="1"/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86210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dnešní látku znovu!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696" y="1813478"/>
            <a:ext cx="5544616" cy="23042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Projdi si znovu dnešní látku v učebnici a klikni na šipku.</a:t>
            </a:r>
            <a:endParaRPr lang="cs-CZ" sz="2800" dirty="0"/>
          </a:p>
        </p:txBody>
      </p:sp>
      <p:sp>
        <p:nvSpPr>
          <p:cNvPr id="5" name="Zahnutá šipka doprava 4">
            <a:hlinkClick r:id="rId2" action="ppaction://hlinksldjump"/>
          </p:cNvPr>
          <p:cNvSpPr/>
          <p:nvPr/>
        </p:nvSpPr>
        <p:spPr>
          <a:xfrm>
            <a:off x="4860032" y="4107503"/>
            <a:ext cx="2160240" cy="1440160"/>
          </a:xfrm>
          <a:prstGeom prst="curved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6" name="Picture 2" descr="C:\Users\Maruška\AppData\Local\Microsoft\Windows\Temporary Internet Files\Content.IE5\YRQTA0LP\MC9004244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80" y="4522123"/>
            <a:ext cx="1944216" cy="205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00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2625155"/>
          </a:xfrm>
        </p:spPr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Obrázky: MS Office – Klipart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174" y="47667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2749" y="459845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08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444</Words>
  <Application>Microsoft Office PowerPoint</Application>
  <PresentationFormat>Předvádění na obrazovce (4:3)</PresentationFormat>
  <Paragraphs>145</Paragraphs>
  <Slides>18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Slovesné třídy</vt:lpstr>
      <vt:lpstr>Prezentace aplikace PowerPoint</vt:lpstr>
      <vt:lpstr>Slovesné třídy</vt:lpstr>
      <vt:lpstr>Každá slovesná třída má své zakončení</vt:lpstr>
      <vt:lpstr>Slovesné třídy</vt:lpstr>
      <vt:lpstr>Zařaď slovesa ke správné třídě</vt:lpstr>
      <vt:lpstr>Nepravidelná slovesa</vt:lpstr>
      <vt:lpstr>Prezentace aplikace PowerPoint</vt:lpstr>
      <vt:lpstr>Prezentace aplikace PowerPoint</vt:lpstr>
      <vt:lpstr>Dokážeš vyjmenovat nepravidelná slovesa?</vt:lpstr>
      <vt:lpstr>Vylušti křížovku – doplň slovesa</vt:lpstr>
      <vt:lpstr>Co ti vyšlo?</vt:lpstr>
      <vt:lpstr>Řešení</vt:lpstr>
      <vt:lpstr>Tuto novou látku jsem</vt:lpstr>
      <vt:lpstr>Výborně!</vt:lpstr>
      <vt:lpstr>Procvičuj</vt:lpstr>
      <vt:lpstr>Zopakuj si dnešní látku znovu!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Maruška</dc:creator>
  <cp:lastModifiedBy>Maruška</cp:lastModifiedBy>
  <cp:revision>18</cp:revision>
  <dcterms:created xsi:type="dcterms:W3CDTF">2013-04-15T14:58:13Z</dcterms:created>
  <dcterms:modified xsi:type="dcterms:W3CDTF">2013-05-05T20:22:06Z</dcterms:modified>
</cp:coreProperties>
</file>