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257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332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575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650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9490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1151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993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96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397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774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647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10775-3A2F-41A0-9BA8-BA578D070946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7CFAC-C160-4E30-867C-095FC41B13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61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Spojky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19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2174" y="18864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48862" y="188640"/>
            <a:ext cx="885202" cy="1485900"/>
          </a:xfrm>
          <a:prstGeom prst="rect">
            <a:avLst/>
          </a:prstGeom>
          <a:noFill/>
        </p:spPr>
      </p:pic>
      <p:graphicFrame>
        <p:nvGraphicFramePr>
          <p:cNvPr id="7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815241"/>
              </p:ext>
            </p:extLst>
          </p:nvPr>
        </p:nvGraphicFramePr>
        <p:xfrm>
          <a:off x="611560" y="1844824"/>
          <a:ext cx="8064896" cy="4449353"/>
        </p:xfrm>
        <a:graphic>
          <a:graphicData uri="http://schemas.openxmlformats.org/drawingml/2006/table">
            <a:tbl>
              <a:tblPr/>
              <a:tblGrid>
                <a:gridCol w="2897347"/>
                <a:gridCol w="5167549"/>
              </a:tblGrid>
              <a:tr h="4393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9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VY_32_INOVACE_06_01_17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0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6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Spojky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3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Marie Provazníková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6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Interaktivní prezentace shrnuje učivo o spojkách. Nejprve žáci sami odpovídají na uvedené otázky. Kontrola správných odpovědí se objeví při kliknutí myši. Žáci si upevní znalosti o spojkách podřadicích a souřadicích – cvičení, ve kterém označí druh spojky. Rámeček se poté přesune ke správné variantě. Materiál lze použít jako výkladovou prezentaci. 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446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jsou to spojky?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1517453"/>
            <a:ext cx="2808312" cy="15121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neohebné slovní druhy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3202162" y="2852936"/>
            <a:ext cx="2808312" cy="15121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spojují jednotlivé větné členy, věty v souvětí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5728379" y="4149080"/>
            <a:ext cx="2808312" cy="15121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samy nejsou větnými členy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5750521" y="1584552"/>
            <a:ext cx="1382013" cy="10801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nebo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7264557" y="2645275"/>
            <a:ext cx="1278461" cy="10801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když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7390891" y="687674"/>
            <a:ext cx="1152128" cy="10801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0" name="Ovál 9"/>
          <p:cNvSpPr/>
          <p:nvPr/>
        </p:nvSpPr>
        <p:spPr>
          <a:xfrm>
            <a:off x="4030254" y="5121188"/>
            <a:ext cx="1152128" cy="10801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ale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195736" y="4905164"/>
            <a:ext cx="1152128" cy="10801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aby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539552" y="3663077"/>
            <a:ext cx="1152128" cy="10801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že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30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Spojky podřadicí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Připojují větu vedlejší k větě, na níž závisí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2420888"/>
            <a:ext cx="7704856" cy="10801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Dokážeš vyjmenovat nějaké spojky podřadicí?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043608" y="4221088"/>
            <a:ext cx="6768752" cy="201622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Např.: aby, jakmile, až než, -</a:t>
            </a:r>
            <a:r>
              <a:rPr lang="cs-CZ" sz="2800" dirty="0" err="1" smtClean="0">
                <a:solidFill>
                  <a:schemeClr val="tx1"/>
                </a:solidFill>
              </a:rPr>
              <a:t>li</a:t>
            </a:r>
            <a:r>
              <a:rPr lang="cs-CZ" sz="2800" dirty="0" smtClean="0">
                <a:solidFill>
                  <a:schemeClr val="tx1"/>
                </a:solidFill>
              </a:rPr>
              <a:t>, zatímco, když, kdyby, protože, poněvadž, jelikož, jestliže, přestože, ačkoli, třebaže, i když, ač, že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51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Spojky souřadicí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Spojují souřadné členy v několikanásobném větném členu</a:t>
            </a:r>
          </a:p>
          <a:p>
            <a:r>
              <a:rPr lang="cs-CZ" dirty="0" smtClean="0"/>
              <a:t>Nebo spojují věty hlavní</a:t>
            </a:r>
          </a:p>
          <a:p>
            <a:r>
              <a:rPr lang="cs-CZ" dirty="0" smtClean="0"/>
              <a:t>Spojují také souřadné věty vedlejší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75556" y="4103101"/>
            <a:ext cx="7704856" cy="10801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Dokážeš vyjmenovat nějaké spojky souřadicí?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063406" y="5445224"/>
            <a:ext cx="6768752" cy="103183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Např.: a, i, ani, nebo, ale, neboť …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207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Spojky souřadicí – významové poměry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115616" y="3192338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/>
              <a:t>Odporovací</a:t>
            </a:r>
            <a:r>
              <a:rPr lang="cs-CZ" sz="3600" dirty="0"/>
              <a:t> – ale, avšak, však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1115616" y="3933056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/>
              <a:t>Vylučovací</a:t>
            </a:r>
            <a:r>
              <a:rPr lang="cs-CZ" sz="3600" dirty="0"/>
              <a:t> – buď – nebo, anebo, či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1115616" y="4653136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/>
              <a:t>Důsledkový</a:t>
            </a:r>
            <a:r>
              <a:rPr lang="cs-CZ" sz="3600" dirty="0"/>
              <a:t> – a tak, a proto, tudíž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1115616" y="5373216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/>
              <a:t>Příčinný</a:t>
            </a:r>
            <a:r>
              <a:rPr lang="cs-CZ" sz="3600" dirty="0"/>
              <a:t> – neboť, vždyť, totiž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99168" y="2437978"/>
            <a:ext cx="8249296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/>
              <a:t>Stupňovací</a:t>
            </a:r>
            <a:r>
              <a:rPr lang="cs-CZ" sz="3600" dirty="0"/>
              <a:t> – nejen – ale i, dokonce i, ba i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1115616" y="1700808"/>
            <a:ext cx="6840760" cy="7200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/>
              <a:t>Slučovací</a:t>
            </a:r>
            <a:r>
              <a:rPr lang="cs-CZ" sz="3600" dirty="0"/>
              <a:t> – a, i ani, nebo</a:t>
            </a:r>
          </a:p>
        </p:txBody>
      </p:sp>
    </p:spTree>
    <p:extLst>
      <p:ext uri="{BB962C8B-B14F-4D97-AF65-F5344CB8AC3E}">
        <p14:creationId xmlns:p14="http://schemas.microsoft.com/office/powerpoint/2010/main" val="294515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následujícím cvičení vyhledej věty, které k sobě patří.</a:t>
            </a:r>
          </a:p>
          <a:p>
            <a:pPr marL="0" indent="0">
              <a:buNone/>
            </a:pPr>
            <a:r>
              <a:rPr lang="cs-CZ" dirty="0" smtClean="0"/>
              <a:t>Urči, zda se jedná o spojku souřadicí - podřadicí</a:t>
            </a:r>
            <a:endParaRPr lang="cs-CZ" dirty="0"/>
          </a:p>
        </p:txBody>
      </p:sp>
      <p:pic>
        <p:nvPicPr>
          <p:cNvPr id="1026" name="Picture 2" descr="C:\Users\Maruška\AppData\Local\Microsoft\Windows\Temporary Internet Files\Content.IE5\OF5S1J2O\MC9002332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667" y="4005064"/>
            <a:ext cx="2592340" cy="241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uška\AppData\Local\Microsoft\Windows\Temporary Internet Files\Content.IE5\KDUYXSXZ\MM90039570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00941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49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251520" y="1412776"/>
            <a:ext cx="4040188" cy="3951288"/>
          </a:xfrm>
        </p:spPr>
        <p:txBody>
          <a:bodyPr>
            <a:noAutofit/>
          </a:bodyPr>
          <a:lstStyle/>
          <a:p>
            <a:r>
              <a:rPr lang="cs-CZ" sz="2800" dirty="0" smtClean="0"/>
              <a:t>Když půjdeš se mnou,</a:t>
            </a:r>
          </a:p>
          <a:p>
            <a:r>
              <a:rPr lang="cs-CZ" sz="2800" dirty="0" smtClean="0"/>
              <a:t>Janička měla velikou radost,</a:t>
            </a:r>
          </a:p>
          <a:p>
            <a:r>
              <a:rPr lang="cs-CZ" sz="2800" dirty="0" smtClean="0"/>
              <a:t>I přes špatné počasí,</a:t>
            </a:r>
          </a:p>
          <a:p>
            <a:r>
              <a:rPr lang="cs-CZ" sz="2800" dirty="0" smtClean="0"/>
              <a:t>Chtěl jsem vás navštívit,</a:t>
            </a:r>
          </a:p>
          <a:p>
            <a:r>
              <a:rPr lang="cs-CZ" sz="2800" dirty="0" smtClean="0"/>
              <a:t>Půjdeš s námi,</a:t>
            </a:r>
          </a:p>
          <a:p>
            <a:r>
              <a:rPr lang="cs-CZ" sz="2800" dirty="0" smtClean="0"/>
              <a:t>Chcete-li jet s námi,</a:t>
            </a:r>
          </a:p>
          <a:p>
            <a:r>
              <a:rPr lang="cs-CZ" sz="2800" dirty="0" smtClean="0"/>
              <a:t>Jakmile začalo pršet,</a:t>
            </a:r>
          </a:p>
          <a:p>
            <a:r>
              <a:rPr lang="cs-CZ" sz="2800" dirty="0" smtClean="0"/>
              <a:t>Nakoupil jsem pečivo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4008" y="1268760"/>
            <a:ext cx="4320480" cy="3951288"/>
          </a:xfrm>
        </p:spPr>
        <p:txBody>
          <a:bodyPr>
            <a:noAutofit/>
          </a:bodyPr>
          <a:lstStyle/>
          <a:p>
            <a:r>
              <a:rPr lang="cs-CZ" sz="2800" dirty="0" smtClean="0"/>
              <a:t>a pospíchal domů.</a:t>
            </a:r>
          </a:p>
          <a:p>
            <a:r>
              <a:rPr lang="cs-CZ" sz="2800" dirty="0" smtClean="0"/>
              <a:t>nebo zůstaneš doma?</a:t>
            </a:r>
            <a:endParaRPr lang="cs-CZ" sz="2800" dirty="0"/>
          </a:p>
          <a:p>
            <a:r>
              <a:rPr lang="cs-CZ" sz="2800" dirty="0" smtClean="0"/>
              <a:t>protože dostala k narozeninám pejska.</a:t>
            </a:r>
          </a:p>
          <a:p>
            <a:r>
              <a:rPr lang="cs-CZ" sz="2800" dirty="0"/>
              <a:t>v</a:t>
            </a:r>
            <a:r>
              <a:rPr lang="cs-CZ" sz="2800" dirty="0" smtClean="0"/>
              <a:t>šichni se schovali do chaty.</a:t>
            </a:r>
            <a:endParaRPr lang="cs-CZ" sz="2800" dirty="0"/>
          </a:p>
          <a:p>
            <a:r>
              <a:rPr lang="cs-CZ" sz="2800" dirty="0" smtClean="0"/>
              <a:t>něco ti povím.</a:t>
            </a:r>
          </a:p>
          <a:p>
            <a:r>
              <a:rPr lang="cs-CZ" sz="2800" dirty="0" smtClean="0"/>
              <a:t>musíte si pospíšit.</a:t>
            </a:r>
            <a:endParaRPr lang="cs-CZ" sz="2800" dirty="0"/>
          </a:p>
          <a:p>
            <a:r>
              <a:rPr lang="cs-CZ" sz="2800" dirty="0" smtClean="0"/>
              <a:t>jsme se vypravili na výlet.</a:t>
            </a:r>
          </a:p>
          <a:p>
            <a:r>
              <a:rPr lang="cs-CZ" sz="2800" dirty="0" smtClean="0"/>
              <a:t>ale nevyšel mi čas.</a:t>
            </a:r>
            <a:endParaRPr lang="cs-CZ" sz="2800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3707904" y="1772816"/>
            <a:ext cx="1296144" cy="288032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707904" y="2276872"/>
            <a:ext cx="1296144" cy="3600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139952" y="3645024"/>
            <a:ext cx="864096" cy="25202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2843808" y="1988840"/>
            <a:ext cx="2160240" cy="21602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563888" y="4653136"/>
            <a:ext cx="1440160" cy="25202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3563888" y="3429000"/>
            <a:ext cx="1440160" cy="18002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3923928" y="1628800"/>
            <a:ext cx="936104" cy="41044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3563888" y="3068960"/>
            <a:ext cx="1800200" cy="24482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622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 spojky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611560" y="1844824"/>
            <a:ext cx="2880320" cy="136815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souřadicí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436096" y="1844824"/>
            <a:ext cx="2880320" cy="136815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podřadicí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Výbuch 1 9">
            <a:hlinkClick r:id="rId3" action="ppaction://hlinksldjump"/>
          </p:cNvPr>
          <p:cNvSpPr/>
          <p:nvPr/>
        </p:nvSpPr>
        <p:spPr>
          <a:xfrm>
            <a:off x="1472872" y="3562164"/>
            <a:ext cx="1800200" cy="1656184"/>
          </a:xfrm>
          <a:prstGeom prst="irregularSeal1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Výbuch 1 10">
            <a:hlinkClick r:id="rId3" action="ppaction://hlinksldjump"/>
          </p:cNvPr>
          <p:cNvSpPr/>
          <p:nvPr/>
        </p:nvSpPr>
        <p:spPr>
          <a:xfrm>
            <a:off x="817369" y="117938"/>
            <a:ext cx="1800200" cy="1656184"/>
          </a:xfrm>
          <a:prstGeom prst="irregularSeal1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že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Výbuch 1 11">
            <a:hlinkClick r:id="rId3" action="ppaction://hlinksldjump"/>
          </p:cNvPr>
          <p:cNvSpPr/>
          <p:nvPr/>
        </p:nvSpPr>
        <p:spPr>
          <a:xfrm>
            <a:off x="611560" y="4965838"/>
            <a:ext cx="1800200" cy="1656184"/>
          </a:xfrm>
          <a:prstGeom prst="irregularSeal1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když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Výbuch 1 12">
            <a:hlinkClick r:id="rId3" action="ppaction://hlinksldjump"/>
          </p:cNvPr>
          <p:cNvSpPr/>
          <p:nvPr/>
        </p:nvSpPr>
        <p:spPr>
          <a:xfrm>
            <a:off x="3347864" y="4968017"/>
            <a:ext cx="1800200" cy="1656184"/>
          </a:xfrm>
          <a:prstGeom prst="irregularSeal1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vždyť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Výbuch 1 13">
            <a:hlinkClick r:id="rId3" action="ppaction://hlinksldjump"/>
          </p:cNvPr>
          <p:cNvSpPr/>
          <p:nvPr/>
        </p:nvSpPr>
        <p:spPr>
          <a:xfrm>
            <a:off x="3796680" y="2937397"/>
            <a:ext cx="1800200" cy="1656184"/>
          </a:xfrm>
          <a:prstGeom prst="irregularSeal1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nebo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Výbuch 1 14">
            <a:hlinkClick r:id="rId3" action="ppaction://hlinksldjump"/>
          </p:cNvPr>
          <p:cNvSpPr/>
          <p:nvPr/>
        </p:nvSpPr>
        <p:spPr>
          <a:xfrm>
            <a:off x="5465306" y="5038901"/>
            <a:ext cx="1800200" cy="1656184"/>
          </a:xfrm>
          <a:prstGeom prst="irregularSeal1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-li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Výbuch 1 15">
            <a:hlinkClick r:id="rId3" action="ppaction://hlinksldjump"/>
          </p:cNvPr>
          <p:cNvSpPr/>
          <p:nvPr/>
        </p:nvSpPr>
        <p:spPr>
          <a:xfrm>
            <a:off x="6516216" y="3562164"/>
            <a:ext cx="1800200" cy="1656184"/>
          </a:xfrm>
          <a:prstGeom prst="irregularSeal1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ačkoli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Výbuch 1 16">
            <a:hlinkClick r:id="rId3" action="ppaction://hlinksldjump"/>
          </p:cNvPr>
          <p:cNvSpPr/>
          <p:nvPr/>
        </p:nvSpPr>
        <p:spPr>
          <a:xfrm>
            <a:off x="6827494" y="116632"/>
            <a:ext cx="1800200" cy="1656184"/>
          </a:xfrm>
          <a:prstGeom prst="irregularSeal1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00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-2.02912E-6 C 0.02951 -0.01271 0.06249 -0.00185 0.09305 0.00301 C 0.11857 0.01433 0.14444 0.01941 0.16979 0.03097 C 0.20312 0.04622 0.23611 0.05732 0.26979 0.07118 C 0.27916 0.07511 0.28802 0.08112 0.29774 0.08366 C 0.30763 0.0862 0.31788 0.08551 0.32795 0.08667 C 0.34496 0.08852 0.37916 0.09291 0.37916 0.09291 C 0.4052 0.10284 0.42829 0.10308 0.4559 0.10516 C 0.49409 0.12757 0.53802 0.12665 0.57916 0.13012 C 0.59114 0.15461 0.59079 0.21678 0.59079 0.21678 " pathEditMode="relative" ptsTypes="fffffffff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1.25491E-6 C -0.0566 0.00162 -0.10382 0.00647 -0.15817 0.01225 C -0.19306 0.03097 -0.22865 0.03605 -0.26528 0.04645 C -0.27605 0.04969 -0.28646 0.05593 -0.29775 0.0587 C -0.34115 0.06933 -0.38594 0.06355 -0.43021 0.06494 C -0.4474 0.07257 -0.46337 0.07464 -0.48143 0.07719 C -0.48455 0.07927 -0.48733 0.08181 -0.49063 0.08343 C -0.49358 0.08504 -0.49705 0.08504 -0.50001 0.08666 C -0.52275 0.0996 -0.48907 0.08643 -0.51632 0.09591 C -0.53039 0.10816 -0.54289 0.1137 -0.55817 0.12364 C -0.56615 0.12896 -0.57257 0.13543 -0.58143 0.13912 C -0.5948 0.15738 -0.58073 0.14167 -0.60001 0.1516 C -0.60869 0.15599 -0.61685 0.16223 -0.62553 0.16709 C -0.62882 0.16894 -0.6316 0.17148 -0.6349 0.17333 C -0.63942 0.17587 -0.64879 0.17957 -0.64879 0.17957 C -0.65556 0.18627 -0.67275 0.20106 -0.68143 0.20106 " pathEditMode="relative" ptsTypes="fffffffffffffff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8.893E-6 C -0.00226 0.00207 -0.00434 0.00462 -0.00695 0.00623 C -0.01146 0.00901 -0.02101 0.01247 -0.02101 0.01247 C -0.05434 0.01132 -0.08768 0.01201 -0.12101 0.00924 C -0.1257 0.00878 -0.13281 -0.00047 -0.13715 -0.00301 C -0.14393 -0.00694 -0.15122 -0.00925 -0.15816 -0.01249 C -0.17101 -0.01849 -0.18229 -0.0312 -0.19531 -0.03721 C -0.19844 -0.04345 -0.20191 -0.04923 -0.20469 -0.0557 C -0.2059 -0.05848 -0.20538 -0.0624 -0.20695 -0.06495 C -0.21094 -0.07188 -0.22101 -0.08367 -0.22101 -0.08367 C -0.22448 -0.09776 -0.23959 -0.12064 -0.23959 -0.12064 C -0.24306 -0.13497 -0.24775 -0.14098 -0.2559 -0.15161 C -0.26007 -0.16941 -0.25504 -0.15346 -0.26511 -0.17033 C -0.26858 -0.17611 -0.27136 -0.18258 -0.27448 -0.18882 C -0.27587 -0.19159 -0.27934 -0.19044 -0.28143 -0.19206 C -0.2974 -0.20384 -0.3033 -0.2154 -0.32101 -0.21678 C -0.33021 -0.21748 -0.33959 -0.21678 -0.34879 -0.21678 " pathEditMode="relative" ptsTypes="ffffffffffffffff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5.20222E-6 C -0.00468 -0.02542 -0.01562 -0.0446 -0.02326 -0.06817 C -0.02881 -0.08574 -0.0309 -0.10237 -0.0394 -0.11763 C -0.04392 -0.13473 -0.04496 -0.15391 -0.05104 -0.17032 C -0.05486 -0.18072 -0.06024 -0.19158 -0.0651 -0.20129 C -0.06753 -0.22186 -0.07048 -0.22948 -0.06736 -0.25075 C -0.06684 -0.25398 -0.06684 -0.25768 -0.0651 -0.25999 C -0.06336 -0.2623 -0.06024 -0.26161 -0.05798 -0.26323 C -0.05312 -0.26669 -0.04409 -0.27547 -0.04409 -0.27547 " pathEditMode="relative" ptsTypes="ffffffff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6.63277E-7 C -0.00503 -0.02034 0.00191 0.00139 -0.0092 -0.01548 C -0.02118 -0.03351 -0.01649 -0.0379 -0.03489 -0.04645 C -0.04861 -0.06471 -0.03472 -0.04946 -0.06267 -0.06194 C -0.0809 -0.07002 -0.09826 -0.08112 -0.11631 -0.08967 C -0.12326 -0.0929 -0.12829 -0.10076 -0.13489 -0.10515 C -0.14079 -0.10908 -0.14704 -0.11209 -0.15347 -0.1144 C -0.16423 -0.11833 -0.18593 -0.12387 -0.18593 -0.12387 C -0.22673 -0.15946 -0.16545 -0.10769 -0.22326 -0.1486 C -0.25833 -0.17333 -0.22013 -0.15785 -0.25816 -0.17009 C -0.28402 -0.19505 -0.26441 -0.1768 -0.29305 -0.20106 C -0.29548 -0.20314 -0.3 -0.2073 -0.3 -0.2073 C -0.30486 -0.22024 -0.30729 -0.22741 -0.31631 -0.23527 C -0.32204 -0.2979 -0.32256 -0.32678 -0.31857 -0.40559 C -0.3184 -0.40929 -0.31562 -0.41206 -0.31388 -0.41484 C -0.30572 -0.42755 -0.29704 -0.43956 -0.28836 -0.45181 C -0.26736 -0.48139 -0.2467 -0.50612 -0.22326 -0.53247 C -0.21944 -0.53663 -0.21614 -0.54218 -0.21163 -0.54472 C -0.19114 -0.55581 -0.16805 -0.56667 -0.14652 -0.57268 C -0.12013 -0.57153 -0.09375 -0.5713 -0.06736 -0.56945 C -0.05572 -0.56852 -0.05243 -0.55905 -0.04409 -0.55096 C -0.03559 -0.54287 -0.02187 -0.53986 -0.01163 -0.53871 C 0.00469 -0.53686 0.02101 -0.5364 0.03733 -0.53547 C 0.05747 -0.53432 0.09775 -0.53247 0.09775 -0.53247 " pathEditMode="relative" ptsTypes="fffffffffffffffffffffff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6.28611E-7 C -0.00225 -0.00092 -0.00468 -0.00162 -0.00694 -0.003 C -0.00937 -0.00462 -0.01128 -0.00786 -0.01388 -0.00924 C -0.01753 -0.01109 -0.0217 -0.01132 -0.02552 -0.01225 C -0.02777 -0.01433 -0.03263 -0.01479 -0.03246 -0.01849 C -0.03107 -0.04437 -0.02309 -0.06332 -0.00694 -0.07418 C 0.0066 -0.10076 0.02605 -0.11763 0.04653 -0.13312 C 0.06285 -0.1456 0.07848 -0.159 0.09532 -0.17009 C 0.10226 -0.18512 0.11077 -0.19644 0.11858 -0.21054 C 0.12309 -0.22764 0.12553 -0.24613 0.13021 -0.263 C 0.13421 -0.27733 0.13733 -0.28796 0.13959 -0.30321 C 0.1382 -0.34828 0.13994 -0.37693 0.13264 -0.41784 C 0.12987 -0.43379 0.12171 -0.44696 0.11632 -0.46129 C 0.10851 -0.48186 0.10469 -0.49341 0.0908 -0.50774 C 0.08612 -0.52577 0.09237 -0.51005 0.07917 -0.51999 C 0.07622 -0.52207 0.07483 -0.52669 0.07205 -0.52923 C 0.05782 -0.54264 0.04254 -0.54264 0.0257 -0.54472 C -0.04444 -0.57661 -0.1243 -0.54726 -0.19756 -0.53871 C -0.21163 -0.53386 -0.20381 -0.53686 -0.22083 -0.52923 C -0.22691 -0.52646 -0.23958 -0.52323 -0.23958 -0.52323 C -0.25138 -0.51259 -0.26493 -0.5052 -0.27899 -0.5015 C -0.29027 -0.49133 -0.30416 -0.49272 -0.31388 -0.47978 " pathEditMode="relative" ptsTypes="fffffffffffffffffffff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3.69078E-6 C -0.0007 -0.00393 -0.00261 -0.00786 -0.00226 -0.01202 C -0.00174 -0.01965 0.00486 -0.04415 0.00694 -0.05223 C 0.00937 -0.11001 0.01128 -0.16802 0.01406 -0.2258 C 0.0144 -0.23204 0.0144 -0.23851 0.01631 -0.24428 C 0.01909 -0.25237 0.02795 -0.26601 0.02795 -0.26601 C 0.03489 -0.29351 0.04513 -0.32263 0.06041 -0.34343 C 0.0651 -0.36146 0.0592 -0.34482 0.06979 -0.35891 C 0.07569 -0.36677 0.0802 -0.37578 0.08611 -0.38364 C 0.09027 -0.40074 0.08541 -0.38572 0.09531 -0.40213 C 0.09982 -0.40976 0.10677 -0.42362 0.11163 -0.4331 C 0.11319 -0.4361 0.11631 -0.43703 0.11857 -0.43934 C 0.12829 -0.44905 0.13645 -0.45575 0.14652 -0.46407 C 0.16163 -0.47655 0.17586 -0.49134 0.19079 -0.50428 C 0.20173 -0.51376 0.21927 -0.53086 0.23263 -0.53525 C 0.24687 -0.5542 0.27187 -0.55466 0.29079 -0.55697 C 0.29461 -0.5579 0.29861 -0.55836 0.30243 -0.55998 C 0.30572 -0.56136 0.30815 -0.56552 0.31163 -0.56622 C 0.32395 -0.56876 0.33645 -0.5683 0.34878 -0.56922 C 0.36493 -0.57199 0.37933 -0.57823 0.39531 -0.5817 C 0.42308 -0.57731 0.42361 -0.57384 0.44652 -0.55073 C 0.44843 -0.54888 0.45121 -0.54911 0.45347 -0.54773 C 0.46232 -0.54172 0.47274 -0.53548 0.48142 -0.52901 C 0.49878 -0.51607 0.51649 -0.49804 0.53732 -0.49804 " pathEditMode="relative" ptsTypes="fffffffffffffffffffffff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36353E-6 C 0.00399 -0.02172 0.00746 -0.02403 0.02326 -0.03097 C 0.04531 -0.05454 0.02326 -0.03536 0.05121 -0.04645 C 0.05382 -0.04761 0.05555 -0.05107 0.05816 -0.05269 C 0.06718 -0.05847 0.07673 -0.06309 0.08593 -0.06817 C 0.0927 -0.07187 0.09791 -0.0795 0.10468 -0.08366 C 0.11111 -0.08759 0.11892 -0.08643 0.12552 -0.0899 C 0.13888 -0.09706 0.15173 -0.10746 0.1651 -0.11463 C 0.18055 -0.12295 0.19739 -0.12896 0.21388 -0.13312 C 0.22656 -0.1456 0.23975 -0.1486 0.25347 -0.15784 C 0.26197 -0.16362 0.27013 -0.17217 0.27899 -0.17656 C 0.29739 -0.18581 0.27899 -0.17171 0.3 -0.18581 C 0.32482 -0.20245 0.35156 -0.21539 0.37673 -0.23226 C 0.39322 -0.24335 0.4125 -0.24405 0.4302 -0.25075 C 0.4434 -0.26138 0.45295 -0.26808 0.45816 -0.28796 C 0.45729 -0.29836 0.4592 -0.30968 0.45572 -0.31893 C 0.45382 -0.32401 0.44809 -0.32332 0.44409 -0.32517 C 0.43211 -0.33094 0.42968 -0.33094 0.41857 -0.33741 C 0.38802 -0.35521 0.43697 -0.34065 0.35347 -0.34989 C 0.28246 -0.35775 0.31597 -0.35498 0.25121 -0.35914 C 0.23437 -0.37023 0.21597 -0.3737 0.19757 -0.37763 C 0.14791 -0.3767 0.09843 -0.37647 0.04878 -0.37462 C 0.03628 -0.37416 0.03854 -0.37092 0.02795 -0.36538 C 0.02343 -0.36284 0.01388 -0.35914 0.01388 -0.35914 C 0.00138 -0.34735 -0.00487 -0.3388 -0.01858 -0.33441 C -0.02171 -0.33025 -0.02414 -0.32493 -0.02796 -0.32193 C -0.03073 -0.31962 -0.03438 -0.32031 -0.03733 -0.31893 C -0.04636 -0.31453 -0.05417 -0.30598 -0.06285 -0.30044 C -0.0658 -0.28056 -0.06528 -0.28172 -0.07917 -0.27548 C -0.08525 -0.27825 -0.0908 -0.28056 -0.0908 -0.29096 " pathEditMode="relative" ptsTypes="fffffffffffffffffffffffffffffA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Zasloužíš si pochvalu!!!</a:t>
            </a:r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3347864" y="2373775"/>
            <a:ext cx="2088232" cy="223224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Maruška\AppData\Local\Microsoft\Windows\Temporary Internet Files\Content.IE5\0HFAX8LC\MC9003835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70277"/>
            <a:ext cx="2310981" cy="316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uška\AppData\Local\Microsoft\Windows\Temporary Internet Files\Content.IE5\OF5S1J2O\MC9003340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28999"/>
            <a:ext cx="2016224" cy="240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894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29600" cy="1143000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3212976"/>
            <a:ext cx="8229600" cy="2913187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STYBLÍK, Vlastimil a kol. </a:t>
            </a:r>
            <a:r>
              <a:rPr lang="cs-CZ" i="1" dirty="0"/>
              <a:t>Český jazyk pro 7. ročník ZŠ</a:t>
            </a:r>
            <a:r>
              <a:rPr lang="cs-CZ" dirty="0"/>
              <a:t>. Praha: SPN, 2004, ISBN 80-7235-103-6.</a:t>
            </a:r>
          </a:p>
          <a:p>
            <a:r>
              <a:rPr lang="cs-CZ" dirty="0"/>
              <a:t>KRAUSOVÁ, Zdeňka; TERŠOVÁ, Renata. </a:t>
            </a:r>
            <a:r>
              <a:rPr lang="cs-CZ" i="1" dirty="0"/>
              <a:t>Český jazyk pro 7. ročník. </a:t>
            </a:r>
            <a:r>
              <a:rPr lang="cs-CZ" dirty="0"/>
              <a:t>Plzeň: Fraus, 2004, ISBN 80-7238-320-5.</a:t>
            </a:r>
          </a:p>
          <a:p>
            <a:r>
              <a:rPr lang="cs-CZ" dirty="0"/>
              <a:t>Obrázky: MS Office – Klipart</a:t>
            </a:r>
          </a:p>
          <a:p>
            <a:r>
              <a:rPr lang="cs-CZ" dirty="0"/>
              <a:t>Vlastní zdroje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76672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8288" y="476672"/>
            <a:ext cx="88520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719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398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Spojky </vt:lpstr>
      <vt:lpstr>Prezentace aplikace PowerPoint</vt:lpstr>
      <vt:lpstr>Co jsou to spojky?</vt:lpstr>
      <vt:lpstr>Spojky podřadicí</vt:lpstr>
      <vt:lpstr>Spojky souřadicí</vt:lpstr>
      <vt:lpstr>Spojky souřadicí – významové poměry</vt:lpstr>
      <vt:lpstr>Prezentace aplikace PowerPoint</vt:lpstr>
      <vt:lpstr>Prezentace aplikace PowerPoint</vt:lpstr>
      <vt:lpstr>Rozliš spojky</vt:lpstr>
      <vt:lpstr>Zasloužíš si pochvalu!!!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Maruška</dc:creator>
  <cp:lastModifiedBy>Maruška</cp:lastModifiedBy>
  <cp:revision>14</cp:revision>
  <dcterms:created xsi:type="dcterms:W3CDTF">2013-04-15T17:59:36Z</dcterms:created>
  <dcterms:modified xsi:type="dcterms:W3CDTF">2013-04-28T13:32:44Z</dcterms:modified>
</cp:coreProperties>
</file>