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56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19955-EF33-414C-8382-11363108E745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4622F7F3-29CB-41E3-9CBA-71217311E2B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19955-EF33-414C-8382-11363108E745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2F7F3-29CB-41E3-9CBA-71217311E2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19955-EF33-414C-8382-11363108E745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2F7F3-29CB-41E3-9CBA-71217311E2B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19955-EF33-414C-8382-11363108E745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2F7F3-29CB-41E3-9CBA-71217311E2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19955-EF33-414C-8382-11363108E745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2F7F3-29CB-41E3-9CBA-71217311E2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19955-EF33-414C-8382-11363108E745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2F7F3-29CB-41E3-9CBA-71217311E2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19955-EF33-414C-8382-11363108E745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2F7F3-29CB-41E3-9CBA-71217311E2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19955-EF33-414C-8382-11363108E745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2F7F3-29CB-41E3-9CBA-71217311E2B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19955-EF33-414C-8382-11363108E745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2F7F3-29CB-41E3-9CBA-71217311E2B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19955-EF33-414C-8382-11363108E745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2F7F3-29CB-41E3-9CBA-71217311E2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E19955-EF33-414C-8382-11363108E745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22F7F3-29CB-41E3-9CBA-71217311E2B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00E19955-EF33-414C-8382-11363108E745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4622F7F3-29CB-41E3-9CBA-71217311E2B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duotone>
              <a:schemeClr val="bg1">
                <a:tint val="70000"/>
                <a:satMod val="170000"/>
              </a:schemeClr>
              <a:schemeClr val="bg1">
                <a:shade val="70000"/>
                <a:satMod val="130000"/>
              </a:schemeClr>
            </a:duotone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Citoslovce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3337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741516024"/>
              </p:ext>
            </p:extLst>
          </p:nvPr>
        </p:nvGraphicFramePr>
        <p:xfrm>
          <a:off x="611560" y="2276872"/>
          <a:ext cx="8064896" cy="4032447"/>
        </p:xfrm>
        <a:graphic>
          <a:graphicData uri="http://schemas.openxmlformats.org/drawingml/2006/table">
            <a:tbl>
              <a:tblPr/>
              <a:tblGrid>
                <a:gridCol w="2897347"/>
                <a:gridCol w="5167549"/>
              </a:tblGrid>
              <a:tr h="4393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50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50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8795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+mn-ea"/>
                          <a:cs typeface="Arial" charset="0"/>
                        </a:rPr>
                        <a:t> VY_32_INOVACE_06_01_19</a:t>
                      </a:r>
                      <a:endParaRPr kumimoji="0" lang="cs-CZ" sz="14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+mn-ea"/>
                        <a:cs typeface="Arial" charset="0"/>
                      </a:endParaRPr>
                    </a:p>
                  </a:txBody>
                  <a:tcPr marL="9525" marR="9525" marT="9525" marB="0"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507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36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Citoslovce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93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Marie Provazníková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685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primárně žákům 7. ročníku. Lze ji použít jako výklad. V jednotlivých cvičeních si žáci upevní znalosti o tomto slovním druhu. Doplní správná citoslovce, vysvětlí význam věty. Řešení se objeví při kliknutí na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uvedený rámeček.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2174" y="188640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6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62749" y="188640"/>
            <a:ext cx="885202" cy="14859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55970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jsou to citoslovce?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29396" y="1865725"/>
            <a:ext cx="2952328" cy="2304256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neohebné slovní druhy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131840" y="4110436"/>
            <a:ext cx="2952328" cy="2304256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označují hlasy a zvuky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968012" y="1829903"/>
            <a:ext cx="2952328" cy="2304256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vyjadřují city, nálady, vůli mluvčího</a:t>
            </a:r>
          </a:p>
        </p:txBody>
      </p:sp>
    </p:spTree>
    <p:extLst>
      <p:ext uri="{BB962C8B-B14F-4D97-AF65-F5344CB8AC3E}">
        <p14:creationId xmlns:p14="http://schemas.microsoft.com/office/powerpoint/2010/main" val="1904236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22004"/>
            <a:ext cx="8260672" cy="1039427"/>
          </a:xfrm>
        </p:spPr>
        <p:txBody>
          <a:bodyPr/>
          <a:lstStyle/>
          <a:p>
            <a:r>
              <a:rPr lang="cs-CZ" dirty="0" smtClean="0"/>
              <a:t>citoslovce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0" y="260648"/>
            <a:ext cx="2987824" cy="2816696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stojí samostatně, nahrazují zvolací větu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2653471" y="2091580"/>
            <a:ext cx="3023501" cy="2906706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oddělují se od ostatních slov čárkami nebo vykřičníkem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5539884" y="3365376"/>
            <a:ext cx="3583632" cy="3439616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některá citoslovce mohou nahrazovat slovesný přísudek – pak se čárkami neoddělují</a:t>
            </a:r>
            <a:endParaRPr lang="cs-CZ" sz="2400" dirty="0">
              <a:solidFill>
                <a:schemeClr val="tx1"/>
              </a:solidFill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611560" y="5207822"/>
            <a:ext cx="4910432" cy="1152128"/>
            <a:chOff x="611560" y="5207822"/>
            <a:chExt cx="4910432" cy="1152128"/>
          </a:xfrm>
        </p:grpSpPr>
        <p:sp>
          <p:nvSpPr>
            <p:cNvPr id="7" name="Šipka doleva 6"/>
            <p:cNvSpPr/>
            <p:nvPr/>
          </p:nvSpPr>
          <p:spPr>
            <a:xfrm>
              <a:off x="3577776" y="5207822"/>
              <a:ext cx="1944216" cy="1152128"/>
            </a:xfrm>
            <a:prstGeom prst="leftArrow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Zaoblený obdélník 7"/>
            <p:cNvSpPr/>
            <p:nvPr/>
          </p:nvSpPr>
          <p:spPr>
            <a:xfrm>
              <a:off x="611560" y="5340253"/>
              <a:ext cx="2664296" cy="864096"/>
            </a:xfrm>
            <a:prstGeom prst="round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cs-CZ" sz="2400" dirty="0" smtClean="0">
                  <a:solidFill>
                    <a:schemeClr val="tx1"/>
                  </a:solidFill>
                </a:rPr>
                <a:t>Žába žbluňk do rybníka.</a:t>
              </a:r>
              <a:endParaRPr lang="cs-CZ" sz="2400" dirty="0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98014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Vyjmenuj některá citoslovce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Alespoň 10:</a:t>
            </a:r>
          </a:p>
          <a:p>
            <a:r>
              <a:rPr lang="cs-CZ" dirty="0" smtClean="0"/>
              <a:t>Např.:</a:t>
            </a:r>
            <a:endParaRPr lang="cs-CZ" dirty="0"/>
          </a:p>
        </p:txBody>
      </p:sp>
      <p:sp>
        <p:nvSpPr>
          <p:cNvPr id="4" name="Výbuch 2 3"/>
          <p:cNvSpPr/>
          <p:nvPr/>
        </p:nvSpPr>
        <p:spPr>
          <a:xfrm>
            <a:off x="574898" y="3341424"/>
            <a:ext cx="1800200" cy="1296144"/>
          </a:xfrm>
          <a:prstGeom prst="irregularSeal2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haf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Výbuch 2 4"/>
          <p:cNvSpPr/>
          <p:nvPr/>
        </p:nvSpPr>
        <p:spPr>
          <a:xfrm>
            <a:off x="2562233" y="3378295"/>
            <a:ext cx="1800200" cy="1296144"/>
          </a:xfrm>
          <a:prstGeom prst="irregularSeal2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píp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Výbuch 2 5"/>
          <p:cNvSpPr/>
          <p:nvPr/>
        </p:nvSpPr>
        <p:spPr>
          <a:xfrm>
            <a:off x="2375098" y="1833143"/>
            <a:ext cx="1908870" cy="1296144"/>
          </a:xfrm>
          <a:prstGeom prst="irregularSeal2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Psst</a:t>
            </a:r>
            <a:r>
              <a:rPr lang="cs-CZ" sz="2400" dirty="0" smtClean="0">
                <a:solidFill>
                  <a:schemeClr val="tx1"/>
                </a:solidFill>
              </a:rPr>
              <a:t>!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Výbuch 2 6"/>
          <p:cNvSpPr/>
          <p:nvPr/>
        </p:nvSpPr>
        <p:spPr>
          <a:xfrm>
            <a:off x="2583936" y="5175314"/>
            <a:ext cx="2276096" cy="1296144"/>
          </a:xfrm>
          <a:prstGeom prst="irregularSeal2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b</a:t>
            </a:r>
            <a:r>
              <a:rPr lang="cs-CZ" sz="2400" dirty="0" smtClean="0">
                <a:solidFill>
                  <a:schemeClr val="tx1"/>
                </a:solidFill>
              </a:rPr>
              <a:t>um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Výbuch 2 7"/>
          <p:cNvSpPr/>
          <p:nvPr/>
        </p:nvSpPr>
        <p:spPr>
          <a:xfrm>
            <a:off x="232284" y="5082593"/>
            <a:ext cx="1963452" cy="1296144"/>
          </a:xfrm>
          <a:prstGeom prst="irregularSeal2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hop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Výbuch 2 8"/>
          <p:cNvSpPr/>
          <p:nvPr/>
        </p:nvSpPr>
        <p:spPr>
          <a:xfrm>
            <a:off x="5436096" y="5082593"/>
            <a:ext cx="2340260" cy="1296144"/>
          </a:xfrm>
          <a:prstGeom prst="irregularSeal2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>
                <a:solidFill>
                  <a:schemeClr val="tx1"/>
                </a:solidFill>
              </a:rPr>
              <a:t>h</a:t>
            </a:r>
            <a:r>
              <a:rPr lang="cs-CZ" sz="2400" dirty="0" err="1" smtClean="0">
                <a:solidFill>
                  <a:schemeClr val="tx1"/>
                </a:solidFill>
              </a:rPr>
              <a:t>aha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Výbuch 2 9"/>
          <p:cNvSpPr/>
          <p:nvPr/>
        </p:nvSpPr>
        <p:spPr>
          <a:xfrm>
            <a:off x="4860032" y="3365376"/>
            <a:ext cx="2016224" cy="1296144"/>
          </a:xfrm>
          <a:prstGeom prst="irregularSeal2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klep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1" name="Výbuch 2 10"/>
          <p:cNvSpPr/>
          <p:nvPr/>
        </p:nvSpPr>
        <p:spPr>
          <a:xfrm>
            <a:off x="6876256" y="3861048"/>
            <a:ext cx="1800200" cy="1296144"/>
          </a:xfrm>
          <a:prstGeom prst="irregularSeal2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jé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2" name="Výbuch 2 11"/>
          <p:cNvSpPr/>
          <p:nvPr/>
        </p:nvSpPr>
        <p:spPr>
          <a:xfrm>
            <a:off x="4390129" y="1734992"/>
            <a:ext cx="1800200" cy="1296144"/>
          </a:xfrm>
          <a:prstGeom prst="irregularSeal2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brr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Výbuch 2 12"/>
          <p:cNvSpPr/>
          <p:nvPr/>
        </p:nvSpPr>
        <p:spPr>
          <a:xfrm>
            <a:off x="6220110" y="1916832"/>
            <a:ext cx="2483768" cy="1296144"/>
          </a:xfrm>
          <a:prstGeom prst="irregularSeal2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prásk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0368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Slovesa nahraď citoslovci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932" y="1700808"/>
            <a:ext cx="8229600" cy="4373563"/>
          </a:xfrm>
        </p:spPr>
        <p:txBody>
          <a:bodyPr>
            <a:normAutofit/>
          </a:bodyPr>
          <a:lstStyle/>
          <a:p>
            <a:pPr marL="114300" indent="0" algn="just">
              <a:lnSpc>
                <a:spcPct val="150000"/>
              </a:lnSpc>
              <a:buNone/>
            </a:pPr>
            <a:r>
              <a:rPr lang="cs-CZ" sz="2800" dirty="0" smtClean="0"/>
              <a:t>Papoušek uletěl na protější strom. Žába skočila do rybníka. Malá dívenka po několika nejistých krocích upadla na zem. Najednou se ozvala rána a všichni se rozutekli. Buďte zticha! Za chvíli opět někdo zaťukal na okno. Vezmi si to!</a:t>
            </a:r>
            <a:endParaRPr lang="cs-CZ" sz="2800" dirty="0"/>
          </a:p>
        </p:txBody>
      </p:sp>
      <p:pic>
        <p:nvPicPr>
          <p:cNvPr id="1026" name="Picture 2" descr="C:\Users\Maruška\AppData\Local\Microsoft\Windows\Temporary Internet Files\Content.IE5\I3XYK4LQ\MC9001922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4941169"/>
            <a:ext cx="813172" cy="1521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827584" y="5702073"/>
            <a:ext cx="6480720" cy="76090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Např.: frnk, hop, bác, prásk, </a:t>
            </a:r>
            <a:r>
              <a:rPr lang="cs-CZ" sz="2400" dirty="0" err="1" smtClean="0">
                <a:solidFill>
                  <a:schemeClr val="tx1"/>
                </a:solidFill>
              </a:rPr>
              <a:t>psst</a:t>
            </a:r>
            <a:r>
              <a:rPr lang="cs-CZ" sz="2400" dirty="0" smtClean="0">
                <a:solidFill>
                  <a:schemeClr val="tx1"/>
                </a:solidFill>
              </a:rPr>
              <a:t>, ťuk, na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827584" y="5702073"/>
            <a:ext cx="6480720" cy="760904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Řešení 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5567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Vysvětli význam těchto vyjádření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800" dirty="0" smtClean="0"/>
          </a:p>
          <a:p>
            <a:r>
              <a:rPr lang="cs-CZ" sz="2800" dirty="0" smtClean="0"/>
              <a:t>Není žádný hej nebo počkej.</a:t>
            </a:r>
          </a:p>
          <a:p>
            <a:r>
              <a:rPr lang="cs-CZ" sz="2800" dirty="0" smtClean="0"/>
              <a:t>Neříkej hop, dokud jsi nepřeskočil.</a:t>
            </a:r>
          </a:p>
          <a:p>
            <a:r>
              <a:rPr lang="cs-CZ" sz="2800" dirty="0" smtClean="0"/>
              <a:t>Je do práce </a:t>
            </a:r>
            <a:r>
              <a:rPr lang="cs-CZ" sz="2800" dirty="0" err="1" smtClean="0"/>
              <a:t>hrr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Tomu je hej.</a:t>
            </a:r>
          </a:p>
          <a:p>
            <a:r>
              <a:rPr lang="cs-CZ" sz="2800" dirty="0" smtClean="0"/>
              <a:t>Jeden táhne čehý a druhý hot. </a:t>
            </a:r>
          </a:p>
        </p:txBody>
      </p:sp>
      <p:pic>
        <p:nvPicPr>
          <p:cNvPr id="2050" name="Picture 2" descr="C:\Users\Maruška\AppData\Local\Microsoft\Windows\Temporary Internet Files\Content.IE5\I3XYK4LQ\MC9004352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99622" y="4944577"/>
            <a:ext cx="2088232" cy="1425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428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Označ citoslovce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52601"/>
            <a:ext cx="8229600" cy="2684512"/>
          </a:xfrm>
        </p:spPr>
        <p:txBody>
          <a:bodyPr>
            <a:normAutofit/>
          </a:bodyPr>
          <a:lstStyle/>
          <a:p>
            <a:pPr algn="just"/>
            <a:r>
              <a:rPr lang="cs-CZ" sz="3200" dirty="0" smtClean="0"/>
              <a:t>Žbluňk, před, kvůli, ale ať, haf, jakmile, kéž, hej, pod, hop, zdalipak, frnk, ani, přes, brr, avšak, což, proti, za, bum, při, kdyby, haló, pod, mňau, a, cink, když.</a:t>
            </a:r>
            <a:endParaRPr lang="cs-CZ" sz="3200" dirty="0"/>
          </a:p>
        </p:txBody>
      </p:sp>
      <p:sp>
        <p:nvSpPr>
          <p:cNvPr id="4" name="Zaoblený obdélník 3"/>
          <p:cNvSpPr/>
          <p:nvPr/>
        </p:nvSpPr>
        <p:spPr>
          <a:xfrm>
            <a:off x="1475656" y="4005064"/>
            <a:ext cx="5400600" cy="1728192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/>
                </a:solidFill>
              </a:rPr>
              <a:t>ž</a:t>
            </a:r>
            <a:r>
              <a:rPr lang="cs-CZ" sz="2800" dirty="0" smtClean="0">
                <a:solidFill>
                  <a:schemeClr val="tx1"/>
                </a:solidFill>
              </a:rPr>
              <a:t>bluňk, haf, hej, hop, frnk, brr, bum, haló, mňau, cink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3074" name="Picture 2" descr="C:\Users\Maruška\AppData\Local\Microsoft\Windows\Temporary Internet Files\Content.IE5\YRQTA0LP\MC9004352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2649" y="5657268"/>
            <a:ext cx="2032000" cy="1025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aoblený obdélník 5">
            <a:hlinkClick r:id="rId3" action="ppaction://hlinksldjump"/>
          </p:cNvPr>
          <p:cNvSpPr/>
          <p:nvPr/>
        </p:nvSpPr>
        <p:spPr>
          <a:xfrm>
            <a:off x="1467882" y="4005064"/>
            <a:ext cx="5400600" cy="1728192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Klikni na řešení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4283932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Utvoř věty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4300" indent="0" algn="just">
              <a:buNone/>
            </a:pPr>
            <a:r>
              <a:rPr lang="cs-CZ" sz="3200" dirty="0" smtClean="0"/>
              <a:t>Vrať se k předchozímu cvičení. Citoslovce, které jsi našel / našla, uveď ve větách:</a:t>
            </a:r>
          </a:p>
          <a:p>
            <a:pPr marL="114300" indent="0" algn="just">
              <a:buNone/>
            </a:pPr>
            <a:endParaRPr lang="cs-CZ" sz="3200" dirty="0" smtClean="0"/>
          </a:p>
          <a:p>
            <a:pPr marL="114300" indent="0" algn="just">
              <a:buNone/>
            </a:pPr>
            <a:r>
              <a:rPr lang="cs-CZ" sz="3200" dirty="0" smtClean="0"/>
              <a:t>např. Žába žbluňk do vody.</a:t>
            </a:r>
            <a:endParaRPr lang="cs-CZ" sz="3200" dirty="0"/>
          </a:p>
        </p:txBody>
      </p:sp>
      <p:pic>
        <p:nvPicPr>
          <p:cNvPr id="4099" name="Picture 3" descr="C:\Users\Maruška\AppData\Local\Microsoft\Windows\Temporary Internet Files\Content.IE5\I3XYK4LQ\MC9003323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509120"/>
            <a:ext cx="2633389" cy="1891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945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neohebné slovní druhy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52600"/>
            <a:ext cx="8229600" cy="4373563"/>
          </a:xfrm>
        </p:spPr>
        <p:txBody>
          <a:bodyPr>
            <a:normAutofit lnSpcReduction="10000"/>
          </a:bodyPr>
          <a:lstStyle/>
          <a:p>
            <a:pPr marL="114300" indent="0" algn="just">
              <a:lnSpc>
                <a:spcPct val="150000"/>
              </a:lnSpc>
              <a:buNone/>
            </a:pPr>
            <a:r>
              <a:rPr lang="cs-CZ" sz="2800" dirty="0" smtClean="0"/>
              <a:t>__________ chvílí jsme se vrátili z výletu. __________, nemluv! Vydali jsme se _________ hrad Křivoklát. Pavel mě poznal, ______ Petr ne. ________, to je dnes zima! Sbírali jsme hrušky ________ jablka. Strávil jsem celý týden _______ babičky. _________ by se uzdravil! Pes _______ přes plot. _________ za ním! 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43608" y="1700808"/>
            <a:ext cx="10839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Před 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2376428"/>
            <a:ext cx="7986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Psst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380312" y="2366299"/>
            <a:ext cx="6495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na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684068" y="3501008"/>
            <a:ext cx="6062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Brr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27559" y="4184633"/>
            <a:ext cx="4299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96699" y="4725144"/>
            <a:ext cx="4026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u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684909" y="2909063"/>
            <a:ext cx="7360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ale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95936" y="4725144"/>
            <a:ext cx="7825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Kéž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885451" y="5248364"/>
            <a:ext cx="8851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hop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139952" y="5447342"/>
            <a:ext cx="10005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Hurá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61379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vymysli</a:t>
            </a:r>
            <a:endParaRPr lang="cs-CZ" dirty="0"/>
          </a:p>
        </p:txBody>
      </p:sp>
      <p:pic>
        <p:nvPicPr>
          <p:cNvPr id="5123" name="Picture 3" descr="C:\Users\Maruška\AppData\Local\Microsoft\Windows\Temporary Internet Files\Content.IE5\HS0Y1WK5\MC9002325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1" y="1196752"/>
            <a:ext cx="1888391" cy="2946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Maruška\AppData\Local\Microsoft\Windows\Temporary Internet Files\Content.IE5\HS0Y1WK5\MC9002325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37428"/>
            <a:ext cx="2048591" cy="31968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Maruška\AppData\Local\Microsoft\Windows\Temporary Internet Files\Content.IE5\HS0Y1WK5\MC9002325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484" y="337428"/>
            <a:ext cx="1888391" cy="2946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 3"/>
          <p:cNvSpPr/>
          <p:nvPr/>
        </p:nvSpPr>
        <p:spPr>
          <a:xfrm>
            <a:off x="585529" y="3284281"/>
            <a:ext cx="1548299" cy="859324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spojky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631587" y="3629960"/>
            <a:ext cx="2249895" cy="859324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citoslovce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949956" y="4114888"/>
            <a:ext cx="1548299" cy="859324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částice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0" y="4457664"/>
            <a:ext cx="4211960" cy="2268907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K uvedeným slovním druhům uveď 5 příkladů ve větách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0541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060848"/>
            <a:ext cx="8260672" cy="1039427"/>
          </a:xfrm>
        </p:spPr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429000"/>
            <a:ext cx="8229600" cy="3044552"/>
          </a:xfrm>
        </p:spPr>
        <p:txBody>
          <a:bodyPr/>
          <a:lstStyle/>
          <a:p>
            <a:pPr indent="-342900"/>
            <a:r>
              <a:rPr lang="cs-CZ" dirty="0"/>
              <a:t>STYBLÍK, Vlastimil a kol. </a:t>
            </a:r>
            <a:r>
              <a:rPr lang="cs-CZ" i="1" dirty="0"/>
              <a:t>Český jazyk pro 7. ročník ZŠ</a:t>
            </a:r>
            <a:r>
              <a:rPr lang="cs-CZ" dirty="0"/>
              <a:t>. Praha: SPN, 2004, ISBN 80-7235-103-6.</a:t>
            </a:r>
          </a:p>
          <a:p>
            <a:pPr indent="-342900"/>
            <a:r>
              <a:rPr lang="cs-CZ" dirty="0"/>
              <a:t>KRAUSOVÁ, Zdeňka; TERŠOVÁ, Renata. </a:t>
            </a:r>
            <a:r>
              <a:rPr lang="cs-CZ" i="1" dirty="0"/>
              <a:t>Český jazyk pro 7. ročník. </a:t>
            </a:r>
            <a:r>
              <a:rPr lang="cs-CZ" dirty="0"/>
              <a:t>Plzeň: Fraus, 2004, ISBN 80-7238-320-5.</a:t>
            </a:r>
          </a:p>
          <a:p>
            <a:pPr indent="-342900"/>
            <a:r>
              <a:rPr lang="cs-CZ" dirty="0"/>
              <a:t>Obrázky: MS Office – Klipart</a:t>
            </a:r>
          </a:p>
          <a:p>
            <a:pPr indent="-342900"/>
            <a:r>
              <a:rPr lang="cs-CZ" dirty="0"/>
              <a:t>Vlastní zdroje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2174" y="188640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5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62749" y="188640"/>
            <a:ext cx="885202" cy="14859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890231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ékárna">
  <a:themeElements>
    <a:clrScheme name="Lékárna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Lékárna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181</TotalTime>
  <Words>456</Words>
  <Application>Microsoft Office PowerPoint</Application>
  <PresentationFormat>Předvádění na obrazovce (4:3)</PresentationFormat>
  <Paragraphs>80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Lékárna</vt:lpstr>
      <vt:lpstr>Citoslovce</vt:lpstr>
      <vt:lpstr>Prezentace aplikace PowerPoint</vt:lpstr>
      <vt:lpstr>Co jsou to citoslovce?</vt:lpstr>
      <vt:lpstr>citoslovce</vt:lpstr>
      <vt:lpstr>Vyjmenuj některá citoslovce</vt:lpstr>
      <vt:lpstr>Slovesa nahraď citoslovci</vt:lpstr>
      <vt:lpstr>Vysvětli význam těchto vyjádření</vt:lpstr>
      <vt:lpstr>Označ citoslovce</vt:lpstr>
      <vt:lpstr>Utvoř věty</vt:lpstr>
      <vt:lpstr>Doplň neohebné slovní druhy</vt:lpstr>
      <vt:lpstr>vymysli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Maruška</dc:creator>
  <cp:lastModifiedBy>Maruška</cp:lastModifiedBy>
  <cp:revision>15</cp:revision>
  <dcterms:created xsi:type="dcterms:W3CDTF">2013-04-15T18:02:37Z</dcterms:created>
  <dcterms:modified xsi:type="dcterms:W3CDTF">2013-04-28T16:22:17Z</dcterms:modified>
</cp:coreProperties>
</file>