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61" r:id="rId3"/>
    <p:sldId id="256" r:id="rId4"/>
    <p:sldId id="257" r:id="rId5"/>
    <p:sldId id="258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073" autoAdjust="0"/>
  </p:normalViewPr>
  <p:slideViewPr>
    <p:cSldViewPr>
      <p:cViewPr>
        <p:scale>
          <a:sx n="90" d="100"/>
          <a:sy n="90" d="100"/>
        </p:scale>
        <p:origin x="-816" y="79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58589A-84F3-40C1-9564-7058BE7094E0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164713-DC43-4375-A124-DD9C22BC7E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05779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58589A-84F3-40C1-9564-7058BE7094E0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164713-DC43-4375-A124-DD9C22BC7E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7249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58589A-84F3-40C1-9564-7058BE7094E0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164713-DC43-4375-A124-DD9C22BC7E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00632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58589A-84F3-40C1-9564-7058BE7094E0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164713-DC43-4375-A124-DD9C22BC7E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5709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58589A-84F3-40C1-9564-7058BE7094E0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164713-DC43-4375-A124-DD9C22BC7E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52144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58589A-84F3-40C1-9564-7058BE7094E0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164713-DC43-4375-A124-DD9C22BC7E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60169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58589A-84F3-40C1-9564-7058BE7094E0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164713-DC43-4375-A124-DD9C22BC7E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0966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58589A-84F3-40C1-9564-7058BE7094E0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164713-DC43-4375-A124-DD9C22BC7E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44716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58589A-84F3-40C1-9564-7058BE7094E0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164713-DC43-4375-A124-DD9C22BC7E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33161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58589A-84F3-40C1-9564-7058BE7094E0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164713-DC43-4375-A124-DD9C22BC7E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41291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58589A-84F3-40C1-9564-7058BE7094E0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164713-DC43-4375-A124-DD9C22BC7E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80133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58589A-84F3-40C1-9564-7058BE7094E0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164713-DC43-4375-A124-DD9C22BC7E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82670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apy.cz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Calibri"/>
              </a:rPr>
              <a:t>Šablona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84213" y="620713"/>
            <a:ext cx="1493837" cy="2159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z="800" dirty="0">
                <a:solidFill>
                  <a:prstClr val="black"/>
                </a:solidFill>
                <a:cs typeface="Arial" charset="0"/>
              </a:rPr>
              <a:t>Identifikátor školy: 600 150 569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84213" y="1067247"/>
            <a:ext cx="1535998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Jméno autora: Ivana Kašpárková</a:t>
            </a:r>
            <a:endParaRPr lang="cs-CZ" sz="800" dirty="0">
              <a:solidFill>
                <a:prstClr val="black"/>
              </a:solidFill>
              <a:cs typeface="Calibri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214229" y="1067247"/>
            <a:ext cx="1460656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Datum vytvoření: 14. 12.  2012</a:t>
            </a:r>
            <a:endParaRPr lang="cs-CZ" sz="800" dirty="0">
              <a:solidFill>
                <a:prstClr val="black"/>
              </a:solidFill>
              <a:cs typeface="Calibri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84213" y="3933056"/>
            <a:ext cx="3243196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Vzdělávací obor, téma: Matematika, slovní úlohy – </a:t>
            </a:r>
            <a:r>
              <a:rPr lang="cs-CZ" sz="800" smtClean="0">
                <a:solidFill>
                  <a:prstClr val="black"/>
                </a:solidFill>
                <a:cs typeface="Calibri" pitchFamily="34" charset="0"/>
              </a:rPr>
              <a:t>desetinná čísla, pohyb</a:t>
            </a:r>
            <a:endParaRPr lang="cs-CZ" sz="800" dirty="0">
              <a:solidFill>
                <a:prstClr val="black"/>
              </a:solidFill>
              <a:cs typeface="Calibri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84213" y="4300900"/>
            <a:ext cx="590226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Ročník: 9.</a:t>
            </a:r>
            <a:endParaRPr lang="cs-CZ" sz="800" dirty="0">
              <a:solidFill>
                <a:prstClr val="black"/>
              </a:solidFill>
              <a:cs typeface="Calibri" pitchFamily="34" charset="0"/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251520" y="2130425"/>
            <a:ext cx="8424936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cs-CZ" sz="3200" b="1" dirty="0" smtClean="0"/>
              <a:t>VY_42_INOVACE_57_Mapa – desetinná čísla</a:t>
            </a:r>
            <a:endParaRPr lang="cs-CZ" sz="3200" dirty="0" smtClean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284145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1397422"/>
            <a:ext cx="8280920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DUM je určen k zařazení v rámci bloku „Nestandardní aplikační úlohy a problémy“ k oživení matematiky v hodině. Úloha může být zařazena na začátku nebo na konci vyučovací hodiny nebo v rámci dobrovolných domácích úkolů. </a:t>
            </a:r>
          </a:p>
        </p:txBody>
      </p:sp>
    </p:spTree>
    <p:extLst>
      <p:ext uri="{BB962C8B-B14F-4D97-AF65-F5344CB8AC3E}">
        <p14:creationId xmlns:p14="http://schemas.microsoft.com/office/powerpoint/2010/main" val="120149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13833" y="260648"/>
            <a:ext cx="8532440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Z Písečné do Vápenné je na kole po cyklostezkách 23,15 km.</a:t>
            </a:r>
          </a:p>
          <a:p>
            <a:pPr marL="342900" indent="-342900">
              <a:buAutoNum type="alphaLcParenR"/>
            </a:pP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Kolik kilometrů měří nejkratší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cesta po silnici z Písečné do Vápenné?</a:t>
            </a:r>
          </a:p>
          <a:p>
            <a:pPr marL="342900" indent="-342900">
              <a:buAutoNum type="alphaLcParenR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O kolik kilometrů je tato cesta delší nebo kratší  než cesta na kole po cyklostezkách?</a:t>
            </a:r>
          </a:p>
          <a:p>
            <a:pPr marL="342900" indent="-342900">
              <a:buAutoNum type="alphaLcParenR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Kolik kilometrů měří trasa Písečná – Mikulovice – Stará Červená Voda – Žulová – Vápenná?</a:t>
            </a:r>
          </a:p>
          <a:p>
            <a:pPr marL="342900" indent="-342900">
              <a:buAutoNum type="alphaLcParenR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O kolik kilometrů je tato cesta delší než trasa přes Supíkovice?</a:t>
            </a:r>
          </a:p>
          <a:p>
            <a:pPr marL="342900" indent="-342900">
              <a:buAutoNum type="alphaLcParenR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Jarek jezdí v rámci tréninku okruh  Písečná – Vápenná (po cyklostezkách) – Lipová-lázně – Jeseník – Písečná. Kolik kilometrů ujede za 3 okruhy? 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431" t="26041" r="34560" b="6724"/>
          <a:stretch/>
        </p:blipFill>
        <p:spPr bwMode="auto">
          <a:xfrm>
            <a:off x="1331640" y="2308402"/>
            <a:ext cx="6408712" cy="4325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 rot="19186880">
            <a:off x="3223674" y="3243628"/>
            <a:ext cx="70564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7,93 km</a:t>
            </a:r>
            <a:endParaRPr lang="cs-CZ" sz="1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 rot="1317436">
            <a:off x="4095722" y="6202816"/>
            <a:ext cx="62869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4,2 km</a:t>
            </a:r>
            <a:endParaRPr lang="cs-CZ" sz="1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 rot="18794557">
            <a:off x="6608296" y="4078691"/>
            <a:ext cx="51328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8 km</a:t>
            </a:r>
            <a:endParaRPr lang="cs-CZ" sz="1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 rot="18587155">
            <a:off x="5168619" y="5234428"/>
            <a:ext cx="70564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8,68 km</a:t>
            </a:r>
            <a:endParaRPr lang="cs-CZ" sz="1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1" name="Přímá spojnice se šipkou 10"/>
          <p:cNvCxnSpPr/>
          <p:nvPr/>
        </p:nvCxnSpPr>
        <p:spPr>
          <a:xfrm>
            <a:off x="4410071" y="2708920"/>
            <a:ext cx="180020" cy="35689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>
            <a:off x="7304294" y="3140550"/>
            <a:ext cx="270028" cy="370745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 flipV="1">
            <a:off x="5891233" y="4581129"/>
            <a:ext cx="210939" cy="432047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>
            <a:off x="5904148" y="2363478"/>
            <a:ext cx="198022" cy="35689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/>
          <p:nvPr/>
        </p:nvCxnSpPr>
        <p:spPr>
          <a:xfrm>
            <a:off x="2502260" y="3422073"/>
            <a:ext cx="324526" cy="178445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 flipV="1">
            <a:off x="2267744" y="4315724"/>
            <a:ext cx="469032" cy="155314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/>
          <p:nvPr/>
        </p:nvCxnSpPr>
        <p:spPr>
          <a:xfrm flipH="1">
            <a:off x="5853647" y="3712661"/>
            <a:ext cx="440672" cy="178445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se šipkou 41"/>
          <p:cNvCxnSpPr/>
          <p:nvPr/>
        </p:nvCxnSpPr>
        <p:spPr>
          <a:xfrm flipV="1">
            <a:off x="3824917" y="6018138"/>
            <a:ext cx="90010" cy="43204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se šipkou 42"/>
          <p:cNvCxnSpPr/>
          <p:nvPr/>
        </p:nvCxnSpPr>
        <p:spPr>
          <a:xfrm flipH="1" flipV="1">
            <a:off x="4968046" y="6450186"/>
            <a:ext cx="108010" cy="29118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TextovéPole 47"/>
          <p:cNvSpPr txBox="1"/>
          <p:nvPr/>
        </p:nvSpPr>
        <p:spPr>
          <a:xfrm rot="2507947">
            <a:off x="2539938" y="5020666"/>
            <a:ext cx="78258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8,230 km</a:t>
            </a:r>
            <a:endParaRPr lang="cs-CZ" sz="1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 rot="16200000">
            <a:off x="2149439" y="3788216"/>
            <a:ext cx="70564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3,21 km</a:t>
            </a:r>
            <a:endParaRPr lang="cs-CZ" sz="1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 rot="20432410">
            <a:off x="4874884" y="2431921"/>
            <a:ext cx="62869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5,6 km</a:t>
            </a:r>
            <a:endParaRPr lang="cs-CZ" sz="1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 rot="16200000">
            <a:off x="5453664" y="4078691"/>
            <a:ext cx="62869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1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,2 km</a:t>
            </a:r>
            <a:endParaRPr lang="cs-CZ" sz="1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2" name="TextovéPole 51"/>
          <p:cNvSpPr txBox="1"/>
          <p:nvPr/>
        </p:nvSpPr>
        <p:spPr>
          <a:xfrm rot="1965621">
            <a:off x="6314526" y="2772752"/>
            <a:ext cx="78258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6,875 km</a:t>
            </a:r>
            <a:endParaRPr lang="cs-CZ" sz="1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3" name="TextovéPole 52"/>
          <p:cNvSpPr txBox="1"/>
          <p:nvPr/>
        </p:nvSpPr>
        <p:spPr>
          <a:xfrm rot="15840648">
            <a:off x="5453658" y="3138098"/>
            <a:ext cx="70564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4,78 km</a:t>
            </a:r>
            <a:endParaRPr lang="cs-CZ" sz="1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187" t="76574" r="65562" b="16106"/>
          <a:stretch/>
        </p:blipFill>
        <p:spPr bwMode="auto">
          <a:xfrm>
            <a:off x="237864" y="3440076"/>
            <a:ext cx="422992" cy="5355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323" t="59087" r="58650" b="32836"/>
          <a:stretch/>
        </p:blipFill>
        <p:spPr bwMode="auto">
          <a:xfrm>
            <a:off x="231732" y="2338732"/>
            <a:ext cx="393896" cy="5908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6" name="TextovéPole 45"/>
          <p:cNvSpPr txBox="1"/>
          <p:nvPr/>
        </p:nvSpPr>
        <p:spPr>
          <a:xfrm>
            <a:off x="166810" y="2929210"/>
            <a:ext cx="49404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start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231732" y="3990874"/>
            <a:ext cx="36420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cíl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138349" y="4581129"/>
            <a:ext cx="78258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8,230 km</a:t>
            </a:r>
            <a:endParaRPr lang="cs-CZ" sz="1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0" y="4795110"/>
            <a:ext cx="117938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počet km mezi dvěma místy označenými červenými šipkami</a:t>
            </a:r>
            <a:endParaRPr lang="cs-CZ" sz="1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7950488" y="100121"/>
            <a:ext cx="107266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Pro 6. třídu</a:t>
            </a:r>
            <a:endParaRPr lang="cs-CZ" sz="1400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992" y="5967462"/>
            <a:ext cx="495300" cy="266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2625" y="6243250"/>
            <a:ext cx="94609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cyklostezka</a:t>
            </a:r>
            <a:endParaRPr lang="cs-CZ" sz="12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316690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13833" y="-22779"/>
            <a:ext cx="853244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Z Písečné do Vápenné je na kole po cyklostezkách 23,15 km.</a:t>
            </a:r>
          </a:p>
          <a:p>
            <a:pPr marL="342900" indent="-342900">
              <a:buAutoNum type="alphaLcParenR"/>
            </a:pP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Kolik kilometrů měří nejkratší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cesta po silnici z Písečné do Vápenné?</a:t>
            </a:r>
          </a:p>
          <a:p>
            <a:pPr marL="342900" indent="-342900">
              <a:buAutoNum type="alphaLcParenR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O kolik kilometrů je tato cesta delší nebo kratší  než cesta na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kole po cyklostezkách?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buAutoNum type="alphaLcParenR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Kolik kilometrů měří trasa Písečná – Mikulovice – Stará Červená Voda – Žulová – Vápenná?</a:t>
            </a:r>
          </a:p>
          <a:p>
            <a:pPr marL="342900" indent="-342900">
              <a:buAutoNum type="alphaLcParenR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O kolik kilometrů je tato cesta delší než trasa přes Supíkovice?</a:t>
            </a:r>
          </a:p>
          <a:p>
            <a:pPr marL="342900" indent="-342900">
              <a:buAutoNum type="alphaLcParenR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Jarek jezdí v rámci sobotního  tréninku okruh  Písečná – Vápenná (po cyklostezkách) – Lipová-lázně – Jeseník – Písečná. Kolik kilometrů ujede za 3 okruhy? </a:t>
            </a:r>
          </a:p>
          <a:p>
            <a:pPr marL="342900" indent="-342900">
              <a:buAutoNum type="alphaLcParenR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Kolik hodin mu trénink trvá, jestliže jede průměrnou rychlostí 25 km/h a v Písečné po každém okruhu má 10 minut pauzu?</a:t>
            </a:r>
          </a:p>
          <a:p>
            <a:pPr marL="342900" indent="-342900">
              <a:buAutoNum type="alphaLcParenR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Pan Franta jel autem okruh Písečná – Mikulovice – Žulová – Jeseník – Písečná 1 h 15 min. Jaká byla jeho průměrná rychlost? </a:t>
            </a:r>
          </a:p>
          <a:p>
            <a:pPr marL="342900" indent="-342900">
              <a:buAutoNum type="alphaLcParenR"/>
            </a:pP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431" t="26041" r="34560" b="6724"/>
          <a:stretch/>
        </p:blipFill>
        <p:spPr bwMode="auto">
          <a:xfrm>
            <a:off x="1331640" y="2421356"/>
            <a:ext cx="6408712" cy="4325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 rot="19186880">
            <a:off x="3223674" y="3356582"/>
            <a:ext cx="70564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7,93 km</a:t>
            </a:r>
            <a:endParaRPr lang="cs-CZ" sz="1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 rot="1317436">
            <a:off x="4095722" y="6315770"/>
            <a:ext cx="62869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4,2 km</a:t>
            </a:r>
            <a:endParaRPr lang="cs-CZ" sz="1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 rot="18794557">
            <a:off x="6608296" y="4191645"/>
            <a:ext cx="51328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8 km</a:t>
            </a:r>
            <a:endParaRPr lang="cs-CZ" sz="1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 rot="18587155">
            <a:off x="5168619" y="5347382"/>
            <a:ext cx="70564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8,68 km</a:t>
            </a:r>
            <a:endParaRPr lang="cs-CZ" sz="1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1" name="Přímá spojnice se šipkou 10"/>
          <p:cNvCxnSpPr/>
          <p:nvPr/>
        </p:nvCxnSpPr>
        <p:spPr>
          <a:xfrm>
            <a:off x="4410071" y="2821874"/>
            <a:ext cx="180020" cy="35689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>
            <a:off x="7304294" y="3253504"/>
            <a:ext cx="270028" cy="370745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 flipV="1">
            <a:off x="5891233" y="4694083"/>
            <a:ext cx="210939" cy="432047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>
            <a:off x="5904148" y="2476432"/>
            <a:ext cx="198022" cy="35689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/>
          <p:nvPr/>
        </p:nvCxnSpPr>
        <p:spPr>
          <a:xfrm>
            <a:off x="2502260" y="3535027"/>
            <a:ext cx="324526" cy="178445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 flipV="1">
            <a:off x="2267744" y="4428678"/>
            <a:ext cx="469032" cy="155314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/>
          <p:nvPr/>
        </p:nvCxnSpPr>
        <p:spPr>
          <a:xfrm flipH="1">
            <a:off x="5853647" y="3825615"/>
            <a:ext cx="440672" cy="178445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se šipkou 41"/>
          <p:cNvCxnSpPr/>
          <p:nvPr/>
        </p:nvCxnSpPr>
        <p:spPr>
          <a:xfrm flipV="1">
            <a:off x="3824917" y="6131092"/>
            <a:ext cx="90010" cy="43204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se šipkou 42"/>
          <p:cNvCxnSpPr/>
          <p:nvPr/>
        </p:nvCxnSpPr>
        <p:spPr>
          <a:xfrm flipH="1" flipV="1">
            <a:off x="4968046" y="6563140"/>
            <a:ext cx="108010" cy="29118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TextovéPole 47"/>
          <p:cNvSpPr txBox="1"/>
          <p:nvPr/>
        </p:nvSpPr>
        <p:spPr>
          <a:xfrm rot="2507947">
            <a:off x="2539938" y="5133620"/>
            <a:ext cx="78258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8,230 km</a:t>
            </a:r>
            <a:endParaRPr lang="cs-CZ" sz="1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 rot="16200000">
            <a:off x="2149439" y="3901170"/>
            <a:ext cx="70564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3,21 km</a:t>
            </a:r>
            <a:endParaRPr lang="cs-CZ" sz="1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 rot="20432410">
            <a:off x="4874884" y="2544875"/>
            <a:ext cx="62869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5,6 km</a:t>
            </a:r>
            <a:endParaRPr lang="cs-CZ" sz="1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 rot="16200000">
            <a:off x="5453664" y="4191645"/>
            <a:ext cx="62869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1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,2 km</a:t>
            </a:r>
            <a:endParaRPr lang="cs-CZ" sz="1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2" name="TextovéPole 51"/>
          <p:cNvSpPr txBox="1"/>
          <p:nvPr/>
        </p:nvSpPr>
        <p:spPr>
          <a:xfrm rot="1965621">
            <a:off x="6314526" y="2885706"/>
            <a:ext cx="78258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6,875 km</a:t>
            </a:r>
            <a:endParaRPr lang="cs-CZ" sz="1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3" name="TextovéPole 52"/>
          <p:cNvSpPr txBox="1"/>
          <p:nvPr/>
        </p:nvSpPr>
        <p:spPr>
          <a:xfrm rot="15840648">
            <a:off x="5453658" y="3251052"/>
            <a:ext cx="70564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4,78 km</a:t>
            </a:r>
            <a:endParaRPr lang="cs-CZ" sz="1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187" t="76574" r="65562" b="16106"/>
          <a:stretch/>
        </p:blipFill>
        <p:spPr bwMode="auto">
          <a:xfrm>
            <a:off x="237864" y="3553030"/>
            <a:ext cx="422992" cy="5355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323" t="59087" r="58650" b="32836"/>
          <a:stretch/>
        </p:blipFill>
        <p:spPr bwMode="auto">
          <a:xfrm>
            <a:off x="231732" y="2451686"/>
            <a:ext cx="393896" cy="5908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6" name="TextovéPole 45"/>
          <p:cNvSpPr txBox="1"/>
          <p:nvPr/>
        </p:nvSpPr>
        <p:spPr>
          <a:xfrm>
            <a:off x="166810" y="3042164"/>
            <a:ext cx="49404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start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231732" y="4103828"/>
            <a:ext cx="36420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cíl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138349" y="4694083"/>
            <a:ext cx="78258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8,230 km</a:t>
            </a:r>
            <a:endParaRPr lang="cs-CZ" sz="1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0" y="4908064"/>
            <a:ext cx="117938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počet km mezi dvěma místy označenými červenými šipkami</a:t>
            </a:r>
            <a:endParaRPr lang="cs-CZ" sz="1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7950488" y="100121"/>
            <a:ext cx="107266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Pro 9. třídu</a:t>
            </a:r>
            <a:endParaRPr lang="cs-CZ" sz="1400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992" y="6132706"/>
            <a:ext cx="495300" cy="266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1" name="TextovéPole 30"/>
          <p:cNvSpPr txBox="1"/>
          <p:nvPr/>
        </p:nvSpPr>
        <p:spPr>
          <a:xfrm>
            <a:off x="72625" y="6408494"/>
            <a:ext cx="94609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cyklostezka</a:t>
            </a:r>
            <a:endParaRPr lang="cs-CZ" sz="12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38644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13833" y="-22779"/>
            <a:ext cx="853244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Z Písečné do Vápenné je na kole po cyklostezkách 23,15 km.</a:t>
            </a:r>
          </a:p>
          <a:p>
            <a:pPr marL="342900" indent="-342900">
              <a:buAutoNum type="alphaLcParenR"/>
            </a:pP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Kolik kilometrů měří nejkratší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cesta po silnici z Písečné do Vápenné? </a:t>
            </a:r>
            <a:r>
              <a:rPr lang="cs-CZ" sz="1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21,11 km přes Jeseník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buAutoNum type="alphaLcParenR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O kolik kilometrů je tato cesta delší  nebo kratší než cesta na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kole po cyklostezkách? </a:t>
            </a:r>
            <a:r>
              <a:rPr lang="cs-CZ" sz="1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1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ratší o 2,04 km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buAutoNum type="alphaLcParenR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Kolik kilometrů měří trasa Písečná – Mikulovice – Stará Červená Voda – Žulová – Vápenná? </a:t>
            </a:r>
            <a:r>
              <a:rPr lang="cs-CZ" sz="1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31,615 km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buAutoNum type="alphaLcParenR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O kolik kilometrů je tato cesta delší než trasa přes Supíkovice? </a:t>
            </a:r>
            <a:r>
              <a:rPr lang="cs-CZ" sz="1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</a:t>
            </a:r>
            <a:r>
              <a:rPr lang="cs-CZ" sz="1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6,895 km</a:t>
            </a:r>
          </a:p>
          <a:p>
            <a:pPr marL="342900" indent="-342900">
              <a:buAutoNum type="alphaLcParenR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Jarek jezdí v rámci sobotního  tréninku okruh  Písečná – Vápenná (po cyklostezkách) – Lipová-lázně – Jeseník – Písečná. Kolik kilometrů ujede za 3 okruhy? </a:t>
            </a:r>
            <a:r>
              <a:rPr lang="cs-CZ" sz="1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132,78 km</a:t>
            </a:r>
          </a:p>
          <a:p>
            <a:pPr marL="342900" indent="-342900">
              <a:buAutoNum type="alphaLcParenR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Kolik hodin mu trénink trvá, jestliže jede průměrnou rychlostí 25 km/h a v Písečné po každém okruhu má 10 minut pauzu? </a:t>
            </a:r>
            <a:r>
              <a:rPr lang="cs-CZ" sz="1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 h 39 min</a:t>
            </a:r>
          </a:p>
          <a:p>
            <a:pPr marL="342900" indent="-342900">
              <a:buAutoNum type="alphaLcParenR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Pan Franta jel autem okruh Písečná – Mikulovice – Žulová – Jeseník – Písečná 1 h 15 min. Jaká byla jeho průměrná rychlost? </a:t>
            </a:r>
            <a:r>
              <a:rPr lang="cs-CZ" sz="1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42,18 km/h</a:t>
            </a:r>
          </a:p>
          <a:p>
            <a:pPr marL="342900" indent="-342900">
              <a:buAutoNum type="alphaLcParenR"/>
            </a:pP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431" t="26041" r="34560" b="6724"/>
          <a:stretch/>
        </p:blipFill>
        <p:spPr bwMode="auto">
          <a:xfrm>
            <a:off x="1331640" y="2421356"/>
            <a:ext cx="6408712" cy="4325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 rot="19186880">
            <a:off x="3223674" y="3356582"/>
            <a:ext cx="70564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7,93 km</a:t>
            </a:r>
            <a:endParaRPr lang="cs-CZ" sz="1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 rot="1317436">
            <a:off x="4095722" y="6315770"/>
            <a:ext cx="62869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4,2 km</a:t>
            </a:r>
            <a:endParaRPr lang="cs-CZ" sz="1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 rot="18794557">
            <a:off x="6608296" y="4191645"/>
            <a:ext cx="51328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8 km</a:t>
            </a:r>
            <a:endParaRPr lang="cs-CZ" sz="1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 rot="18587155">
            <a:off x="5168619" y="5347382"/>
            <a:ext cx="70564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8,68 km</a:t>
            </a:r>
            <a:endParaRPr lang="cs-CZ" sz="1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1" name="Přímá spojnice se šipkou 10"/>
          <p:cNvCxnSpPr/>
          <p:nvPr/>
        </p:nvCxnSpPr>
        <p:spPr>
          <a:xfrm>
            <a:off x="4410071" y="2821874"/>
            <a:ext cx="180020" cy="35689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>
            <a:off x="7304294" y="3253504"/>
            <a:ext cx="270028" cy="370745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 flipV="1">
            <a:off x="5891233" y="4694083"/>
            <a:ext cx="210939" cy="432047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>
            <a:off x="5904148" y="2476432"/>
            <a:ext cx="198022" cy="35689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/>
          <p:nvPr/>
        </p:nvCxnSpPr>
        <p:spPr>
          <a:xfrm>
            <a:off x="2502260" y="3535027"/>
            <a:ext cx="324526" cy="178445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 flipV="1">
            <a:off x="2267744" y="4428678"/>
            <a:ext cx="469032" cy="155314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/>
          <p:nvPr/>
        </p:nvCxnSpPr>
        <p:spPr>
          <a:xfrm flipH="1">
            <a:off x="5853647" y="3825615"/>
            <a:ext cx="440672" cy="178445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se šipkou 41"/>
          <p:cNvCxnSpPr/>
          <p:nvPr/>
        </p:nvCxnSpPr>
        <p:spPr>
          <a:xfrm flipV="1">
            <a:off x="3824917" y="6131092"/>
            <a:ext cx="90010" cy="43204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se šipkou 42"/>
          <p:cNvCxnSpPr/>
          <p:nvPr/>
        </p:nvCxnSpPr>
        <p:spPr>
          <a:xfrm flipH="1" flipV="1">
            <a:off x="4968046" y="6563140"/>
            <a:ext cx="108010" cy="29118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TextovéPole 47"/>
          <p:cNvSpPr txBox="1"/>
          <p:nvPr/>
        </p:nvSpPr>
        <p:spPr>
          <a:xfrm rot="2507947">
            <a:off x="2539938" y="5133620"/>
            <a:ext cx="78258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8,230 km</a:t>
            </a:r>
            <a:endParaRPr lang="cs-CZ" sz="1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 rot="16200000">
            <a:off x="2149439" y="3901170"/>
            <a:ext cx="70564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3,21 km</a:t>
            </a:r>
            <a:endParaRPr lang="cs-CZ" sz="1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 rot="20432410">
            <a:off x="4874884" y="2544875"/>
            <a:ext cx="62869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5,6 km</a:t>
            </a:r>
            <a:endParaRPr lang="cs-CZ" sz="1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 rot="16200000">
            <a:off x="5453664" y="4191645"/>
            <a:ext cx="62869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1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,2 km</a:t>
            </a:r>
            <a:endParaRPr lang="cs-CZ" sz="1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2" name="TextovéPole 51"/>
          <p:cNvSpPr txBox="1"/>
          <p:nvPr/>
        </p:nvSpPr>
        <p:spPr>
          <a:xfrm rot="1965621">
            <a:off x="6314526" y="2885706"/>
            <a:ext cx="78258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6,875 km</a:t>
            </a:r>
            <a:endParaRPr lang="cs-CZ" sz="1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3" name="TextovéPole 52"/>
          <p:cNvSpPr txBox="1"/>
          <p:nvPr/>
        </p:nvSpPr>
        <p:spPr>
          <a:xfrm rot="15840648">
            <a:off x="5453658" y="3251052"/>
            <a:ext cx="70564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4,78 km</a:t>
            </a:r>
            <a:endParaRPr lang="cs-CZ" sz="1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187" t="76574" r="65562" b="16106"/>
          <a:stretch/>
        </p:blipFill>
        <p:spPr bwMode="auto">
          <a:xfrm>
            <a:off x="237864" y="3553030"/>
            <a:ext cx="422992" cy="5355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323" t="59087" r="58650" b="32836"/>
          <a:stretch/>
        </p:blipFill>
        <p:spPr bwMode="auto">
          <a:xfrm>
            <a:off x="231732" y="2451686"/>
            <a:ext cx="393896" cy="5908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6" name="TextovéPole 45"/>
          <p:cNvSpPr txBox="1"/>
          <p:nvPr/>
        </p:nvSpPr>
        <p:spPr>
          <a:xfrm>
            <a:off x="166810" y="3042164"/>
            <a:ext cx="49404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start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231732" y="4103828"/>
            <a:ext cx="36420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cíl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138349" y="4694083"/>
            <a:ext cx="78258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8,230 km</a:t>
            </a:r>
            <a:endParaRPr lang="cs-CZ" sz="1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0" y="4908064"/>
            <a:ext cx="117938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počet km mezi dvěma místy označenými červenými šipkami</a:t>
            </a:r>
            <a:endParaRPr lang="cs-CZ" sz="1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7950488" y="100121"/>
            <a:ext cx="107266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Pro 9. třídu</a:t>
            </a:r>
            <a:endParaRPr lang="cs-CZ" sz="1400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336874" y="2685204"/>
            <a:ext cx="297319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výsledky</a:t>
            </a:r>
            <a:endParaRPr lang="cs-CZ" sz="2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992" y="6132706"/>
            <a:ext cx="495300" cy="266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7" name="TextovéPole 36"/>
          <p:cNvSpPr txBox="1"/>
          <p:nvPr/>
        </p:nvSpPr>
        <p:spPr>
          <a:xfrm>
            <a:off x="72625" y="6408494"/>
            <a:ext cx="94609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cyklostezka</a:t>
            </a:r>
            <a:endParaRPr lang="cs-CZ" sz="12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63771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412776"/>
            <a:ext cx="391113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www.mapy.cz</a:t>
            </a:r>
            <a:endParaRPr lang="cs-CZ" sz="1200" dirty="0" smtClean="0"/>
          </a:p>
          <a:p>
            <a:r>
              <a:rPr lang="cs-CZ" sz="1200" dirty="0" smtClean="0"/>
              <a:t>Mapa </a:t>
            </a:r>
            <a:r>
              <a:rPr lang="cs-CZ" sz="1200" dirty="0"/>
              <a:t>je </a:t>
            </a:r>
            <a:r>
              <a:rPr lang="cs-CZ" sz="1200" dirty="0" smtClean="0"/>
              <a:t>publikovaná </a:t>
            </a:r>
            <a:r>
              <a:rPr lang="cs-CZ" sz="1200" dirty="0"/>
              <a:t>se souhlasem držitele autorských práv.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4641267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260</TotalTime>
  <Words>576</Words>
  <Application>Microsoft Office PowerPoint</Application>
  <PresentationFormat>Předvádění na obrazovce (4:3)</PresentationFormat>
  <Paragraphs>82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Kašpárková Ivana</dc:creator>
  <cp:lastModifiedBy>Kašpárková Ivana</cp:lastModifiedBy>
  <cp:revision>17</cp:revision>
  <dcterms:created xsi:type="dcterms:W3CDTF">2012-12-06T12:49:24Z</dcterms:created>
  <dcterms:modified xsi:type="dcterms:W3CDTF">2013-05-06T07:42:38Z</dcterms:modified>
</cp:coreProperties>
</file>