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3" r:id="rId6"/>
    <p:sldId id="264" r:id="rId7"/>
    <p:sldId id="265" r:id="rId8"/>
    <p:sldId id="266" r:id="rId9"/>
    <p:sldId id="262" r:id="rId10"/>
    <p:sldId id="267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1135-8AD4-407B-A084-22D87F17D1A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606F3-7AE9-47A4-80F5-85A99EE88EE8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1135-8AD4-407B-A084-22D87F17D1A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606F3-7AE9-47A4-80F5-85A99EE88E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1135-8AD4-407B-A084-22D87F17D1A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606F3-7AE9-47A4-80F5-85A99EE88EE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1135-8AD4-407B-A084-22D87F17D1A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606F3-7AE9-47A4-80F5-85A99EE88E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1135-8AD4-407B-A084-22D87F17D1A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606F3-7AE9-47A4-80F5-85A99EE88E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1135-8AD4-407B-A084-22D87F17D1A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606F3-7AE9-47A4-80F5-85A99EE88E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1135-8AD4-407B-A084-22D87F17D1A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606F3-7AE9-47A4-80F5-85A99EE88E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1135-8AD4-407B-A084-22D87F17D1A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606F3-7AE9-47A4-80F5-85A99EE88EE8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1135-8AD4-407B-A084-22D87F17D1A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606F3-7AE9-47A4-80F5-85A99EE88EE8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1135-8AD4-407B-A084-22D87F17D1A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606F3-7AE9-47A4-80F5-85A99EE88E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1135-8AD4-407B-A084-22D87F17D1A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606F3-7AE9-47A4-80F5-85A99EE88E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3131135-8AD4-407B-A084-22D87F17D1A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FA606F3-7AE9-47A4-80F5-85A99EE88EE8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/>
              <a:t>Slovesa</a:t>
            </a:r>
            <a:endParaRPr lang="cs-CZ" sz="60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3215515"/>
              </p:ext>
            </p:extLst>
          </p:nvPr>
        </p:nvGraphicFramePr>
        <p:xfrm>
          <a:off x="2123728" y="2492895"/>
          <a:ext cx="4900580" cy="42662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9521"/>
                <a:gridCol w="3561059"/>
              </a:tblGrid>
              <a:tr h="329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Název školy: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Základní škola Zaječí, okres Břeclav</a:t>
                      </a:r>
                      <a:endParaRPr lang="cs-CZ" sz="9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Školní 402, 691 05, příspěvková organizace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2356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Číslo projektu: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CZ.1.07/1.4.00/21.1131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2356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Autor: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PaedDr. Alena Krontorádová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2356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Datum vytvoření: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26.11.2012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312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Ověření ve výuce: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v VIII. třídě 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2356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Šablona: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III/2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2356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Sada: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6.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2827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Název materiálu: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VY_32_INOVACE_ / _ SLOVESA</a:t>
                      </a:r>
                      <a:endParaRPr lang="cs-CZ" sz="8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2356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Předmět: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Český jazyk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2356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Ročník: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8.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2827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Klíčová slova: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Mluvnické významy sloves, slovesný tvar určitý, neurčitý, jednoduchý, složený, příčestí činné (minulé), trpné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2827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Anotace: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Materiál slouží k opakování vědomostí o slovesech a slovesných tvarech.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565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Použité zdroje: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Havránek,B.,</a:t>
                      </a:r>
                      <a:r>
                        <a:rPr lang="cs-CZ" sz="1000" dirty="0" err="1">
                          <a:effectLst/>
                        </a:rPr>
                        <a:t>Jedlička,A</a:t>
                      </a:r>
                      <a:r>
                        <a:rPr lang="cs-CZ" sz="1000" dirty="0">
                          <a:effectLst/>
                        </a:rPr>
                        <a:t>. Stručná mluvnice česká. Praha: SPN, </a:t>
                      </a:r>
                      <a:r>
                        <a:rPr lang="cs-CZ" sz="1000" dirty="0" err="1">
                          <a:effectLst/>
                        </a:rPr>
                        <a:t>n.p</a:t>
                      </a:r>
                      <a:r>
                        <a:rPr lang="cs-CZ" sz="1000" dirty="0">
                          <a:effectLst/>
                        </a:rPr>
                        <a:t>., 1984. </a:t>
                      </a:r>
                      <a:endParaRPr lang="cs-CZ" sz="9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err="1">
                          <a:effectLst/>
                        </a:rPr>
                        <a:t>Kvačková,J</a:t>
                      </a:r>
                      <a:r>
                        <a:rPr lang="cs-CZ" sz="1000" dirty="0">
                          <a:effectLst/>
                        </a:rPr>
                        <a:t>. Opakujeme češtinu v 6. Ročníku – 2. díl. Brno: Nová škola, 2007. ISBN 80-7289-028-X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704" y="1268760"/>
            <a:ext cx="5375398" cy="119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25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CO VYJADŘUJÍ SLOVESA? 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4000" b="1" dirty="0">
                <a:solidFill>
                  <a:srgbClr val="FF0000"/>
                </a:solidFill>
              </a:rPr>
              <a:t>Vyjadřují děj, </a:t>
            </a:r>
            <a:endParaRPr lang="cs-CZ" sz="4000" b="1" dirty="0" smtClean="0">
              <a:solidFill>
                <a:srgbClr val="FF0000"/>
              </a:solidFill>
            </a:endParaRPr>
          </a:p>
          <a:p>
            <a:pPr lvl="1"/>
            <a:r>
              <a:rPr lang="cs-CZ" sz="4000" b="1" dirty="0" smtClean="0"/>
              <a:t>tj</a:t>
            </a:r>
            <a:r>
              <a:rPr lang="cs-CZ" sz="4000" b="1" dirty="0"/>
              <a:t>. činnost podmětu (nesu, </a:t>
            </a:r>
            <a:r>
              <a:rPr lang="cs-CZ" sz="4000" b="1" dirty="0" smtClean="0"/>
              <a:t>jdu)</a:t>
            </a:r>
            <a:endParaRPr lang="cs-CZ" sz="4000" dirty="0"/>
          </a:p>
          <a:p>
            <a:pPr lvl="1"/>
            <a:endParaRPr lang="cs-CZ" sz="4000" b="1" dirty="0" smtClean="0"/>
          </a:p>
          <a:p>
            <a:pPr lvl="1"/>
            <a:r>
              <a:rPr lang="cs-CZ" sz="4000" b="1" dirty="0" smtClean="0"/>
              <a:t>stav </a:t>
            </a:r>
            <a:r>
              <a:rPr lang="cs-CZ" sz="4000" b="1" dirty="0"/>
              <a:t>podmětu (žiji, </a:t>
            </a:r>
            <a:r>
              <a:rPr lang="cs-CZ" sz="4000" b="1" dirty="0" smtClean="0"/>
              <a:t>ležím)</a:t>
            </a:r>
            <a:endParaRPr lang="cs-CZ" sz="4000" dirty="0"/>
          </a:p>
          <a:p>
            <a:pPr lvl="1"/>
            <a:endParaRPr lang="cs-CZ" sz="4000" b="1" dirty="0" smtClean="0"/>
          </a:p>
          <a:p>
            <a:pPr lvl="1"/>
            <a:r>
              <a:rPr lang="cs-CZ" sz="4000" b="1" dirty="0" smtClean="0"/>
              <a:t>změnu </a:t>
            </a:r>
            <a:r>
              <a:rPr lang="cs-CZ" sz="4000" b="1" dirty="0"/>
              <a:t>stavu (stárnu, </a:t>
            </a:r>
            <a:r>
              <a:rPr lang="cs-CZ" sz="4000" b="1" dirty="0" smtClean="0"/>
              <a:t>zčervenám)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36554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cs-CZ" sz="5400" dirty="0" smtClean="0"/>
              <a:t>ŘEKNI SPRÁVNÉ ŘEŠENÍ : 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cs-CZ" b="1" dirty="0" smtClean="0"/>
          </a:p>
          <a:p>
            <a:pPr lvl="0"/>
            <a:r>
              <a:rPr lang="cs-CZ" sz="3200" b="1" dirty="0" smtClean="0"/>
              <a:t>Slovesa </a:t>
            </a:r>
            <a:r>
              <a:rPr lang="cs-CZ" sz="3200" b="1" dirty="0"/>
              <a:t>jsou slova ohebná, neohebná.   </a:t>
            </a:r>
            <a:endParaRPr lang="cs-CZ" sz="3200" b="1" dirty="0" smtClean="0"/>
          </a:p>
          <a:p>
            <a:pPr marL="0" lvl="0" indent="0">
              <a:buNone/>
            </a:pPr>
            <a:r>
              <a:rPr lang="cs-CZ" sz="3200" b="1" dirty="0">
                <a:solidFill>
                  <a:srgbClr val="FF0000"/>
                </a:solidFill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                             Ohebná</a:t>
            </a:r>
            <a:endParaRPr lang="cs-CZ" sz="3200" dirty="0">
              <a:solidFill>
                <a:srgbClr val="FF0000"/>
              </a:solidFill>
            </a:endParaRPr>
          </a:p>
          <a:p>
            <a:pPr lvl="0"/>
            <a:endParaRPr lang="cs-CZ" sz="3200" b="1" dirty="0" smtClean="0"/>
          </a:p>
          <a:p>
            <a:pPr lvl="0"/>
            <a:endParaRPr lang="cs-CZ" sz="3200" b="1" dirty="0"/>
          </a:p>
          <a:p>
            <a:pPr lvl="0"/>
            <a:r>
              <a:rPr lang="cs-CZ" sz="3200" b="1" dirty="0" smtClean="0"/>
              <a:t>Slovesa </a:t>
            </a:r>
            <a:r>
              <a:rPr lang="cs-CZ" sz="3200" b="1" dirty="0"/>
              <a:t>se skloňují, časují.                            </a:t>
            </a:r>
            <a:endParaRPr lang="cs-CZ" sz="3200" b="1" dirty="0" smtClean="0"/>
          </a:p>
          <a:p>
            <a:pPr marL="0" lvl="0" indent="0">
              <a:buNone/>
            </a:pPr>
            <a:r>
              <a:rPr lang="cs-CZ" sz="3200" b="1" dirty="0"/>
              <a:t> </a:t>
            </a:r>
            <a:r>
              <a:rPr lang="cs-CZ" sz="3200" b="1" dirty="0" smtClean="0"/>
              <a:t>                             </a:t>
            </a:r>
            <a:r>
              <a:rPr lang="cs-CZ" sz="3200" b="1" dirty="0" smtClean="0">
                <a:solidFill>
                  <a:srgbClr val="FF0000"/>
                </a:solidFill>
              </a:rPr>
              <a:t>Časují </a:t>
            </a:r>
            <a:r>
              <a:rPr lang="cs-CZ" sz="3200" b="1" dirty="0">
                <a:solidFill>
                  <a:srgbClr val="FF0000"/>
                </a:solidFill>
              </a:rPr>
              <a:t>se</a:t>
            </a:r>
            <a:endParaRPr lang="cs-CZ" sz="3200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029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cs-CZ" sz="3200" dirty="0"/>
              <a:t>Jaké mluvnické významy sloveso vyjadřuje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( </a:t>
            </a:r>
            <a:r>
              <a:rPr lang="cs-CZ" sz="3200" dirty="0"/>
              <a:t>co u sloves  určujeme)?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200" b="1" dirty="0"/>
              <a:t>Osobu</a:t>
            </a:r>
            <a:r>
              <a:rPr lang="cs-CZ" sz="3200" b="1" dirty="0" smtClean="0"/>
              <a:t>,</a:t>
            </a:r>
          </a:p>
          <a:p>
            <a:r>
              <a:rPr lang="cs-CZ" sz="3200" b="1" dirty="0" smtClean="0"/>
              <a:t>číslo</a:t>
            </a:r>
            <a:r>
              <a:rPr lang="cs-CZ" sz="3200" b="1" dirty="0"/>
              <a:t>, </a:t>
            </a:r>
            <a:endParaRPr lang="cs-CZ" sz="3200" b="1" dirty="0" smtClean="0"/>
          </a:p>
          <a:p>
            <a:r>
              <a:rPr lang="cs-CZ" sz="3200" b="1" dirty="0" smtClean="0"/>
              <a:t>způsob</a:t>
            </a:r>
            <a:r>
              <a:rPr lang="cs-CZ" sz="3200" b="1" dirty="0"/>
              <a:t>, </a:t>
            </a:r>
            <a:endParaRPr lang="cs-CZ" sz="3200" b="1" dirty="0" smtClean="0"/>
          </a:p>
          <a:p>
            <a:r>
              <a:rPr lang="cs-CZ" sz="3200" b="1" dirty="0" smtClean="0"/>
              <a:t>čas</a:t>
            </a:r>
            <a:r>
              <a:rPr lang="cs-CZ" sz="3200" b="1" dirty="0"/>
              <a:t>, </a:t>
            </a:r>
            <a:endParaRPr lang="cs-CZ" sz="3200" b="1" dirty="0" smtClean="0"/>
          </a:p>
          <a:p>
            <a:r>
              <a:rPr lang="cs-CZ" sz="3200" b="1" dirty="0" smtClean="0"/>
              <a:t>slovesný </a:t>
            </a:r>
            <a:r>
              <a:rPr lang="cs-CZ" sz="3200" b="1" dirty="0"/>
              <a:t>rod, </a:t>
            </a:r>
            <a:endParaRPr lang="cs-CZ" sz="3200" b="1" dirty="0" smtClean="0"/>
          </a:p>
          <a:p>
            <a:r>
              <a:rPr lang="cs-CZ" sz="3200" b="1" dirty="0" smtClean="0"/>
              <a:t>slovesný </a:t>
            </a:r>
            <a:r>
              <a:rPr lang="cs-CZ" sz="3200" b="1" dirty="0"/>
              <a:t>vid, </a:t>
            </a:r>
            <a:endParaRPr lang="cs-CZ" sz="3200" b="1" dirty="0" smtClean="0"/>
          </a:p>
          <a:p>
            <a:r>
              <a:rPr lang="cs-CZ" sz="3200" b="1" dirty="0" smtClean="0"/>
              <a:t>třídu</a:t>
            </a:r>
            <a:r>
              <a:rPr lang="cs-CZ" sz="3200" b="1" dirty="0"/>
              <a:t>, </a:t>
            </a:r>
            <a:endParaRPr lang="cs-CZ" sz="3200" b="1" dirty="0" smtClean="0"/>
          </a:p>
          <a:p>
            <a:r>
              <a:rPr lang="cs-CZ" sz="3200" b="1" dirty="0"/>
              <a:t>v</a:t>
            </a:r>
            <a:r>
              <a:rPr lang="cs-CZ" sz="3200" b="1" dirty="0" smtClean="0"/>
              <a:t>zor.</a:t>
            </a:r>
            <a:endParaRPr lang="cs-CZ" sz="3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5616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dirty="0" smtClean="0"/>
              <a:t>Osoby </a:t>
            </a:r>
            <a:endParaRPr lang="cs-CZ" sz="66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Jednotné 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AutoNum type="arabicPeriod"/>
            </a:pPr>
            <a:r>
              <a:rPr lang="cs-CZ" sz="4800" dirty="0" smtClean="0">
                <a:solidFill>
                  <a:srgbClr val="002060"/>
                </a:solidFill>
              </a:rPr>
              <a:t>Já</a:t>
            </a:r>
          </a:p>
          <a:p>
            <a:pPr marL="457200" indent="-457200">
              <a:buAutoNum type="arabicPeriod"/>
            </a:pPr>
            <a:endParaRPr lang="cs-CZ" sz="4800" dirty="0" smtClean="0"/>
          </a:p>
          <a:p>
            <a:pPr marL="457200" indent="-457200">
              <a:buAutoNum type="arabicPeriod"/>
            </a:pPr>
            <a:r>
              <a:rPr lang="cs-CZ" sz="4800" dirty="0" smtClean="0">
                <a:solidFill>
                  <a:srgbClr val="FFC000"/>
                </a:solidFill>
              </a:rPr>
              <a:t>Ty</a:t>
            </a:r>
          </a:p>
          <a:p>
            <a:pPr marL="457200" indent="-457200">
              <a:buAutoNum type="arabicPeriod"/>
            </a:pPr>
            <a:endParaRPr lang="cs-CZ" sz="4800" dirty="0" smtClean="0"/>
          </a:p>
          <a:p>
            <a:pPr marL="457200" indent="-457200">
              <a:buAutoNum type="arabicPeriod"/>
            </a:pPr>
            <a:r>
              <a:rPr lang="cs-CZ" sz="4800" dirty="0" smtClean="0">
                <a:solidFill>
                  <a:srgbClr val="00B050"/>
                </a:solidFill>
              </a:rPr>
              <a:t>On, ona, ono</a:t>
            </a:r>
            <a:endParaRPr lang="cs-CZ" sz="4800" dirty="0">
              <a:solidFill>
                <a:srgbClr val="00B050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Množné 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AutoNum type="arabicPeriod"/>
            </a:pPr>
            <a:r>
              <a:rPr lang="cs-CZ" sz="4800" dirty="0" smtClean="0">
                <a:solidFill>
                  <a:srgbClr val="002060"/>
                </a:solidFill>
              </a:rPr>
              <a:t>My</a:t>
            </a:r>
          </a:p>
          <a:p>
            <a:pPr marL="457200" indent="-457200">
              <a:buAutoNum type="arabicPeriod"/>
            </a:pPr>
            <a:endParaRPr lang="cs-CZ" sz="4800" dirty="0" smtClean="0"/>
          </a:p>
          <a:p>
            <a:pPr marL="457200" indent="-457200">
              <a:buAutoNum type="arabicPeriod"/>
            </a:pPr>
            <a:r>
              <a:rPr lang="cs-CZ" sz="4800" dirty="0" smtClean="0">
                <a:solidFill>
                  <a:srgbClr val="FFC000"/>
                </a:solidFill>
              </a:rPr>
              <a:t>Vy</a:t>
            </a:r>
          </a:p>
          <a:p>
            <a:pPr marL="457200" indent="-457200">
              <a:buAutoNum type="arabicPeriod"/>
            </a:pPr>
            <a:endParaRPr lang="cs-CZ" sz="4800" dirty="0" smtClean="0"/>
          </a:p>
          <a:p>
            <a:pPr marL="457200" indent="-457200">
              <a:buAutoNum type="arabicPeriod"/>
            </a:pPr>
            <a:r>
              <a:rPr lang="cs-CZ" sz="4800" dirty="0" smtClean="0">
                <a:solidFill>
                  <a:srgbClr val="00B050"/>
                </a:solidFill>
              </a:rPr>
              <a:t>Oni, ony, ona</a:t>
            </a:r>
            <a:endParaRPr lang="cs-CZ" sz="4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47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dirty="0" smtClean="0"/>
              <a:t>Čísla </a:t>
            </a:r>
            <a:endParaRPr lang="cs-CZ" sz="66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Jednotné</a:t>
            </a:r>
            <a:r>
              <a:rPr lang="cs-CZ" sz="4400" dirty="0" smtClean="0"/>
              <a:t> 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5400" dirty="0" smtClean="0">
                <a:solidFill>
                  <a:srgbClr val="002060"/>
                </a:solidFill>
              </a:rPr>
              <a:t>Nesu</a:t>
            </a:r>
          </a:p>
          <a:p>
            <a:endParaRPr lang="cs-CZ" sz="5400" dirty="0" smtClean="0"/>
          </a:p>
          <a:p>
            <a:r>
              <a:rPr lang="cs-CZ" sz="5400" dirty="0" smtClean="0">
                <a:solidFill>
                  <a:srgbClr val="FFC000"/>
                </a:solidFill>
              </a:rPr>
              <a:t>Neseš</a:t>
            </a:r>
          </a:p>
          <a:p>
            <a:endParaRPr lang="cs-CZ" sz="5400" dirty="0" smtClean="0"/>
          </a:p>
          <a:p>
            <a:r>
              <a:rPr lang="cs-CZ" sz="5400" dirty="0" smtClean="0">
                <a:solidFill>
                  <a:srgbClr val="00B050"/>
                </a:solidFill>
              </a:rPr>
              <a:t>Nese </a:t>
            </a:r>
            <a:endParaRPr lang="cs-CZ" sz="5400" dirty="0">
              <a:solidFill>
                <a:srgbClr val="00B050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Množné 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5400" dirty="0" smtClean="0">
                <a:solidFill>
                  <a:srgbClr val="002060"/>
                </a:solidFill>
              </a:rPr>
              <a:t>Neseme</a:t>
            </a:r>
          </a:p>
          <a:p>
            <a:endParaRPr lang="cs-CZ" sz="5400" dirty="0" smtClean="0"/>
          </a:p>
          <a:p>
            <a:r>
              <a:rPr lang="cs-CZ" sz="5400" dirty="0" smtClean="0">
                <a:solidFill>
                  <a:srgbClr val="FFC000"/>
                </a:solidFill>
              </a:rPr>
              <a:t>Nesete</a:t>
            </a:r>
          </a:p>
          <a:p>
            <a:endParaRPr lang="cs-CZ" sz="5400" dirty="0" smtClean="0"/>
          </a:p>
          <a:p>
            <a:r>
              <a:rPr lang="cs-CZ" sz="5400" dirty="0" smtClean="0">
                <a:solidFill>
                  <a:srgbClr val="00B050"/>
                </a:solidFill>
              </a:rPr>
              <a:t>Nesou</a:t>
            </a:r>
            <a:r>
              <a:rPr lang="cs-CZ" sz="5400" dirty="0" smtClean="0"/>
              <a:t> 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378098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dirty="0" smtClean="0"/>
              <a:t>Způsob 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b="1" dirty="0" smtClean="0"/>
              <a:t>a) </a:t>
            </a:r>
            <a:r>
              <a:rPr lang="cs-CZ" sz="3200" b="1" dirty="0" smtClean="0">
                <a:solidFill>
                  <a:srgbClr val="FF0000"/>
                </a:solidFill>
              </a:rPr>
              <a:t>oznamovací </a:t>
            </a:r>
            <a:r>
              <a:rPr lang="cs-CZ" sz="3200" b="1" dirty="0" smtClean="0"/>
              <a:t> </a:t>
            </a:r>
          </a:p>
          <a:p>
            <a:pPr marL="274320" lvl="1" indent="0">
              <a:buNone/>
            </a:pPr>
            <a:r>
              <a:rPr lang="cs-CZ" sz="3200" b="1" dirty="0" smtClean="0"/>
              <a:t>(</a:t>
            </a:r>
            <a:r>
              <a:rPr lang="cs-CZ" sz="3200" b="1" dirty="0"/>
              <a:t>volám, voláš, volá, voláme, voláte, volají)</a:t>
            </a: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b) </a:t>
            </a:r>
            <a:r>
              <a:rPr lang="cs-CZ" sz="3200" b="1" dirty="0">
                <a:solidFill>
                  <a:srgbClr val="FF0000"/>
                </a:solidFill>
              </a:rPr>
              <a:t>rozkazovací 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200" b="1" dirty="0" smtClean="0"/>
              <a:t>   (</a:t>
            </a:r>
            <a:r>
              <a:rPr lang="cs-CZ" sz="3200" b="1" dirty="0"/>
              <a:t>volej, volejme, volejte</a:t>
            </a:r>
            <a:r>
              <a:rPr lang="cs-CZ" sz="3200" b="1" dirty="0" smtClean="0"/>
              <a:t>)</a:t>
            </a:r>
          </a:p>
          <a:p>
            <a:pPr marL="0" indent="0">
              <a:buNone/>
            </a:pPr>
            <a:r>
              <a:rPr lang="cs-CZ" sz="3200" b="1" dirty="0" smtClean="0"/>
              <a:t>c) </a:t>
            </a:r>
            <a:r>
              <a:rPr lang="cs-CZ" sz="3200" b="1" dirty="0">
                <a:solidFill>
                  <a:srgbClr val="FF0000"/>
                </a:solidFill>
              </a:rPr>
              <a:t>podmiňovací 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200" b="1" dirty="0"/>
              <a:t>	</a:t>
            </a:r>
            <a:r>
              <a:rPr lang="cs-CZ" sz="3200" b="1" dirty="0" smtClean="0"/>
              <a:t>   -   přítomný</a:t>
            </a:r>
          </a:p>
          <a:p>
            <a:pPr marL="0" indent="0">
              <a:buNone/>
            </a:pPr>
            <a:r>
              <a:rPr lang="cs-CZ" sz="3200" b="1" dirty="0"/>
              <a:t> </a:t>
            </a:r>
            <a:r>
              <a:rPr lang="cs-CZ" sz="3200" b="1" dirty="0" smtClean="0"/>
              <a:t>          -    minulý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899926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/>
              <a:t>Způsob podmiňovací</a:t>
            </a:r>
            <a:endParaRPr lang="cs-CZ" sz="60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Přítomný 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1</a:t>
            </a:r>
            <a:r>
              <a:rPr lang="cs-CZ" sz="2800" b="1" dirty="0">
                <a:solidFill>
                  <a:srgbClr val="002060"/>
                </a:solidFill>
              </a:rPr>
              <a:t>. volal </a:t>
            </a:r>
            <a:r>
              <a:rPr lang="cs-CZ" sz="2800" b="1" dirty="0" smtClean="0">
                <a:solidFill>
                  <a:srgbClr val="002060"/>
                </a:solidFill>
              </a:rPr>
              <a:t>bych</a:t>
            </a:r>
          </a:p>
          <a:p>
            <a:r>
              <a:rPr lang="cs-CZ" sz="2800" b="1" dirty="0">
                <a:solidFill>
                  <a:srgbClr val="FFC000"/>
                </a:solidFill>
              </a:rPr>
              <a:t>2.  volal bys </a:t>
            </a:r>
            <a:endParaRPr lang="cs-CZ" sz="2800" b="1" dirty="0" smtClean="0">
              <a:solidFill>
                <a:srgbClr val="FFC000"/>
              </a:solidFill>
            </a:endParaRPr>
          </a:p>
          <a:p>
            <a:r>
              <a:rPr lang="cs-CZ" sz="2800" b="1" dirty="0">
                <a:solidFill>
                  <a:srgbClr val="00B050"/>
                </a:solidFill>
              </a:rPr>
              <a:t>3.  volal by</a:t>
            </a:r>
            <a:r>
              <a:rPr lang="cs-CZ" sz="2800" b="1" dirty="0"/>
              <a:t>	</a:t>
            </a:r>
          </a:p>
          <a:p>
            <a:r>
              <a:rPr lang="cs-CZ" sz="2800" b="1" dirty="0"/>
              <a:t>	</a:t>
            </a:r>
            <a:r>
              <a:rPr lang="cs-CZ" sz="2800" b="1" dirty="0" smtClean="0"/>
              <a:t>                                                                                          </a:t>
            </a:r>
            <a:r>
              <a:rPr lang="cs-CZ" sz="2800" b="1" dirty="0"/>
              <a:t>	</a:t>
            </a:r>
            <a:endParaRPr lang="cs-CZ" sz="2800" b="1" dirty="0" smtClean="0"/>
          </a:p>
          <a:p>
            <a:r>
              <a:rPr lang="cs-CZ" sz="2800" b="1" dirty="0" smtClean="0">
                <a:solidFill>
                  <a:srgbClr val="002060"/>
                </a:solidFill>
              </a:rPr>
              <a:t>1</a:t>
            </a:r>
            <a:r>
              <a:rPr lang="cs-CZ" sz="2800" b="1" dirty="0">
                <a:solidFill>
                  <a:srgbClr val="002060"/>
                </a:solidFill>
              </a:rPr>
              <a:t>. volali </a:t>
            </a:r>
            <a:r>
              <a:rPr lang="cs-CZ" sz="2800" b="1" dirty="0" smtClean="0">
                <a:solidFill>
                  <a:srgbClr val="002060"/>
                </a:solidFill>
              </a:rPr>
              <a:t>bychom</a:t>
            </a:r>
          </a:p>
          <a:p>
            <a:r>
              <a:rPr lang="cs-CZ" sz="2800" b="1" dirty="0">
                <a:solidFill>
                  <a:srgbClr val="FFC000"/>
                </a:solidFill>
              </a:rPr>
              <a:t>2. volali </a:t>
            </a:r>
            <a:r>
              <a:rPr lang="cs-CZ" sz="2800" b="1" dirty="0" smtClean="0">
                <a:solidFill>
                  <a:srgbClr val="FFC000"/>
                </a:solidFill>
              </a:rPr>
              <a:t>byste</a:t>
            </a:r>
          </a:p>
          <a:p>
            <a:r>
              <a:rPr lang="cs-CZ" sz="2800" b="1" dirty="0">
                <a:solidFill>
                  <a:srgbClr val="00B050"/>
                </a:solidFill>
              </a:rPr>
              <a:t>3. volali by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Minulý 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4"/>
            <a:ext cx="4041775" cy="4683126"/>
          </a:xfrm>
        </p:spPr>
        <p:txBody>
          <a:bodyPr>
            <a:normAutofit fontScale="62500" lnSpcReduction="20000"/>
          </a:bodyPr>
          <a:lstStyle/>
          <a:p>
            <a:r>
              <a:rPr lang="cs-CZ" sz="2600" b="1" dirty="0">
                <a:solidFill>
                  <a:srgbClr val="002060"/>
                </a:solidFill>
              </a:rPr>
              <a:t>1.  byl bych volal, </a:t>
            </a:r>
            <a:endParaRPr lang="cs-CZ" sz="26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600" b="1" dirty="0">
                <a:solidFill>
                  <a:srgbClr val="002060"/>
                </a:solidFill>
              </a:rPr>
              <a:t> </a:t>
            </a:r>
            <a:r>
              <a:rPr lang="cs-CZ" sz="2600" b="1" dirty="0" smtClean="0">
                <a:solidFill>
                  <a:srgbClr val="002060"/>
                </a:solidFill>
              </a:rPr>
              <a:t>         býval </a:t>
            </a:r>
            <a:r>
              <a:rPr lang="cs-CZ" sz="2600" b="1" dirty="0">
                <a:solidFill>
                  <a:srgbClr val="002060"/>
                </a:solidFill>
              </a:rPr>
              <a:t>bych volal, </a:t>
            </a:r>
            <a:endParaRPr lang="cs-CZ" sz="26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600" b="1" dirty="0">
                <a:solidFill>
                  <a:srgbClr val="002060"/>
                </a:solidFill>
              </a:rPr>
              <a:t> </a:t>
            </a:r>
            <a:r>
              <a:rPr lang="cs-CZ" sz="2600" b="1" dirty="0" smtClean="0">
                <a:solidFill>
                  <a:srgbClr val="002060"/>
                </a:solidFill>
              </a:rPr>
              <a:t>         byl bych </a:t>
            </a:r>
            <a:r>
              <a:rPr lang="cs-CZ" sz="2600" b="1" dirty="0">
                <a:solidFill>
                  <a:srgbClr val="002060"/>
                </a:solidFill>
              </a:rPr>
              <a:t>býval volal</a:t>
            </a:r>
            <a:endParaRPr lang="cs-CZ" sz="2600" dirty="0">
              <a:solidFill>
                <a:srgbClr val="002060"/>
              </a:solidFill>
            </a:endParaRPr>
          </a:p>
          <a:p>
            <a:r>
              <a:rPr lang="cs-CZ" sz="2600" b="1" dirty="0">
                <a:solidFill>
                  <a:srgbClr val="FFC000"/>
                </a:solidFill>
              </a:rPr>
              <a:t>2.  byl bys volal, </a:t>
            </a:r>
            <a:endParaRPr lang="cs-CZ" sz="2600" b="1" dirty="0" smtClean="0">
              <a:solidFill>
                <a:srgbClr val="FFC000"/>
              </a:solidFill>
            </a:endParaRPr>
          </a:p>
          <a:p>
            <a:r>
              <a:rPr lang="cs-CZ" sz="2600" b="1" dirty="0">
                <a:solidFill>
                  <a:srgbClr val="FFC000"/>
                </a:solidFill>
              </a:rPr>
              <a:t> </a:t>
            </a:r>
            <a:r>
              <a:rPr lang="cs-CZ" sz="2600" b="1" dirty="0" smtClean="0">
                <a:solidFill>
                  <a:srgbClr val="FFC000"/>
                </a:solidFill>
              </a:rPr>
              <a:t>    býval </a:t>
            </a:r>
            <a:r>
              <a:rPr lang="cs-CZ" sz="2600" b="1" dirty="0">
                <a:solidFill>
                  <a:srgbClr val="FFC000"/>
                </a:solidFill>
              </a:rPr>
              <a:t>bys volal, </a:t>
            </a:r>
            <a:endParaRPr lang="cs-CZ" sz="2600" b="1" dirty="0" smtClean="0">
              <a:solidFill>
                <a:srgbClr val="FFC000"/>
              </a:solidFill>
            </a:endParaRPr>
          </a:p>
          <a:p>
            <a:r>
              <a:rPr lang="cs-CZ" sz="2600" b="1" dirty="0">
                <a:solidFill>
                  <a:srgbClr val="FFC000"/>
                </a:solidFill>
              </a:rPr>
              <a:t> </a:t>
            </a:r>
            <a:r>
              <a:rPr lang="cs-CZ" sz="2600" b="1" dirty="0" smtClean="0">
                <a:solidFill>
                  <a:srgbClr val="FFC000"/>
                </a:solidFill>
              </a:rPr>
              <a:t>    byl bys </a:t>
            </a:r>
            <a:r>
              <a:rPr lang="cs-CZ" sz="2600" b="1" dirty="0">
                <a:solidFill>
                  <a:srgbClr val="FFC000"/>
                </a:solidFill>
              </a:rPr>
              <a:t>býval volal</a:t>
            </a:r>
            <a:r>
              <a:rPr lang="cs-CZ" sz="2600" b="1" dirty="0" smtClean="0">
                <a:solidFill>
                  <a:srgbClr val="FFC000"/>
                </a:solidFill>
              </a:rPr>
              <a:t>  </a:t>
            </a:r>
            <a:r>
              <a:rPr lang="cs-CZ" sz="2600" b="1" dirty="0" smtClean="0"/>
              <a:t>                                                            </a:t>
            </a:r>
            <a:endParaRPr lang="cs-CZ" sz="2600" dirty="0"/>
          </a:p>
          <a:p>
            <a:r>
              <a:rPr lang="cs-CZ" sz="2600" b="1" dirty="0" smtClean="0">
                <a:solidFill>
                  <a:srgbClr val="00B050"/>
                </a:solidFill>
              </a:rPr>
              <a:t> </a:t>
            </a:r>
            <a:r>
              <a:rPr lang="cs-CZ" sz="2600" b="1" dirty="0">
                <a:solidFill>
                  <a:srgbClr val="00B050"/>
                </a:solidFill>
              </a:rPr>
              <a:t>3. </a:t>
            </a:r>
            <a:r>
              <a:rPr lang="cs-CZ" sz="2600" b="1" dirty="0" smtClean="0">
                <a:solidFill>
                  <a:srgbClr val="00B050"/>
                </a:solidFill>
              </a:rPr>
              <a:t>byl </a:t>
            </a:r>
            <a:r>
              <a:rPr lang="cs-CZ" sz="2600" b="1" dirty="0">
                <a:solidFill>
                  <a:srgbClr val="00B050"/>
                </a:solidFill>
              </a:rPr>
              <a:t>by volal, </a:t>
            </a:r>
            <a:endParaRPr lang="cs-CZ" sz="2600" b="1" dirty="0" smtClean="0">
              <a:solidFill>
                <a:srgbClr val="00B050"/>
              </a:solidFill>
            </a:endParaRPr>
          </a:p>
          <a:p>
            <a:r>
              <a:rPr lang="cs-CZ" sz="2600" b="1" dirty="0">
                <a:solidFill>
                  <a:srgbClr val="00B050"/>
                </a:solidFill>
              </a:rPr>
              <a:t> </a:t>
            </a:r>
            <a:r>
              <a:rPr lang="cs-CZ" sz="2600" b="1" dirty="0" smtClean="0">
                <a:solidFill>
                  <a:srgbClr val="00B050"/>
                </a:solidFill>
              </a:rPr>
              <a:t>    býval </a:t>
            </a:r>
            <a:r>
              <a:rPr lang="cs-CZ" sz="2600" b="1" dirty="0">
                <a:solidFill>
                  <a:srgbClr val="00B050"/>
                </a:solidFill>
              </a:rPr>
              <a:t>by volal</a:t>
            </a:r>
            <a:r>
              <a:rPr lang="cs-CZ" sz="2600" b="1" dirty="0" smtClean="0">
                <a:solidFill>
                  <a:srgbClr val="00B050"/>
                </a:solidFill>
              </a:rPr>
              <a:t>,</a:t>
            </a:r>
          </a:p>
          <a:p>
            <a:r>
              <a:rPr lang="cs-CZ" sz="2600" b="1" dirty="0">
                <a:solidFill>
                  <a:srgbClr val="00B050"/>
                </a:solidFill>
              </a:rPr>
              <a:t> </a:t>
            </a:r>
            <a:r>
              <a:rPr lang="cs-CZ" sz="2600" b="1" dirty="0" smtClean="0">
                <a:solidFill>
                  <a:srgbClr val="00B050"/>
                </a:solidFill>
              </a:rPr>
              <a:t>    </a:t>
            </a:r>
            <a:r>
              <a:rPr lang="cs-CZ" sz="2600" b="1" dirty="0">
                <a:solidFill>
                  <a:srgbClr val="00B050"/>
                </a:solidFill>
              </a:rPr>
              <a:t>byl by </a:t>
            </a:r>
            <a:r>
              <a:rPr lang="cs-CZ" sz="2600" b="1" dirty="0" smtClean="0">
                <a:solidFill>
                  <a:srgbClr val="00B050"/>
                </a:solidFill>
              </a:rPr>
              <a:t> býval </a:t>
            </a:r>
            <a:r>
              <a:rPr lang="cs-CZ" sz="2600" b="1" dirty="0">
                <a:solidFill>
                  <a:srgbClr val="00B050"/>
                </a:solidFill>
              </a:rPr>
              <a:t>volal</a:t>
            </a:r>
            <a:endParaRPr lang="cs-CZ" sz="2600" dirty="0">
              <a:solidFill>
                <a:srgbClr val="00B050"/>
              </a:solidFill>
            </a:endParaRPr>
          </a:p>
          <a:p>
            <a:r>
              <a:rPr lang="cs-CZ" sz="2600" b="1" dirty="0">
                <a:solidFill>
                  <a:srgbClr val="00B050"/>
                </a:solidFill>
              </a:rPr>
              <a:t> </a:t>
            </a:r>
            <a:endParaRPr lang="cs-CZ" sz="2600" dirty="0">
              <a:solidFill>
                <a:srgbClr val="00B050"/>
              </a:solidFill>
            </a:endParaRPr>
          </a:p>
          <a:p>
            <a:pPr lvl="0"/>
            <a:r>
              <a:rPr lang="cs-CZ" sz="2600" b="1" dirty="0" smtClean="0">
                <a:solidFill>
                  <a:srgbClr val="002060"/>
                </a:solidFill>
              </a:rPr>
              <a:t>1. byli </a:t>
            </a:r>
            <a:r>
              <a:rPr lang="cs-CZ" sz="2600" b="1" dirty="0">
                <a:solidFill>
                  <a:srgbClr val="002060"/>
                </a:solidFill>
              </a:rPr>
              <a:t>bychom volali, </a:t>
            </a:r>
            <a:endParaRPr lang="cs-CZ" sz="2600" b="1" dirty="0" smtClean="0">
              <a:solidFill>
                <a:srgbClr val="002060"/>
              </a:solidFill>
            </a:endParaRPr>
          </a:p>
          <a:p>
            <a:pPr marL="0" lvl="0" indent="0">
              <a:buNone/>
            </a:pPr>
            <a:r>
              <a:rPr lang="cs-CZ" sz="2600" b="1" dirty="0">
                <a:solidFill>
                  <a:srgbClr val="002060"/>
                </a:solidFill>
              </a:rPr>
              <a:t> </a:t>
            </a:r>
            <a:r>
              <a:rPr lang="cs-CZ" sz="2600" b="1" dirty="0" smtClean="0">
                <a:solidFill>
                  <a:srgbClr val="002060"/>
                </a:solidFill>
              </a:rPr>
              <a:t>         bývali bychom volali</a:t>
            </a:r>
            <a:r>
              <a:rPr lang="cs-CZ" sz="2600" dirty="0" smtClean="0">
                <a:solidFill>
                  <a:srgbClr val="002060"/>
                </a:solidFill>
              </a:rPr>
              <a:t>, </a:t>
            </a:r>
          </a:p>
          <a:p>
            <a:pPr marL="0" lvl="0" indent="0">
              <a:buNone/>
            </a:pPr>
            <a:r>
              <a:rPr lang="cs-CZ" sz="2600" b="1" dirty="0">
                <a:solidFill>
                  <a:srgbClr val="002060"/>
                </a:solidFill>
              </a:rPr>
              <a:t> </a:t>
            </a:r>
            <a:r>
              <a:rPr lang="cs-CZ" sz="2600" b="1" dirty="0" smtClean="0">
                <a:solidFill>
                  <a:srgbClr val="002060"/>
                </a:solidFill>
              </a:rPr>
              <a:t>         byli </a:t>
            </a:r>
            <a:r>
              <a:rPr lang="cs-CZ" sz="2600" b="1" dirty="0">
                <a:solidFill>
                  <a:srgbClr val="002060"/>
                </a:solidFill>
              </a:rPr>
              <a:t>bychom bývali volali</a:t>
            </a:r>
            <a:endParaRPr lang="cs-CZ" sz="2600" dirty="0">
              <a:solidFill>
                <a:srgbClr val="002060"/>
              </a:solidFill>
            </a:endParaRPr>
          </a:p>
          <a:p>
            <a:pPr marL="0" lvl="0" indent="0">
              <a:buNone/>
            </a:pPr>
            <a:r>
              <a:rPr lang="cs-CZ" sz="2600" b="1" dirty="0" smtClean="0"/>
              <a:t>      </a:t>
            </a:r>
            <a:r>
              <a:rPr lang="cs-CZ" sz="2600" b="1" dirty="0" smtClean="0">
                <a:solidFill>
                  <a:srgbClr val="FFC000"/>
                </a:solidFill>
              </a:rPr>
              <a:t>2. byli </a:t>
            </a:r>
            <a:r>
              <a:rPr lang="cs-CZ" sz="2600" b="1" dirty="0">
                <a:solidFill>
                  <a:srgbClr val="FFC000"/>
                </a:solidFill>
              </a:rPr>
              <a:t>byste volali</a:t>
            </a:r>
            <a:r>
              <a:rPr lang="cs-CZ" sz="2600" b="1" dirty="0" smtClean="0">
                <a:solidFill>
                  <a:srgbClr val="FFC000"/>
                </a:solidFill>
              </a:rPr>
              <a:t>,</a:t>
            </a:r>
          </a:p>
          <a:p>
            <a:pPr marL="0" lvl="0" indent="0">
              <a:buNone/>
            </a:pPr>
            <a:r>
              <a:rPr lang="cs-CZ" sz="2600" b="1" dirty="0">
                <a:solidFill>
                  <a:srgbClr val="FFC000"/>
                </a:solidFill>
              </a:rPr>
              <a:t> </a:t>
            </a:r>
            <a:r>
              <a:rPr lang="cs-CZ" sz="2600" b="1" dirty="0" smtClean="0">
                <a:solidFill>
                  <a:srgbClr val="FFC000"/>
                </a:solidFill>
              </a:rPr>
              <a:t>         bývali byste volali</a:t>
            </a:r>
            <a:r>
              <a:rPr lang="cs-CZ" sz="2600" b="1" dirty="0">
                <a:solidFill>
                  <a:srgbClr val="FFC000"/>
                </a:solidFill>
              </a:rPr>
              <a:t>,</a:t>
            </a:r>
            <a:endParaRPr lang="cs-CZ" sz="2600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sz="2600" b="1" dirty="0" smtClean="0">
                <a:solidFill>
                  <a:srgbClr val="FFC000"/>
                </a:solidFill>
              </a:rPr>
              <a:t>          byli </a:t>
            </a:r>
            <a:r>
              <a:rPr lang="cs-CZ" sz="2600" b="1" dirty="0">
                <a:solidFill>
                  <a:srgbClr val="FFC000"/>
                </a:solidFill>
              </a:rPr>
              <a:t>byste bývali volali</a:t>
            </a:r>
            <a:endParaRPr lang="cs-CZ" sz="2600" dirty="0">
              <a:solidFill>
                <a:srgbClr val="FFC000"/>
              </a:solidFill>
            </a:endParaRPr>
          </a:p>
          <a:p>
            <a:pPr lvl="0"/>
            <a:r>
              <a:rPr lang="cs-CZ" sz="2600" b="1" dirty="0" smtClean="0">
                <a:solidFill>
                  <a:srgbClr val="00B050"/>
                </a:solidFill>
              </a:rPr>
              <a:t>3. byli </a:t>
            </a:r>
            <a:r>
              <a:rPr lang="cs-CZ" sz="2600" b="1" dirty="0">
                <a:solidFill>
                  <a:srgbClr val="00B050"/>
                </a:solidFill>
              </a:rPr>
              <a:t>by volali, bývali by volali, </a:t>
            </a:r>
            <a:endParaRPr lang="cs-CZ" sz="2600" b="1" dirty="0" smtClean="0">
              <a:solidFill>
                <a:srgbClr val="00B050"/>
              </a:solidFill>
            </a:endParaRPr>
          </a:p>
          <a:p>
            <a:pPr marL="0" lvl="0" indent="0">
              <a:buNone/>
            </a:pPr>
            <a:r>
              <a:rPr lang="cs-CZ" sz="2600" b="1" dirty="0" smtClean="0">
                <a:solidFill>
                  <a:srgbClr val="00B050"/>
                </a:solidFill>
              </a:rPr>
              <a:t>          byli </a:t>
            </a:r>
            <a:r>
              <a:rPr lang="cs-CZ" sz="2600" b="1" dirty="0">
                <a:solidFill>
                  <a:srgbClr val="00B050"/>
                </a:solidFill>
              </a:rPr>
              <a:t>by bývali volali</a:t>
            </a:r>
            <a:endParaRPr lang="cs-CZ" sz="2600" dirty="0">
              <a:solidFill>
                <a:srgbClr val="00B050"/>
              </a:solidFill>
            </a:endParaRPr>
          </a:p>
          <a:p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79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7200" dirty="0" smtClean="0"/>
              <a:t>Čas 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3000" b="1" dirty="0">
                <a:solidFill>
                  <a:srgbClr val="FF0000"/>
                </a:solidFill>
              </a:rPr>
              <a:t>přítomný </a:t>
            </a:r>
            <a:endParaRPr lang="cs-CZ" sz="3000" b="1" dirty="0" smtClean="0">
              <a:solidFill>
                <a:srgbClr val="FF0000"/>
              </a:solidFill>
            </a:endParaRPr>
          </a:p>
          <a:p>
            <a:pPr lvl="1"/>
            <a:r>
              <a:rPr lang="cs-CZ" sz="2400" b="1" dirty="0" smtClean="0"/>
              <a:t>(</a:t>
            </a:r>
            <a:r>
              <a:rPr lang="cs-CZ" sz="2400" b="1" dirty="0"/>
              <a:t>dělám, děláš, dělá, děláme, děláte, dělají)</a:t>
            </a:r>
            <a:endParaRPr lang="cs-CZ" sz="2400" dirty="0"/>
          </a:p>
          <a:p>
            <a:r>
              <a:rPr lang="cs-CZ" sz="3000" b="1" dirty="0">
                <a:solidFill>
                  <a:srgbClr val="FF0000"/>
                </a:solidFill>
              </a:rPr>
              <a:t>m</a:t>
            </a:r>
            <a:r>
              <a:rPr lang="cs-CZ" sz="3000" b="1" dirty="0" smtClean="0">
                <a:solidFill>
                  <a:srgbClr val="FF0000"/>
                </a:solidFill>
              </a:rPr>
              <a:t>inulý</a:t>
            </a:r>
          </a:p>
          <a:p>
            <a:pPr lvl="1"/>
            <a:r>
              <a:rPr lang="cs-CZ" sz="2600" b="1" dirty="0" smtClean="0"/>
              <a:t>( </a:t>
            </a:r>
            <a:r>
              <a:rPr lang="cs-CZ" sz="2600" b="1" dirty="0"/>
              <a:t>dělal jsem, dělal jsi, dělal, dělali jsme, dělali jste, dělali) </a:t>
            </a:r>
            <a:endParaRPr lang="cs-CZ" sz="2600" dirty="0"/>
          </a:p>
          <a:p>
            <a:r>
              <a:rPr lang="cs-CZ" sz="3000" b="1" dirty="0" smtClean="0">
                <a:solidFill>
                  <a:srgbClr val="FF0000"/>
                </a:solidFill>
              </a:rPr>
              <a:t>budoucí</a:t>
            </a:r>
            <a:r>
              <a:rPr lang="cs-CZ" sz="3000" b="1" dirty="0">
                <a:solidFill>
                  <a:srgbClr val="FF0000"/>
                </a:solidFill>
              </a:rPr>
              <a:t> </a:t>
            </a:r>
            <a:endParaRPr lang="cs-CZ" sz="3000" b="1" dirty="0" smtClean="0">
              <a:solidFill>
                <a:srgbClr val="FF0000"/>
              </a:solidFill>
            </a:endParaRPr>
          </a:p>
          <a:p>
            <a:pPr lvl="1"/>
            <a:r>
              <a:rPr lang="cs-CZ" sz="2400" b="1" dirty="0" smtClean="0">
                <a:solidFill>
                  <a:srgbClr val="002060"/>
                </a:solidFill>
              </a:rPr>
              <a:t>u </a:t>
            </a:r>
            <a:r>
              <a:rPr lang="cs-CZ" sz="2400" b="1" dirty="0">
                <a:solidFill>
                  <a:srgbClr val="002060"/>
                </a:solidFill>
              </a:rPr>
              <a:t>sloves nedokonavých -  infinitiv + tvar budu, budeš, …</a:t>
            </a:r>
            <a:r>
              <a:rPr lang="cs-CZ" sz="2400" b="1" dirty="0"/>
              <a:t>                      </a:t>
            </a:r>
            <a:endParaRPr lang="cs-CZ" sz="2400" dirty="0"/>
          </a:p>
          <a:p>
            <a:r>
              <a:rPr lang="cs-CZ" b="1" dirty="0"/>
              <a:t>           </a:t>
            </a:r>
            <a:r>
              <a:rPr lang="cs-CZ" b="1" dirty="0" smtClean="0"/>
              <a:t>              </a:t>
            </a:r>
            <a:r>
              <a:rPr lang="cs-CZ" b="1" dirty="0"/>
              <a:t>budu dělat, budeš dělat, bude dělat,</a:t>
            </a:r>
            <a:endParaRPr lang="cs-CZ" dirty="0"/>
          </a:p>
          <a:p>
            <a:r>
              <a:rPr lang="cs-CZ" b="1" dirty="0"/>
              <a:t>                         </a:t>
            </a:r>
            <a:r>
              <a:rPr lang="cs-CZ" b="1" dirty="0" smtClean="0"/>
              <a:t>budeme </a:t>
            </a:r>
            <a:r>
              <a:rPr lang="cs-CZ" b="1" dirty="0"/>
              <a:t>dělat, budete dělat, budou dělat </a:t>
            </a:r>
            <a:endParaRPr lang="cs-CZ" dirty="0"/>
          </a:p>
          <a:p>
            <a:pPr lvl="1"/>
            <a:r>
              <a:rPr lang="cs-CZ" sz="2400" b="1" dirty="0" smtClean="0">
                <a:solidFill>
                  <a:srgbClr val="002060"/>
                </a:solidFill>
              </a:rPr>
              <a:t>u </a:t>
            </a:r>
            <a:r>
              <a:rPr lang="cs-CZ" sz="2400" b="1" dirty="0">
                <a:solidFill>
                  <a:srgbClr val="002060"/>
                </a:solidFill>
              </a:rPr>
              <a:t>sloves dokonavých – tvary přítomné</a:t>
            </a:r>
            <a:endParaRPr lang="cs-CZ" sz="2400" dirty="0">
              <a:solidFill>
                <a:srgbClr val="002060"/>
              </a:solidFill>
            </a:endParaRPr>
          </a:p>
          <a:p>
            <a:r>
              <a:rPr lang="cs-CZ" b="1" dirty="0" smtClean="0"/>
              <a:t>                         zavolám</a:t>
            </a:r>
            <a:r>
              <a:rPr lang="cs-CZ" b="1" dirty="0"/>
              <a:t>, zavoláš, zavolá,</a:t>
            </a:r>
            <a:endParaRPr lang="cs-CZ" dirty="0"/>
          </a:p>
          <a:p>
            <a:r>
              <a:rPr lang="cs-CZ" b="1" dirty="0" smtClean="0"/>
              <a:t>                         zavoláme</a:t>
            </a:r>
            <a:r>
              <a:rPr lang="cs-CZ" b="1" dirty="0"/>
              <a:t>, zavoláte, zavolají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904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dirty="0" smtClean="0"/>
              <a:t>Slovesný rod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činný </a:t>
            </a:r>
          </a:p>
          <a:p>
            <a:pPr lvl="1"/>
            <a:r>
              <a:rPr lang="cs-CZ" sz="3200" b="1" dirty="0" smtClean="0">
                <a:solidFill>
                  <a:srgbClr val="002060"/>
                </a:solidFill>
              </a:rPr>
              <a:t>podmět </a:t>
            </a:r>
            <a:r>
              <a:rPr lang="cs-CZ" sz="3200" b="1" dirty="0">
                <a:solidFill>
                  <a:srgbClr val="002060"/>
                </a:solidFill>
              </a:rPr>
              <a:t>je původcem děje </a:t>
            </a:r>
            <a:endParaRPr lang="cs-CZ" sz="3200" b="1" dirty="0" smtClean="0">
              <a:solidFill>
                <a:srgbClr val="002060"/>
              </a:solidFill>
            </a:endParaRPr>
          </a:p>
          <a:p>
            <a:pPr lvl="2"/>
            <a:r>
              <a:rPr lang="cs-CZ" sz="3200" b="1" dirty="0" smtClean="0"/>
              <a:t>(</a:t>
            </a:r>
            <a:r>
              <a:rPr lang="cs-CZ" sz="3200" b="1" dirty="0"/>
              <a:t>vidím, viděl jsem, budu vidět)</a:t>
            </a:r>
            <a:endParaRPr lang="cs-CZ" sz="3200" dirty="0"/>
          </a:p>
          <a:p>
            <a:pPr marL="0" indent="0">
              <a:buNone/>
            </a:pPr>
            <a:endParaRPr lang="cs-CZ" sz="3200" b="1" dirty="0"/>
          </a:p>
          <a:p>
            <a:r>
              <a:rPr lang="cs-CZ" sz="4000" b="1" dirty="0" smtClean="0">
                <a:solidFill>
                  <a:srgbClr val="FF0000"/>
                </a:solidFill>
              </a:rPr>
              <a:t>trpný </a:t>
            </a:r>
          </a:p>
          <a:p>
            <a:pPr lvl="1"/>
            <a:r>
              <a:rPr lang="cs-CZ" sz="3200" b="1" dirty="0" smtClean="0">
                <a:solidFill>
                  <a:srgbClr val="002060"/>
                </a:solidFill>
              </a:rPr>
              <a:t>podmět </a:t>
            </a:r>
            <a:r>
              <a:rPr lang="cs-CZ" sz="3200" b="1" dirty="0">
                <a:solidFill>
                  <a:srgbClr val="002060"/>
                </a:solidFill>
              </a:rPr>
              <a:t>není původcem děje </a:t>
            </a:r>
            <a:endParaRPr lang="cs-CZ" sz="3200" b="1" dirty="0" smtClean="0">
              <a:solidFill>
                <a:srgbClr val="002060"/>
              </a:solidFill>
            </a:endParaRPr>
          </a:p>
          <a:p>
            <a:pPr lvl="2"/>
            <a:r>
              <a:rPr lang="cs-CZ" sz="3200" b="1" dirty="0" smtClean="0"/>
              <a:t>(</a:t>
            </a:r>
            <a:r>
              <a:rPr lang="cs-CZ" sz="3200" b="1" dirty="0"/>
              <a:t>jsem viděn, byl jsem viděn, budu viděn)</a:t>
            </a:r>
            <a:endParaRPr lang="cs-CZ" sz="3200" dirty="0"/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95653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dirty="0" smtClean="0"/>
              <a:t>Slovesný vid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b="1" dirty="0">
                <a:solidFill>
                  <a:srgbClr val="FF0000"/>
                </a:solidFill>
              </a:rPr>
              <a:t>dokonavý </a:t>
            </a:r>
            <a:endParaRPr lang="cs-CZ" sz="4000" b="1" dirty="0" smtClean="0">
              <a:solidFill>
                <a:srgbClr val="FF0000"/>
              </a:solidFill>
            </a:endParaRPr>
          </a:p>
          <a:p>
            <a:pPr lvl="1"/>
            <a:r>
              <a:rPr lang="cs-CZ" b="1" dirty="0" smtClean="0"/>
              <a:t> </a:t>
            </a:r>
            <a:r>
              <a:rPr lang="cs-CZ" sz="3200" b="1" dirty="0">
                <a:solidFill>
                  <a:srgbClr val="002060"/>
                </a:solidFill>
              </a:rPr>
              <a:t>vyjadřuje děj ohraničený  </a:t>
            </a:r>
            <a:endParaRPr lang="cs-CZ" sz="3200" dirty="0">
              <a:solidFill>
                <a:srgbClr val="002060"/>
              </a:solidFill>
            </a:endParaRPr>
          </a:p>
          <a:p>
            <a:pPr lvl="2"/>
            <a:r>
              <a:rPr lang="cs-CZ" b="1" dirty="0" smtClean="0"/>
              <a:t>jen </a:t>
            </a:r>
            <a:r>
              <a:rPr lang="cs-CZ" b="1" dirty="0"/>
              <a:t>v </a:t>
            </a:r>
            <a:r>
              <a:rPr lang="cs-CZ" b="1" dirty="0">
                <a:solidFill>
                  <a:srgbClr val="FFFF00"/>
                </a:solidFill>
              </a:rPr>
              <a:t>čase minulém </a:t>
            </a:r>
            <a:r>
              <a:rPr lang="cs-CZ" b="1" dirty="0"/>
              <a:t>( přečetl) a </a:t>
            </a:r>
            <a:r>
              <a:rPr lang="cs-CZ" b="1" dirty="0">
                <a:solidFill>
                  <a:srgbClr val="FFFF00"/>
                </a:solidFill>
              </a:rPr>
              <a:t>budoucím</a:t>
            </a:r>
            <a:r>
              <a:rPr lang="cs-CZ" b="1" dirty="0"/>
              <a:t> ( přečte)    </a:t>
            </a:r>
            <a:endParaRPr lang="cs-CZ" dirty="0"/>
          </a:p>
          <a:p>
            <a:endParaRPr lang="cs-CZ" sz="4000" b="1" dirty="0" smtClean="0">
              <a:solidFill>
                <a:srgbClr val="FF0000"/>
              </a:solidFill>
            </a:endParaRPr>
          </a:p>
          <a:p>
            <a:r>
              <a:rPr lang="cs-CZ" sz="4000" b="1" dirty="0" smtClean="0">
                <a:solidFill>
                  <a:srgbClr val="FF0000"/>
                </a:solidFill>
              </a:rPr>
              <a:t>nedokonavý </a:t>
            </a:r>
          </a:p>
          <a:p>
            <a:pPr lvl="1"/>
            <a:r>
              <a:rPr lang="cs-CZ" sz="2800" b="1" dirty="0" smtClean="0">
                <a:solidFill>
                  <a:srgbClr val="002060"/>
                </a:solidFill>
              </a:rPr>
              <a:t>vyjadřuje </a:t>
            </a:r>
            <a:r>
              <a:rPr lang="cs-CZ" sz="2800" b="1" dirty="0">
                <a:solidFill>
                  <a:srgbClr val="002060"/>
                </a:solidFill>
              </a:rPr>
              <a:t>děj neohraničený, stále probíhající     </a:t>
            </a:r>
            <a:endParaRPr lang="cs-CZ" sz="2800" b="1" dirty="0" smtClean="0">
              <a:solidFill>
                <a:srgbClr val="002060"/>
              </a:solidFill>
            </a:endParaRPr>
          </a:p>
          <a:p>
            <a:pPr lvl="2"/>
            <a:r>
              <a:rPr lang="cs-CZ" b="1" dirty="0" smtClean="0"/>
              <a:t>v</a:t>
            </a:r>
            <a:r>
              <a:rPr lang="cs-CZ" b="1" dirty="0"/>
              <a:t> </a:t>
            </a:r>
            <a:r>
              <a:rPr lang="cs-CZ" b="1" dirty="0">
                <a:solidFill>
                  <a:srgbClr val="FFFF00"/>
                </a:solidFill>
              </a:rPr>
              <a:t>čase přítomném </a:t>
            </a:r>
            <a:r>
              <a:rPr lang="cs-CZ" b="1" dirty="0"/>
              <a:t>( čte) , </a:t>
            </a:r>
            <a:r>
              <a:rPr lang="cs-CZ" b="1" dirty="0">
                <a:solidFill>
                  <a:srgbClr val="FFFF00"/>
                </a:solidFill>
              </a:rPr>
              <a:t>minulém</a:t>
            </a:r>
            <a:r>
              <a:rPr lang="cs-CZ" b="1" dirty="0"/>
              <a:t> (četl), </a:t>
            </a:r>
            <a:r>
              <a:rPr lang="cs-CZ" b="1" dirty="0">
                <a:solidFill>
                  <a:srgbClr val="FFFF00"/>
                </a:solidFill>
              </a:rPr>
              <a:t>budoucím </a:t>
            </a:r>
            <a:r>
              <a:rPr lang="cs-CZ" b="1" dirty="0"/>
              <a:t>( bude číst)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2702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dirty="0" smtClean="0"/>
              <a:t>Třídy a vzory</a:t>
            </a:r>
            <a:endParaRPr lang="cs-CZ" sz="6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2153156"/>
              </p:ext>
            </p:extLst>
          </p:nvPr>
        </p:nvGraphicFramePr>
        <p:xfrm>
          <a:off x="457200" y="1268761"/>
          <a:ext cx="8229599" cy="5255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792087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Třídy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ctr">
                        <a:buAutoNum type="arabicPeriod"/>
                      </a:pPr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třída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- e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2. třída</a:t>
                      </a:r>
                    </a:p>
                    <a:p>
                      <a:pPr algn="ctr"/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 - ne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3. třída</a:t>
                      </a:r>
                    </a:p>
                    <a:p>
                      <a:pPr algn="ctr"/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- je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4. třída</a:t>
                      </a:r>
                    </a:p>
                    <a:p>
                      <a:pPr algn="ctr"/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- í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5. třída</a:t>
                      </a:r>
                    </a:p>
                    <a:p>
                      <a:pPr algn="ctr"/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- á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0359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Vzory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70C0"/>
                          </a:solidFill>
                        </a:rPr>
                        <a:t>tvrdé</a:t>
                      </a:r>
                      <a:endParaRPr lang="cs-CZ" sz="24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Nese (nesl)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Tiskne (tiskl)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Kryje (kryl)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Prosí (prosil)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Dělá (dělal)</a:t>
                      </a:r>
                    </a:p>
                  </a:txBody>
                  <a:tcPr marL="68580" marR="68580" marT="0" marB="0"/>
                </a:tc>
              </a:tr>
              <a:tr h="70359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Bere (bral)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Mine (minul)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Kupuje (kupoval)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Trpí </a:t>
                      </a:r>
                    </a:p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(trpěl, trp!)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/>
                    </a:p>
                  </a:txBody>
                  <a:tcPr/>
                </a:tc>
              </a:tr>
              <a:tr h="70359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Začne (začal)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Sází (sázel,</a:t>
                      </a:r>
                    </a:p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sázejí)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/>
                    </a:p>
                  </a:txBody>
                  <a:tcPr/>
                </a:tc>
              </a:tr>
              <a:tr h="70359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70C0"/>
                          </a:solidFill>
                        </a:rPr>
                        <a:t>měkké</a:t>
                      </a:r>
                      <a:endParaRPr lang="cs-CZ" sz="24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Maže (mazal)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cs-CZ" sz="1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/>
                    </a:p>
                  </a:txBody>
                  <a:tcPr/>
                </a:tc>
              </a:tr>
              <a:tr h="70359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Peče (pekl)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/>
                    </a:p>
                  </a:txBody>
                  <a:tcPr/>
                </a:tc>
              </a:tr>
              <a:tr h="70359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Umře (umřel)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cs-CZ" sz="1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285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/>
              <a:t>Slovesný tvar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Určitý </a:t>
            </a:r>
            <a:r>
              <a:rPr lang="cs-CZ" sz="2800" b="1" dirty="0"/>
              <a:t>– může vyjádřit osobu a číslo </a:t>
            </a:r>
            <a:endParaRPr lang="cs-CZ" sz="2800" b="1" dirty="0" smtClean="0"/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(</a:t>
            </a:r>
            <a:r>
              <a:rPr lang="cs-CZ" sz="2800" b="1" dirty="0"/>
              <a:t>volám, voláš, volá, voláme,…)</a:t>
            </a:r>
            <a:endParaRPr lang="cs-CZ" sz="2800" dirty="0"/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Neurčitý</a:t>
            </a:r>
            <a:r>
              <a:rPr lang="cs-CZ" sz="2800" b="1" dirty="0" smtClean="0"/>
              <a:t> </a:t>
            </a:r>
            <a:r>
              <a:rPr lang="cs-CZ" sz="2800" b="1" dirty="0"/>
              <a:t>– nemůže vyjádřit osobu a číslo </a:t>
            </a:r>
            <a:endParaRPr lang="cs-CZ" sz="2800" b="1" dirty="0" smtClean="0"/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(</a:t>
            </a:r>
            <a:r>
              <a:rPr lang="cs-CZ" sz="2800" b="1" dirty="0"/>
              <a:t>volat, být </a:t>
            </a:r>
            <a:r>
              <a:rPr lang="cs-CZ" sz="2800" b="1" dirty="0" smtClean="0"/>
              <a:t>volán)</a:t>
            </a:r>
            <a:endParaRPr lang="cs-CZ" sz="2800" dirty="0"/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FF00"/>
                </a:solidFill>
              </a:rPr>
              <a:t>Jednoduchý</a:t>
            </a:r>
            <a:r>
              <a:rPr lang="cs-CZ" sz="2800" b="1" dirty="0" smtClean="0"/>
              <a:t> </a:t>
            </a:r>
            <a:r>
              <a:rPr lang="cs-CZ" sz="2800" b="1" dirty="0"/>
              <a:t>– je vyjádřen jedním slovesem </a:t>
            </a:r>
            <a:endParaRPr lang="cs-CZ" sz="2800" b="1" dirty="0" smtClean="0"/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 (</a:t>
            </a:r>
            <a:r>
              <a:rPr lang="cs-CZ" sz="2800" b="1" dirty="0"/>
              <a:t>spát, smát se, zpívá )</a:t>
            </a:r>
            <a:endParaRPr lang="cs-CZ" sz="2800" dirty="0"/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FF00"/>
                </a:solidFill>
              </a:rPr>
              <a:t>Složený </a:t>
            </a:r>
            <a:r>
              <a:rPr lang="cs-CZ" sz="2800" b="1" dirty="0">
                <a:solidFill>
                  <a:srgbClr val="FFFF00"/>
                </a:solidFill>
              </a:rPr>
              <a:t>–</a:t>
            </a:r>
            <a:r>
              <a:rPr lang="cs-CZ" sz="2800" b="1" dirty="0"/>
              <a:t> je vyjádřen dvěma/více slovesy </a:t>
            </a:r>
            <a:endParaRPr lang="cs-CZ" sz="2800" b="1" dirty="0" smtClean="0"/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(</a:t>
            </a:r>
            <a:r>
              <a:rPr lang="cs-CZ" sz="2800" b="1" dirty="0"/>
              <a:t>odešel jsem, smál jsem se, </a:t>
            </a:r>
            <a:r>
              <a:rPr lang="cs-CZ" sz="2800" b="1" dirty="0" smtClean="0"/>
              <a:t> 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přáli bychom si)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64947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b="1" dirty="0">
                <a:solidFill>
                  <a:srgbClr val="FF0000"/>
                </a:solidFill>
              </a:rPr>
              <a:t>POZOR !  Všechny tvary sloves v minulém čase považujeme za </a:t>
            </a:r>
            <a:r>
              <a:rPr lang="cs-CZ" sz="3600" b="1" u="sng" dirty="0">
                <a:solidFill>
                  <a:srgbClr val="FF0000"/>
                </a:solidFill>
              </a:rPr>
              <a:t>složené</a:t>
            </a:r>
            <a:r>
              <a:rPr lang="cs-CZ" sz="3600" b="1" dirty="0">
                <a:solidFill>
                  <a:srgbClr val="FF0000"/>
                </a:solidFill>
              </a:rPr>
              <a:t> </a:t>
            </a: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sz="3200" b="1" dirty="0" smtClean="0">
                <a:solidFill>
                  <a:srgbClr val="002060"/>
                </a:solidFill>
              </a:rPr>
              <a:t>(</a:t>
            </a:r>
            <a:r>
              <a:rPr lang="cs-CZ" sz="3200" b="1" dirty="0">
                <a:solidFill>
                  <a:srgbClr val="002060"/>
                </a:solidFill>
              </a:rPr>
              <a:t>i v 3. os. č. jed. a mn. –  </a:t>
            </a:r>
            <a:r>
              <a:rPr lang="cs-CZ" sz="3200" b="1" dirty="0" smtClean="0">
                <a:solidFill>
                  <a:srgbClr val="002060"/>
                </a:solidFill>
              </a:rPr>
              <a:t>slyšel, slyšeli).</a:t>
            </a:r>
            <a:endParaRPr lang="cs-CZ" sz="3200" dirty="0">
              <a:solidFill>
                <a:srgbClr val="002060"/>
              </a:solidFill>
            </a:endParaRPr>
          </a:p>
          <a:p>
            <a:endParaRPr lang="cs-CZ" b="1" dirty="0" smtClean="0"/>
          </a:p>
          <a:p>
            <a:pPr marL="0" indent="0" algn="ctr">
              <a:buNone/>
            </a:pPr>
            <a:r>
              <a:rPr lang="cs-CZ" sz="3200" b="1" dirty="0" smtClean="0"/>
              <a:t>Původně </a:t>
            </a:r>
            <a:r>
              <a:rPr lang="cs-CZ" sz="3200" b="1" dirty="0"/>
              <a:t>ve staré češtině to byly tvary s pomocným </a:t>
            </a:r>
            <a:r>
              <a:rPr lang="cs-CZ" sz="3200" b="1" dirty="0" smtClean="0"/>
              <a:t>slovesem:</a:t>
            </a:r>
            <a:endParaRPr lang="cs-CZ" sz="3200" b="1" dirty="0"/>
          </a:p>
          <a:p>
            <a:pPr marL="0" indent="0" algn="ctr">
              <a:buNone/>
            </a:pPr>
            <a:r>
              <a:rPr lang="cs-CZ" sz="3200" b="1" dirty="0" smtClean="0">
                <a:solidFill>
                  <a:srgbClr val="002060"/>
                </a:solidFill>
              </a:rPr>
              <a:t>slyšel </a:t>
            </a:r>
            <a:r>
              <a:rPr lang="cs-CZ" sz="3200" b="1" dirty="0">
                <a:solidFill>
                  <a:srgbClr val="002060"/>
                </a:solidFill>
              </a:rPr>
              <a:t>jest, slyšeli jsou.</a:t>
            </a:r>
            <a:endParaRPr lang="cs-CZ" sz="32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278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dirty="0" smtClean="0"/>
              <a:t>Příčestí 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činné (minulé) </a:t>
            </a:r>
            <a:endParaRPr lang="cs-CZ" sz="3600" b="1" dirty="0" smtClean="0">
              <a:solidFill>
                <a:srgbClr val="FF0000"/>
              </a:solidFill>
            </a:endParaRPr>
          </a:p>
          <a:p>
            <a:pPr lvl="1"/>
            <a:r>
              <a:rPr lang="cs-CZ" sz="3200" b="1" dirty="0" smtClean="0"/>
              <a:t> </a:t>
            </a:r>
            <a:r>
              <a:rPr lang="cs-CZ" sz="3200" b="1" dirty="0">
                <a:solidFill>
                  <a:srgbClr val="002060"/>
                </a:solidFill>
              </a:rPr>
              <a:t>slovesné tvary zakončené na </a:t>
            </a:r>
            <a:r>
              <a:rPr lang="cs-CZ" sz="3200" b="1" dirty="0" smtClean="0">
                <a:solidFill>
                  <a:srgbClr val="002060"/>
                </a:solidFill>
              </a:rPr>
              <a:t>: </a:t>
            </a:r>
          </a:p>
          <a:p>
            <a:pPr lvl="2"/>
            <a:r>
              <a:rPr lang="cs-CZ" sz="3200" b="1" dirty="0" smtClean="0">
                <a:solidFill>
                  <a:srgbClr val="FFC000"/>
                </a:solidFill>
              </a:rPr>
              <a:t> -l</a:t>
            </a:r>
            <a:r>
              <a:rPr lang="cs-CZ" sz="3200" b="1" dirty="0">
                <a:solidFill>
                  <a:srgbClr val="FFC000"/>
                </a:solidFill>
              </a:rPr>
              <a:t>, -la,-</a:t>
            </a:r>
            <a:r>
              <a:rPr lang="cs-CZ" sz="3200" b="1" dirty="0" err="1">
                <a:solidFill>
                  <a:srgbClr val="FFC000"/>
                </a:solidFill>
              </a:rPr>
              <a:t>lo</a:t>
            </a:r>
            <a:r>
              <a:rPr lang="cs-CZ" sz="3200" b="1" dirty="0">
                <a:solidFill>
                  <a:srgbClr val="FFC000"/>
                </a:solidFill>
              </a:rPr>
              <a:t>, -</a:t>
            </a:r>
            <a:r>
              <a:rPr lang="cs-CZ" sz="3200" b="1" dirty="0" err="1">
                <a:solidFill>
                  <a:srgbClr val="FFC000"/>
                </a:solidFill>
              </a:rPr>
              <a:t>li</a:t>
            </a:r>
            <a:r>
              <a:rPr lang="cs-CZ" sz="3200" b="1" dirty="0">
                <a:solidFill>
                  <a:srgbClr val="FFC000"/>
                </a:solidFill>
              </a:rPr>
              <a:t>, -</a:t>
            </a:r>
            <a:r>
              <a:rPr lang="cs-CZ" sz="3200" b="1" dirty="0" err="1">
                <a:solidFill>
                  <a:srgbClr val="FFC000"/>
                </a:solidFill>
              </a:rPr>
              <a:t>ly</a:t>
            </a:r>
            <a:r>
              <a:rPr lang="cs-CZ" sz="3200" b="1" dirty="0">
                <a:solidFill>
                  <a:srgbClr val="FFC000"/>
                </a:solidFill>
              </a:rPr>
              <a:t>, -la</a:t>
            </a:r>
            <a:endParaRPr lang="cs-CZ" sz="3200" dirty="0">
              <a:solidFill>
                <a:srgbClr val="FFC000"/>
              </a:solidFill>
            </a:endParaRPr>
          </a:p>
          <a:p>
            <a:pPr lvl="1"/>
            <a:r>
              <a:rPr lang="cs-CZ" sz="3600" b="1" dirty="0" smtClean="0"/>
              <a:t>( </a:t>
            </a:r>
            <a:r>
              <a:rPr lang="cs-CZ" sz="3600" b="1" dirty="0"/>
              <a:t>přišel, přišla, přišlo, přišli, přišly, přišla)</a:t>
            </a:r>
            <a:endParaRPr lang="cs-CZ" sz="3600" dirty="0"/>
          </a:p>
          <a:p>
            <a:pPr marL="0" indent="0">
              <a:buNone/>
            </a:pPr>
            <a:endParaRPr lang="cs-CZ" sz="3600" dirty="0"/>
          </a:p>
          <a:p>
            <a:r>
              <a:rPr lang="cs-CZ" sz="3600" b="1" dirty="0" smtClean="0">
                <a:solidFill>
                  <a:srgbClr val="FF0000"/>
                </a:solidFill>
              </a:rPr>
              <a:t>trpné </a:t>
            </a:r>
          </a:p>
          <a:p>
            <a:pPr lvl="1"/>
            <a:r>
              <a:rPr lang="cs-CZ" sz="3200" b="1" dirty="0" smtClean="0">
                <a:solidFill>
                  <a:srgbClr val="002060"/>
                </a:solidFill>
              </a:rPr>
              <a:t>slovesné </a:t>
            </a:r>
            <a:r>
              <a:rPr lang="cs-CZ" sz="3200" b="1" dirty="0">
                <a:solidFill>
                  <a:srgbClr val="002060"/>
                </a:solidFill>
              </a:rPr>
              <a:t>tvary zakončené </a:t>
            </a:r>
            <a:r>
              <a:rPr lang="cs-CZ" sz="3200" b="1" dirty="0" smtClean="0">
                <a:solidFill>
                  <a:srgbClr val="002060"/>
                </a:solidFill>
              </a:rPr>
              <a:t>na :</a:t>
            </a:r>
          </a:p>
          <a:p>
            <a:pPr lvl="2"/>
            <a:r>
              <a:rPr lang="cs-CZ" sz="3200" b="1" dirty="0" smtClean="0"/>
              <a:t> </a:t>
            </a:r>
            <a:r>
              <a:rPr lang="cs-CZ" sz="3200" b="1" dirty="0">
                <a:solidFill>
                  <a:srgbClr val="FFC000"/>
                </a:solidFill>
              </a:rPr>
              <a:t>–en, -n, -t </a:t>
            </a:r>
            <a:endParaRPr lang="cs-CZ" sz="3200" b="1" dirty="0" smtClean="0">
              <a:solidFill>
                <a:srgbClr val="FFC000"/>
              </a:solidFill>
            </a:endParaRPr>
          </a:p>
          <a:p>
            <a:pPr lvl="1"/>
            <a:r>
              <a:rPr lang="cs-CZ" sz="3600" b="1" dirty="0" smtClean="0"/>
              <a:t>( </a:t>
            </a:r>
            <a:r>
              <a:rPr lang="cs-CZ" sz="3600" b="1" dirty="0"/>
              <a:t>nesen, hnán, bit) </a:t>
            </a:r>
            <a:endParaRPr lang="cs-CZ" sz="3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933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210</TotalTime>
  <Words>660</Words>
  <Application>Microsoft Office PowerPoint</Application>
  <PresentationFormat>Předvádění na obrazovce (4:3)</PresentationFormat>
  <Paragraphs>202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Došky</vt:lpstr>
      <vt:lpstr>Slovesa</vt:lpstr>
      <vt:lpstr>CO VYJADŘUJÍ SLOVESA? </vt:lpstr>
      <vt:lpstr>ŘEKNI SPRÁVNÉ ŘEŠENÍ : </vt:lpstr>
      <vt:lpstr>Jaké mluvnické významy sloveso vyjadřuje  ( co u sloves  určujeme)? </vt:lpstr>
      <vt:lpstr>Osoby </vt:lpstr>
      <vt:lpstr>Čísla </vt:lpstr>
      <vt:lpstr>Způsob </vt:lpstr>
      <vt:lpstr>Způsob podmiňovací</vt:lpstr>
      <vt:lpstr>Čas </vt:lpstr>
      <vt:lpstr>Slovesný rod</vt:lpstr>
      <vt:lpstr>Slovesný vid</vt:lpstr>
      <vt:lpstr>Třídy a vzory</vt:lpstr>
      <vt:lpstr>Slovesný tvar</vt:lpstr>
      <vt:lpstr>Prezentace aplikace PowerPoint</vt:lpstr>
      <vt:lpstr>Příčestí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Slovesa a slovesné tvary</dc:title>
  <dc:creator>TIGERDENT sro</dc:creator>
  <cp:lastModifiedBy>Vlastník</cp:lastModifiedBy>
  <cp:revision>11</cp:revision>
  <dcterms:created xsi:type="dcterms:W3CDTF">2012-11-27T14:12:39Z</dcterms:created>
  <dcterms:modified xsi:type="dcterms:W3CDTF">2012-12-07T15:10:38Z</dcterms:modified>
</cp:coreProperties>
</file>