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>
        <p:scale>
          <a:sx n="90" d="100"/>
          <a:sy n="90" d="100"/>
        </p:scale>
        <p:origin x="-73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46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816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076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75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776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11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83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728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148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555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020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8ACB2-5F8A-4E3E-A0BA-02359C8CAC95}" type="datetimeFigureOut">
              <a:rPr lang="cs-CZ" smtClean="0"/>
              <a:t>6. 5. 2013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B412F-ED1C-48EC-87C2-9616659911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655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VY_42_INOVACE_36_2_Výpočet neznámé ze vzorce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 žáci seznámí s postupem, jak vyjadřovat neznámou ze vzorce. Následné řešení příkladů na vyjadřování neznámé ze vzorce a vypočítávání neznámé ze vzorce.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3.5.2013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3.5.2013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66864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Výpočet neznámé ze vzorce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Vyjadřování neznámé ze vzorce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248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délku strany obdélníku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Obvod obdélníku je 50 cm a jedna jeho strana je dlouhá 11 cm.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Vzorec pro obvod obdélníku: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2492896"/>
            <a:ext cx="1818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 = 2 · (a + b)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039343"/>
            <a:ext cx="1818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2 · (a + b)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471391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50 cm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3861048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 = 11 cm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4191471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= ?</a:t>
            </a:r>
            <a:endParaRPr lang="cs-CZ" sz="2400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467544" y="4653136"/>
            <a:ext cx="181812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67544" y="4653136"/>
            <a:ext cx="2093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50 = 2 · (a + 11)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5013176"/>
            <a:ext cx="1693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50 = 2a + 22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5373216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28 = 2a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5733256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dbl" dirty="0" smtClean="0"/>
              <a:t>14 = a</a:t>
            </a:r>
            <a:endParaRPr lang="cs-CZ" sz="2400" u="dbl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29149" y="5013176"/>
            <a:ext cx="8467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- 22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29149" y="5373216"/>
            <a:ext cx="67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: 2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9552" y="6207695"/>
            <a:ext cx="4474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Neznámá délka strany měří 14 cm.</a:t>
            </a:r>
          </a:p>
        </p:txBody>
      </p:sp>
    </p:spTree>
    <p:extLst>
      <p:ext uri="{BB962C8B-B14F-4D97-AF65-F5344CB8AC3E}">
        <p14:creationId xmlns:p14="http://schemas.microsoft.com/office/powerpoint/2010/main" val="420018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2" grpId="0"/>
      <p:bldP spid="13" grpId="0"/>
      <p:bldP spid="15" grpId="0"/>
      <p:bldP spid="16" grpId="0"/>
      <p:bldP spid="18" grpId="0"/>
      <p:bldP spid="19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Vyjádření strany ze vzorce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Obvod obdélníku je 50 cm a jedna jeho strana je dlouhá 11 cm.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Vzorec pro obvod obdélníku: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2492896"/>
            <a:ext cx="1818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 = 2 · (a + b)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039343"/>
            <a:ext cx="1818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2 · (a + b)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471391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50 cm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3861048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 = 11 cm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4191471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= ?</a:t>
            </a:r>
            <a:endParaRPr lang="cs-CZ" sz="2400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467544" y="4653136"/>
            <a:ext cx="181812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431895" y="3039343"/>
            <a:ext cx="4172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Vyjádříme si neznámou stranu 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427984" y="3471391"/>
            <a:ext cx="2377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= ……………………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916981" y="4636531"/>
            <a:ext cx="1818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2 · (a + b)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916981" y="4996571"/>
            <a:ext cx="1550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2a + 2b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789189" y="5085184"/>
            <a:ext cx="8467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- 2b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33566" y="5399002"/>
            <a:ext cx="1550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– 2b = 2a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771800" y="5487615"/>
            <a:ext cx="678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: 2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39552" y="5759042"/>
                <a:ext cx="1194301" cy="6222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𝑜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−2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4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a</a:t>
                </a:r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759042"/>
                <a:ext cx="1194301" cy="622286"/>
              </a:xfrm>
              <a:prstGeom prst="rect">
                <a:avLst/>
              </a:prstGeom>
              <a:blipFill rotWithShape="1">
                <a:blip r:embed="rId2"/>
                <a:stretch>
                  <a:fillRect r="-7179" b="-9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ovéPole 28"/>
          <p:cNvSpPr txBox="1"/>
          <p:nvPr/>
        </p:nvSpPr>
        <p:spPr>
          <a:xfrm>
            <a:off x="4427984" y="3903439"/>
            <a:ext cx="1435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Dosadíme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529827" y="4365104"/>
                <a:ext cx="1195905" cy="6222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𝑜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−2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9827" y="4365104"/>
                <a:ext cx="1195905" cy="622286"/>
              </a:xfrm>
              <a:prstGeom prst="rect">
                <a:avLst/>
              </a:prstGeom>
              <a:blipFill rotWithShape="1">
                <a:blip r:embed="rId3"/>
                <a:stretch>
                  <a:fillRect l="-7653" b="-9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4528223" y="5038962"/>
                <a:ext cx="1500732" cy="6199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50−2·11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223" y="5038962"/>
                <a:ext cx="1500732" cy="619913"/>
              </a:xfrm>
              <a:prstGeom prst="rect">
                <a:avLst/>
              </a:prstGeom>
              <a:blipFill rotWithShape="1">
                <a:blip r:embed="rId4"/>
                <a:stretch>
                  <a:fillRect l="-6504" b="-108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4572000" y="5617399"/>
                <a:ext cx="883575" cy="6146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28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5617399"/>
                <a:ext cx="883575" cy="614655"/>
              </a:xfrm>
              <a:prstGeom prst="rect">
                <a:avLst/>
              </a:prstGeom>
              <a:blipFill rotWithShape="1">
                <a:blip r:embed="rId5"/>
                <a:stretch>
                  <a:fillRect l="-10345" b="-99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/>
          <p:cNvSpPr txBox="1"/>
          <p:nvPr/>
        </p:nvSpPr>
        <p:spPr>
          <a:xfrm>
            <a:off x="4572000" y="6198721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dbl" dirty="0" smtClean="0"/>
              <a:t>a = 14</a:t>
            </a:r>
            <a:endParaRPr lang="cs-CZ" sz="2400" u="dbl" dirty="0"/>
          </a:p>
        </p:txBody>
      </p:sp>
    </p:spTree>
    <p:extLst>
      <p:ext uri="{BB962C8B-B14F-4D97-AF65-F5344CB8AC3E}">
        <p14:creationId xmlns:p14="http://schemas.microsoft.com/office/powerpoint/2010/main" val="157727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84976" cy="4525963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2400" dirty="0" smtClean="0"/>
              <a:t>Určete stranu c tak, že nejdřív stranu </a:t>
            </a:r>
            <a:r>
              <a:rPr lang="cs-CZ" sz="2400" i="1" dirty="0" smtClean="0"/>
              <a:t>c</a:t>
            </a:r>
            <a:r>
              <a:rPr lang="cs-CZ" sz="2400" dirty="0" smtClean="0"/>
              <a:t> vyjádříte ze vzorce pro obvod.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599183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40 cm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1393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 = 17 cm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1916832"/>
            <a:ext cx="13789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= 16 cm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2636912"/>
            <a:ext cx="1192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 = ? cm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2776" y="3717032"/>
            <a:ext cx="16610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= a + b + c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047455"/>
            <a:ext cx="16610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– a = b + c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9751" y="4407495"/>
            <a:ext cx="172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 – a – b  = c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4839543"/>
            <a:ext cx="1763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 = o – a – b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5271591"/>
            <a:ext cx="2191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 = 40 – 16 – 17 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59632" y="5661248"/>
            <a:ext cx="761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dbl" dirty="0" smtClean="0"/>
              <a:t>c = 7</a:t>
            </a:r>
            <a:endParaRPr lang="cs-CZ" sz="2400" u="dbl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27773" y="6021288"/>
            <a:ext cx="2576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Strana c měří 7 cm.</a:t>
            </a:r>
            <a:endParaRPr lang="cs-CZ" sz="24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467544" y="3068960"/>
            <a:ext cx="181812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910968" y="3717032"/>
            <a:ext cx="683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- 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15816" y="4077072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- b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0467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  <p:bldP spid="15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Výška rovnoběžníku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Určete výšku rovnoběžníku (</a:t>
            </a:r>
            <a:r>
              <a:rPr lang="cs-CZ" dirty="0" err="1" smtClean="0"/>
              <a:t>v</a:t>
            </a:r>
            <a:r>
              <a:rPr lang="cs-CZ" baseline="-25000" dirty="0" err="1" smtClean="0"/>
              <a:t>a</a:t>
            </a:r>
            <a:r>
              <a:rPr lang="cs-CZ" dirty="0" smtClean="0"/>
              <a:t>) znáte – </a:t>
            </a:r>
            <a:r>
              <a:rPr lang="cs-CZ" dirty="0" err="1" smtClean="0"/>
              <a:t>li</a:t>
            </a:r>
            <a:r>
              <a:rPr lang="cs-CZ" dirty="0" smtClean="0"/>
              <a:t> obsah a stranu </a:t>
            </a:r>
            <a:r>
              <a:rPr lang="cs-CZ" i="1" dirty="0" smtClean="0"/>
              <a:t>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2406" y="2721694"/>
            <a:ext cx="1643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 = 60 mm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406" y="3039343"/>
            <a:ext cx="1494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= 15 mm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3369766"/>
            <a:ext cx="85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v</a:t>
            </a:r>
            <a:r>
              <a:rPr lang="cs-CZ" sz="2400" baseline="-25000" dirty="0" err="1" smtClean="0"/>
              <a:t>a</a:t>
            </a:r>
            <a:r>
              <a:rPr lang="cs-CZ" sz="2400" dirty="0" smtClean="0"/>
              <a:t> = ?</a:t>
            </a:r>
            <a:endParaRPr lang="cs-CZ" sz="2400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827584" y="3789040"/>
            <a:ext cx="147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827584" y="3903439"/>
            <a:ext cx="1212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 = a · </a:t>
            </a:r>
            <a:r>
              <a:rPr lang="cs-CZ" sz="2400" dirty="0" err="1" smtClean="0"/>
              <a:t>v</a:t>
            </a:r>
            <a:r>
              <a:rPr lang="cs-CZ" sz="2400" baseline="-25000" dirty="0" err="1" smtClean="0"/>
              <a:t>a</a:t>
            </a:r>
            <a:endParaRPr lang="cs-CZ" sz="2400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827584" y="4335487"/>
                <a:ext cx="855683" cy="6189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:r>
                  <a:rPr lang="cs-CZ" sz="2400" dirty="0" err="1" smtClean="0"/>
                  <a:t>v</a:t>
                </a:r>
                <a:r>
                  <a:rPr lang="cs-CZ" sz="2400" baseline="-25000" dirty="0" err="1" smtClean="0"/>
                  <a:t>a</a:t>
                </a:r>
                <a:endParaRPr lang="cs-CZ" sz="2400" baseline="-25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4335487"/>
                <a:ext cx="855683" cy="618952"/>
              </a:xfrm>
              <a:prstGeom prst="rect">
                <a:avLst/>
              </a:prstGeom>
              <a:blipFill rotWithShape="1">
                <a:blip r:embed="rId2"/>
                <a:stretch>
                  <a:fillRect r="-2857" b="-8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763989" y="4898280"/>
                <a:ext cx="855683" cy="6189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err="1" smtClean="0"/>
                  <a:t>v</a:t>
                </a:r>
                <a:r>
                  <a:rPr lang="cs-CZ" sz="2400" baseline="-25000" dirty="0" err="1" smtClean="0"/>
                  <a:t>a</a:t>
                </a:r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cs-CZ" sz="2400" baseline="-25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989" y="4898280"/>
                <a:ext cx="855683" cy="618952"/>
              </a:xfrm>
              <a:prstGeom prst="rect">
                <a:avLst/>
              </a:prstGeom>
              <a:blipFill rotWithShape="1">
                <a:blip r:embed="rId3"/>
                <a:stretch>
                  <a:fillRect l="-10638" b="-99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755576" y="5517232"/>
                <a:ext cx="968855" cy="6166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v</a:t>
                </a:r>
                <a:r>
                  <a:rPr lang="cs-CZ" sz="2400" baseline="-25000" dirty="0" err="1" smtClean="0"/>
                  <a:t>a</a:t>
                </a:r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dirty="0" smtClean="0">
                            <a:latin typeface="Cambria Math"/>
                          </a:rPr>
                          <m:t>60</m:t>
                        </m:r>
                      </m:num>
                      <m:den>
                        <m:r>
                          <a:rPr lang="cs-CZ" sz="2400" b="0" i="1" dirty="0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endParaRPr lang="cs-CZ" sz="2400" baseline="-250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5517232"/>
                <a:ext cx="968855" cy="616644"/>
              </a:xfrm>
              <a:prstGeom prst="rect">
                <a:avLst/>
              </a:prstGeom>
              <a:blipFill rotWithShape="1">
                <a:blip r:embed="rId4"/>
                <a:stretch>
                  <a:fillRect l="-10063" b="-99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755576" y="6052716"/>
            <a:ext cx="86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dbl" dirty="0" err="1" smtClean="0"/>
              <a:t>v</a:t>
            </a:r>
            <a:r>
              <a:rPr lang="cs-CZ" sz="2400" u="dbl" baseline="-25000" dirty="0" err="1" smtClean="0"/>
              <a:t>a</a:t>
            </a:r>
            <a:r>
              <a:rPr lang="cs-CZ" sz="2400" u="dbl" dirty="0" smtClean="0"/>
              <a:t> = 4</a:t>
            </a:r>
            <a:endParaRPr lang="cs-CZ" sz="2400" u="dbl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87824" y="6063679"/>
            <a:ext cx="4347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Výška rovnoběžníku (</a:t>
            </a:r>
            <a:r>
              <a:rPr lang="cs-CZ" sz="2400" dirty="0" err="1" smtClean="0"/>
              <a:t>v</a:t>
            </a:r>
            <a:r>
              <a:rPr lang="cs-CZ" sz="2400" baseline="-25000" dirty="0" err="1" smtClean="0"/>
              <a:t>a</a:t>
            </a:r>
            <a:r>
              <a:rPr lang="cs-CZ" sz="2400" dirty="0" smtClean="0"/>
              <a:t>) je 4 mm.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67401" y="390343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/ : a</a:t>
            </a:r>
            <a:endParaRPr lang="cs-CZ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2040102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Vyjadřování ze vzorce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s</a:t>
            </a:r>
            <a:r>
              <a:rPr lang="cs-CZ" sz="4000" dirty="0" smtClean="0"/>
              <a:t> = v · t</a:t>
            </a:r>
          </a:p>
          <a:p>
            <a:pPr marL="0" indent="0">
              <a:buNone/>
            </a:pPr>
            <a:r>
              <a:rPr lang="cs-CZ" dirty="0" smtClean="0"/>
              <a:t>Vyjádřete ze vzorce rychlost a čas.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3497813"/>
            <a:ext cx="14911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 = v · t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42485" y="3502749"/>
            <a:ext cx="14911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 = v · t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358109" y="3502749"/>
            <a:ext cx="848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: t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413605" y="3502749"/>
            <a:ext cx="902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/ : v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27584" y="2852936"/>
            <a:ext cx="1666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rychlost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713637" y="2852936"/>
            <a:ext cx="7787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čas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827584" y="4222829"/>
                <a:ext cx="1001108" cy="8336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36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dirty="0" smtClean="0"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3600" b="0" i="1" dirty="0" smtClean="0">
                            <a:latin typeface="Cambria Math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sz="3600" dirty="0" smtClean="0"/>
                  <a:t> = v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4222829"/>
                <a:ext cx="1001108" cy="833626"/>
              </a:xfrm>
              <a:prstGeom prst="rect">
                <a:avLst/>
              </a:prstGeom>
              <a:blipFill rotWithShape="1">
                <a:blip r:embed="rId2"/>
                <a:stretch>
                  <a:fillRect t="-2206" r="-17683" b="-139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724128" y="4221088"/>
                <a:ext cx="975460" cy="8334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36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dirty="0" smtClean="0"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3600" b="0" i="1" dirty="0" smtClean="0"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r>
                  <a:rPr lang="cs-CZ" sz="3600" dirty="0" smtClean="0"/>
                  <a:t> = t</a:t>
                </a: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4221088"/>
                <a:ext cx="975460" cy="833498"/>
              </a:xfrm>
              <a:prstGeom prst="rect">
                <a:avLst/>
              </a:prstGeom>
              <a:blipFill rotWithShape="1">
                <a:blip r:embed="rId3"/>
                <a:stretch>
                  <a:fillRect t="-2190" r="-17500" b="-131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827584" y="5187662"/>
                <a:ext cx="1001108" cy="8336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600" b="1" dirty="0" smtClean="0"/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atin typeface="Cambria Math"/>
                          </a:rPr>
                          <m:t>𝒔</m:t>
                        </m:r>
                      </m:num>
                      <m:den>
                        <m:r>
                          <a:rPr lang="cs-CZ" sz="3600" b="1" i="1" dirty="0" smtClean="0">
                            <a:latin typeface="Cambria Math"/>
                          </a:rPr>
                          <m:t>𝒕</m:t>
                        </m:r>
                      </m:den>
                    </m:f>
                  </m:oMath>
                </a14:m>
                <a:endParaRPr lang="cs-CZ" sz="3600" b="1" dirty="0" smtClean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5187662"/>
                <a:ext cx="1001108" cy="833626"/>
              </a:xfrm>
              <a:prstGeom prst="rect">
                <a:avLst/>
              </a:prstGeom>
              <a:blipFill rotWithShape="1">
                <a:blip r:embed="rId4"/>
                <a:stretch>
                  <a:fillRect l="-18902" t="-2190" r="-1829" b="-131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724128" y="5185921"/>
                <a:ext cx="975460" cy="8334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600" b="1" dirty="0" smtClean="0"/>
                  <a:t>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atin typeface="Cambria Math"/>
                          </a:rPr>
                          <m:t>𝒔</m:t>
                        </m:r>
                      </m:num>
                      <m:den>
                        <m:r>
                          <a:rPr lang="cs-CZ" sz="3600" b="1" i="1" dirty="0" smtClean="0">
                            <a:latin typeface="Cambria Math"/>
                          </a:rPr>
                          <m:t>𝒗</m:t>
                        </m:r>
                      </m:den>
                    </m:f>
                  </m:oMath>
                </a14:m>
                <a:endParaRPr lang="cs-CZ" sz="3600" b="1" dirty="0" smtClean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5185921"/>
                <a:ext cx="975460" cy="833498"/>
              </a:xfrm>
              <a:prstGeom prst="rect">
                <a:avLst/>
              </a:prstGeom>
              <a:blipFill rotWithShape="1">
                <a:blip r:embed="rId5"/>
                <a:stretch>
                  <a:fillRect l="-19375" t="-2206" b="-139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031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Vyjadřování ze vzorce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Obsah lichoběžníku:</a:t>
            </a:r>
          </a:p>
          <a:p>
            <a:pPr marL="0" indent="0">
              <a:buNone/>
            </a:pPr>
            <a:r>
              <a:rPr lang="cs-CZ" b="1" dirty="0" smtClean="0"/>
              <a:t>výška	</a:t>
            </a:r>
            <a:r>
              <a:rPr lang="cs-CZ" dirty="0" smtClean="0"/>
              <a:t>				</a:t>
            </a:r>
            <a:r>
              <a:rPr lang="cs-CZ" b="1" dirty="0" smtClean="0"/>
              <a:t>strana </a:t>
            </a:r>
            <a:r>
              <a:rPr lang="cs-CZ" b="1" i="1" dirty="0" smtClean="0"/>
              <a:t>c</a:t>
            </a:r>
            <a:endParaRPr lang="cs-CZ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067944" y="1556792"/>
                <a:ext cx="1640706" cy="720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)·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1556792"/>
                <a:ext cx="1640706" cy="720775"/>
              </a:xfrm>
              <a:prstGeom prst="rect">
                <a:avLst/>
              </a:prstGeom>
              <a:blipFill rotWithShape="1">
                <a:blip r:embed="rId2"/>
                <a:stretch>
                  <a:fillRect l="-7435" b="-109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826103" y="2780233"/>
                <a:ext cx="1640706" cy="720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)·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103" y="2780233"/>
                <a:ext cx="1640706" cy="720775"/>
              </a:xfrm>
              <a:prstGeom prst="rect">
                <a:avLst/>
              </a:prstGeom>
              <a:blipFill rotWithShape="1">
                <a:blip r:embed="rId3"/>
                <a:stretch>
                  <a:fillRect l="-7807" b="-11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666609" y="3409836"/>
            <a:ext cx="21771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2S = (a + c) · v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82063" y="4034956"/>
                <a:ext cx="1409617" cy="7621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2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𝑐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sz="2800" dirty="0" smtClean="0"/>
                  <a:t> = v</a:t>
                </a:r>
                <a:endParaRPr lang="cs-CZ" sz="28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063" y="4034956"/>
                <a:ext cx="1409617" cy="762196"/>
              </a:xfrm>
              <a:prstGeom prst="rect">
                <a:avLst/>
              </a:prstGeom>
              <a:blipFill rotWithShape="1">
                <a:blip r:embed="rId4"/>
                <a:stretch>
                  <a:fillRect r="-7759" b="-32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4971060"/>
                <a:ext cx="1402948" cy="7705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latin typeface="Cambria Math"/>
                          </a:rPr>
                          <m:t>𝟐</m:t>
                        </m:r>
                        <m:r>
                          <a:rPr lang="cs-CZ" sz="2800" b="1" i="1" dirty="0" smtClean="0">
                            <a:latin typeface="Cambria Math"/>
                          </a:rPr>
                          <m:t>𝑺</m:t>
                        </m:r>
                      </m:num>
                      <m:den>
                        <m:r>
                          <a:rPr lang="cs-CZ" sz="2800" b="1" i="1" dirty="0" smtClean="0">
                            <a:latin typeface="Cambria Math"/>
                          </a:rPr>
                          <m:t>(</m:t>
                        </m:r>
                        <m:r>
                          <a:rPr lang="cs-CZ" sz="2800" b="1" i="1" dirty="0" smtClean="0">
                            <a:latin typeface="Cambria Math"/>
                          </a:rPr>
                          <m:t>𝒂</m:t>
                        </m:r>
                        <m:r>
                          <a:rPr lang="cs-CZ" sz="2800" b="1" i="1" dirty="0" smtClean="0">
                            <a:latin typeface="Cambria Math"/>
                          </a:rPr>
                          <m:t>+</m:t>
                        </m:r>
                        <m:r>
                          <a:rPr lang="cs-CZ" sz="2800" b="1" i="1" dirty="0" smtClean="0">
                            <a:latin typeface="Cambria Math"/>
                          </a:rPr>
                          <m:t>𝒄</m:t>
                        </m:r>
                        <m:r>
                          <a:rPr lang="cs-CZ" sz="2800" b="1" i="1" dirty="0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4971060"/>
                <a:ext cx="1402948" cy="770532"/>
              </a:xfrm>
              <a:prstGeom prst="rect">
                <a:avLst/>
              </a:prstGeom>
              <a:blipFill rotWithShape="1">
                <a:blip r:embed="rId5"/>
                <a:stretch>
                  <a:fillRect l="-9130" b="-2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698141" y="2780928"/>
                <a:ext cx="1640706" cy="720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)·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8141" y="2780928"/>
                <a:ext cx="1640706" cy="720775"/>
              </a:xfrm>
              <a:prstGeom prst="rect">
                <a:avLst/>
              </a:prstGeom>
              <a:blipFill rotWithShape="1">
                <a:blip r:embed="rId6"/>
                <a:stretch>
                  <a:fillRect l="-7807" b="-11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5491145" y="3356992"/>
            <a:ext cx="21771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2S = (a + c) · v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538647" y="3982112"/>
                <a:ext cx="1496243" cy="7064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2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r>
                  <a:rPr lang="cs-CZ" sz="2800" dirty="0" smtClean="0"/>
                  <a:t> = a + c</a:t>
                </a:r>
                <a:endParaRPr lang="cs-CZ" sz="28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8647" y="3982112"/>
                <a:ext cx="1496243" cy="706475"/>
              </a:xfrm>
              <a:prstGeom prst="rect">
                <a:avLst/>
              </a:prstGeom>
              <a:blipFill rotWithShape="1">
                <a:blip r:embed="rId7"/>
                <a:stretch>
                  <a:fillRect r="-7347" b="-11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06599" y="4738749"/>
                <a:ext cx="1496243" cy="7064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2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r>
                  <a:rPr lang="cs-CZ" sz="2800" dirty="0" smtClean="0"/>
                  <a:t> – a = c</a:t>
                </a:r>
                <a:endParaRPr lang="cs-CZ" sz="28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6599" y="4738749"/>
                <a:ext cx="1496243" cy="706475"/>
              </a:xfrm>
              <a:prstGeom prst="rect">
                <a:avLst/>
              </a:prstGeom>
              <a:blipFill rotWithShape="1">
                <a:blip r:embed="rId8"/>
                <a:stretch>
                  <a:fillRect r="-7347" b="-11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754671" y="5386821"/>
                <a:ext cx="1505540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c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latin typeface="Cambria Math"/>
                          </a:rPr>
                          <m:t>𝟐</m:t>
                        </m:r>
                        <m:r>
                          <a:rPr lang="cs-CZ" sz="2800" b="1" i="1" dirty="0" smtClean="0">
                            <a:latin typeface="Cambria Math"/>
                          </a:rPr>
                          <m:t>𝑺</m:t>
                        </m:r>
                      </m:num>
                      <m:den>
                        <m:r>
                          <a:rPr lang="cs-CZ" sz="2800" b="1" i="1" dirty="0" smtClean="0">
                            <a:latin typeface="Cambria Math"/>
                          </a:rPr>
                          <m:t>𝒗</m:t>
                        </m:r>
                      </m:den>
                    </m:f>
                  </m:oMath>
                </a14:m>
                <a:r>
                  <a:rPr lang="cs-CZ" sz="2800" b="1" dirty="0" smtClean="0"/>
                  <a:t> – a</a:t>
                </a:r>
                <a:endParaRPr lang="cs-CZ" sz="2800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671" y="5386821"/>
                <a:ext cx="1505540" cy="714683"/>
              </a:xfrm>
              <a:prstGeom prst="rect">
                <a:avLst/>
              </a:prstGeom>
              <a:blipFill rotWithShape="1">
                <a:blip r:embed="rId9"/>
                <a:stretch>
                  <a:fillRect l="-8097" r="-7692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2987824" y="2905780"/>
            <a:ext cx="761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· 2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987824" y="3409836"/>
            <a:ext cx="1468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: (a + c)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711840" y="2905780"/>
            <a:ext cx="761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· 2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711840" y="3409836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: v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714715" y="4057908"/>
            <a:ext cx="7697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- 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0661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kvádru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Vyjádři ze vzorce pro objem kvádru hranu </a:t>
            </a:r>
            <a:r>
              <a:rPr lang="cs-CZ" sz="2800" i="1" dirty="0" smtClean="0"/>
              <a:t>a</a:t>
            </a:r>
            <a:r>
              <a:rPr lang="cs-CZ" sz="2800" dirty="0" smtClean="0"/>
              <a:t> </a:t>
            </a:r>
            <a:r>
              <a:rPr lang="cs-CZ" sz="2800" dirty="0" err="1" smtClean="0"/>
              <a:t>a</a:t>
            </a:r>
            <a:r>
              <a:rPr lang="cs-CZ" sz="2800" dirty="0" smtClean="0"/>
              <a:t> poté hranu </a:t>
            </a:r>
            <a:r>
              <a:rPr lang="cs-CZ" sz="2800" i="1" dirty="0" smtClean="0"/>
              <a:t>a </a:t>
            </a:r>
            <a:r>
              <a:rPr lang="cs-CZ" sz="2800" dirty="0" smtClean="0"/>
              <a:t>vypočítej.</a:t>
            </a:r>
          </a:p>
          <a:p>
            <a:pPr marL="0" indent="0">
              <a:buNone/>
            </a:pPr>
            <a:r>
              <a:rPr lang="cs-CZ" sz="2800" dirty="0" smtClean="0"/>
              <a:t>V = 336 dm</a:t>
            </a:r>
            <a:r>
              <a:rPr lang="cs-CZ" sz="2800" baseline="30000" dirty="0" smtClean="0"/>
              <a:t>3</a:t>
            </a:r>
            <a:br>
              <a:rPr lang="cs-CZ" sz="2800" baseline="30000" dirty="0" smtClean="0"/>
            </a:br>
            <a:r>
              <a:rPr lang="cs-CZ" sz="2800" dirty="0" smtClean="0"/>
              <a:t>b = 8 dm</a:t>
            </a:r>
            <a:br>
              <a:rPr lang="cs-CZ" sz="2800" dirty="0" smtClean="0"/>
            </a:br>
            <a:r>
              <a:rPr lang="cs-CZ" sz="2800" dirty="0" smtClean="0"/>
              <a:t>c = 6 dm</a:t>
            </a:r>
            <a:br>
              <a:rPr lang="cs-CZ" sz="2800" dirty="0" smtClean="0"/>
            </a:br>
            <a:r>
              <a:rPr lang="cs-CZ" sz="2800" dirty="0" smtClean="0"/>
              <a:t>a = ?</a:t>
            </a:r>
            <a:endParaRPr lang="cs-CZ" sz="28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467544" y="4293096"/>
            <a:ext cx="20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657754" y="4293096"/>
            <a:ext cx="1754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 = a · b · c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67544" y="4797152"/>
                <a:ext cx="1078437" cy="7041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𝑉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𝑏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·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r>
                  <a:rPr lang="cs-CZ" sz="2800" dirty="0" smtClean="0"/>
                  <a:t> = a</a:t>
                </a:r>
                <a:endParaRPr lang="cs-CZ" sz="28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797152"/>
                <a:ext cx="1078437" cy="704167"/>
              </a:xfrm>
              <a:prstGeom prst="rect">
                <a:avLst/>
              </a:prstGeom>
              <a:blipFill rotWithShape="1">
                <a:blip r:embed="rId2"/>
                <a:stretch>
                  <a:fillRect r="-10734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707955" y="2578380"/>
                <a:ext cx="1160189" cy="7066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𝑉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𝑏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·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r>
                  <a:rPr lang="cs-CZ" sz="2800" dirty="0" smtClean="0"/>
                  <a:t> </a:t>
                </a:r>
                <a:endParaRPr lang="cs-CZ" sz="28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955" y="2578380"/>
                <a:ext cx="1160189" cy="706604"/>
              </a:xfrm>
              <a:prstGeom prst="rect">
                <a:avLst/>
              </a:prstGeom>
              <a:blipFill rotWithShape="1">
                <a:blip r:embed="rId3"/>
                <a:stretch>
                  <a:fillRect l="-10471" b="-11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716016" y="3442476"/>
                <a:ext cx="1237839" cy="7039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336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8·6</m:t>
                        </m:r>
                      </m:den>
                    </m:f>
                  </m:oMath>
                </a14:m>
                <a:r>
                  <a:rPr lang="cs-CZ" sz="2800" dirty="0" smtClean="0"/>
                  <a:t> </a:t>
                </a:r>
                <a:endParaRPr lang="cs-CZ" sz="28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3442476"/>
                <a:ext cx="1237839" cy="703911"/>
              </a:xfrm>
              <a:prstGeom prst="rect">
                <a:avLst/>
              </a:prstGeom>
              <a:blipFill rotWithShape="1">
                <a:blip r:embed="rId4"/>
                <a:stretch>
                  <a:fillRect l="-10345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716016" y="4149080"/>
                <a:ext cx="1237839" cy="7039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336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48</m:t>
                        </m:r>
                      </m:den>
                    </m:f>
                  </m:oMath>
                </a14:m>
                <a:r>
                  <a:rPr lang="cs-CZ" sz="2800" dirty="0" smtClean="0"/>
                  <a:t> </a:t>
                </a:r>
                <a:endParaRPr lang="cs-CZ" sz="28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4149080"/>
                <a:ext cx="1237839" cy="703911"/>
              </a:xfrm>
              <a:prstGeom prst="rect">
                <a:avLst/>
              </a:prstGeom>
              <a:blipFill rotWithShape="1">
                <a:blip r:embed="rId5"/>
                <a:stretch>
                  <a:fillRect l="-10345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4716016" y="4957337"/>
            <a:ext cx="800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dbl" dirty="0" smtClean="0"/>
              <a:t>a =7</a:t>
            </a:r>
            <a:endParaRPr lang="cs-CZ" sz="2800" u="db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5661248"/>
            <a:ext cx="3424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Délka hrany </a:t>
            </a:r>
            <a:r>
              <a:rPr lang="cs-CZ" sz="2800" i="1" dirty="0" smtClean="0"/>
              <a:t>a</a:t>
            </a:r>
            <a:r>
              <a:rPr lang="cs-CZ" sz="2800" dirty="0" smtClean="0"/>
              <a:t> je 7 dm.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24418" y="4293096"/>
            <a:ext cx="1398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: (b · c)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8659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  <p:bldP spid="11" grpId="0"/>
      <p:bldP spid="12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kvádru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Vyjádři ze vzorce pro povrch kvádru hranu </a:t>
            </a:r>
            <a:r>
              <a:rPr lang="cs-CZ" sz="2800" i="1" dirty="0" smtClean="0"/>
              <a:t>b</a:t>
            </a:r>
            <a:r>
              <a:rPr lang="cs-CZ" sz="2800" dirty="0" smtClean="0"/>
              <a:t> a poté hranu </a:t>
            </a:r>
            <a:r>
              <a:rPr lang="cs-CZ" sz="2800" i="1" dirty="0" smtClean="0"/>
              <a:t>b </a:t>
            </a:r>
            <a:r>
              <a:rPr lang="cs-CZ" sz="2800" dirty="0" smtClean="0"/>
              <a:t>vypočítej.</a:t>
            </a:r>
          </a:p>
          <a:p>
            <a:pPr marL="0" indent="0">
              <a:buNone/>
            </a:pPr>
            <a:r>
              <a:rPr lang="cs-CZ" sz="2800" dirty="0" smtClean="0"/>
              <a:t>S = 208 cm</a:t>
            </a:r>
            <a:r>
              <a:rPr lang="cs-CZ" sz="2800" baseline="30000" dirty="0" smtClean="0"/>
              <a:t>2</a:t>
            </a:r>
            <a:br>
              <a:rPr lang="cs-CZ" sz="2800" baseline="30000" dirty="0" smtClean="0"/>
            </a:br>
            <a:r>
              <a:rPr lang="cs-CZ" sz="2800" dirty="0" smtClean="0"/>
              <a:t>a = 4 cm</a:t>
            </a:r>
            <a:br>
              <a:rPr lang="cs-CZ" sz="2800" dirty="0" smtClean="0"/>
            </a:br>
            <a:r>
              <a:rPr lang="cs-CZ" sz="2800" dirty="0" smtClean="0"/>
              <a:t>c = 8 cm</a:t>
            </a:r>
            <a:br>
              <a:rPr lang="cs-CZ" sz="2800" dirty="0" smtClean="0"/>
            </a:br>
            <a:r>
              <a:rPr lang="cs-CZ" sz="2800" dirty="0" smtClean="0"/>
              <a:t>b = ?</a:t>
            </a:r>
            <a:endParaRPr lang="cs-CZ" sz="28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467544" y="4293096"/>
            <a:ext cx="205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1129673" y="4293096"/>
            <a:ext cx="3060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 = </a:t>
            </a:r>
            <a:r>
              <a:rPr lang="cs-CZ" sz="2800" dirty="0"/>
              <a:t>2 · </a:t>
            </a:r>
            <a:r>
              <a:rPr lang="cs-CZ" sz="2800" dirty="0" smtClean="0"/>
              <a:t>(ab + </a:t>
            </a:r>
            <a:r>
              <a:rPr lang="cs-CZ" sz="2800" dirty="0" err="1" smtClean="0"/>
              <a:t>bc</a:t>
            </a:r>
            <a:r>
              <a:rPr lang="cs-CZ" sz="2800" dirty="0" smtClean="0"/>
              <a:t> + </a:t>
            </a:r>
            <a:r>
              <a:rPr lang="cs-CZ" sz="2800" dirty="0" err="1" smtClean="0"/>
              <a:t>ac</a:t>
            </a:r>
            <a:r>
              <a:rPr lang="cs-CZ" sz="2800" dirty="0" smtClean="0"/>
              <a:t>)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9673" y="4797152"/>
                <a:ext cx="2392001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dirty="0" smtClean="0"/>
                  <a:t> = ab + </a:t>
                </a:r>
                <a:r>
                  <a:rPr lang="cs-CZ" sz="2800" dirty="0" err="1" smtClean="0"/>
                  <a:t>bc</a:t>
                </a:r>
                <a:r>
                  <a:rPr lang="cs-CZ" sz="2800" dirty="0" smtClean="0"/>
                  <a:t> + </a:t>
                </a:r>
                <a:r>
                  <a:rPr lang="cs-CZ" sz="2800" dirty="0" err="1" smtClean="0"/>
                  <a:t>ac</a:t>
                </a:r>
                <a:endParaRPr lang="cs-CZ" sz="28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9673" y="4797152"/>
                <a:ext cx="2392001" cy="704295"/>
              </a:xfrm>
              <a:prstGeom prst="rect">
                <a:avLst/>
              </a:prstGeom>
              <a:blipFill rotWithShape="1">
                <a:blip r:embed="rId2"/>
                <a:stretch>
                  <a:fillRect r="-4326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342324" y="2578380"/>
                <a:ext cx="1345497" cy="8942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𝑆</m:t>
                            </m:r>
                          </m:num>
                          <m:den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𝑎𝑐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324" y="2578380"/>
                <a:ext cx="1345497" cy="894284"/>
              </a:xfrm>
              <a:prstGeom prst="rect">
                <a:avLst/>
              </a:prstGeom>
              <a:blipFill rotWithShape="1">
                <a:blip r:embed="rId3"/>
                <a:stretch>
                  <a:fillRect l="-9050" b="-88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5364088" y="52100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dbl" dirty="0" smtClean="0"/>
              <a:t>b = 6</a:t>
            </a:r>
            <a:endParaRPr lang="cs-CZ" sz="2800" u="db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08104" y="5805264"/>
            <a:ext cx="3424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Délka hrany </a:t>
            </a:r>
            <a:r>
              <a:rPr lang="cs-CZ" sz="2800" i="1" dirty="0" smtClean="0"/>
              <a:t>b</a:t>
            </a:r>
            <a:r>
              <a:rPr lang="cs-CZ" sz="2800" dirty="0" smtClean="0"/>
              <a:t> je 6 cm.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24021" y="4293096"/>
            <a:ext cx="766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: 2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54009" y="4869160"/>
            <a:ext cx="92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- </a:t>
            </a:r>
            <a:r>
              <a:rPr lang="cs-CZ" sz="2800" dirty="0" err="1" smtClean="0"/>
              <a:t>ac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67544" y="5316993"/>
                <a:ext cx="2392001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dirty="0" smtClean="0"/>
                  <a:t> – </a:t>
                </a:r>
                <a:r>
                  <a:rPr lang="cs-CZ" sz="2800" dirty="0" err="1" smtClean="0"/>
                  <a:t>ac</a:t>
                </a:r>
                <a:r>
                  <a:rPr lang="cs-CZ" sz="2800" dirty="0" smtClean="0"/>
                  <a:t> = ab + </a:t>
                </a:r>
                <a:r>
                  <a:rPr lang="cs-CZ" sz="2800" dirty="0" err="1" smtClean="0"/>
                  <a:t>bc</a:t>
                </a:r>
                <a:endParaRPr lang="cs-CZ" sz="28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5316993"/>
                <a:ext cx="2392001" cy="704295"/>
              </a:xfrm>
              <a:prstGeom prst="rect">
                <a:avLst/>
              </a:prstGeom>
              <a:blipFill rotWithShape="1">
                <a:blip r:embed="rId4"/>
                <a:stretch>
                  <a:fillRect r="-4082" b="-11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67544" y="5965065"/>
                <a:ext cx="2675732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latin typeface="Cambria Math"/>
                          </a:rPr>
                          <m:t>𝑆</m:t>
                        </m:r>
                      </m:num>
                      <m:den>
                        <m:r>
                          <a:rPr lang="cs-CZ" sz="28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dirty="0" smtClean="0"/>
                  <a:t> – </a:t>
                </a:r>
                <a:r>
                  <a:rPr lang="cs-CZ" sz="2800" dirty="0" err="1" smtClean="0"/>
                  <a:t>ac</a:t>
                </a:r>
                <a:r>
                  <a:rPr lang="cs-CZ" sz="2800" dirty="0" smtClean="0"/>
                  <a:t> = b ∙ (a + c)</a:t>
                </a:r>
                <a:endParaRPr lang="cs-CZ" sz="28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5965065"/>
                <a:ext cx="2675732" cy="704295"/>
              </a:xfrm>
              <a:prstGeom prst="rect">
                <a:avLst/>
              </a:prstGeom>
              <a:blipFill rotWithShape="1">
                <a:blip r:embed="rId5"/>
                <a:stretch>
                  <a:fillRect r="-3645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4139952" y="6074132"/>
            <a:ext cx="1468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/ : (a + c)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364088" y="3542828"/>
                <a:ext cx="1661032" cy="880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208</m:t>
                            </m:r>
                          </m:num>
                          <m:den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cs-CZ" sz="2800" b="0" i="1" smtClean="0">
                            <a:latin typeface="Cambria Math"/>
                          </a:rPr>
                          <m:t>−4∙8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4+8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088" y="3542828"/>
                <a:ext cx="1661032" cy="880497"/>
              </a:xfrm>
              <a:prstGeom prst="rect">
                <a:avLst/>
              </a:prstGeom>
              <a:blipFill rotWithShape="1">
                <a:blip r:embed="rId6"/>
                <a:stretch>
                  <a:fillRect l="-7721" b="-82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364088" y="4524905"/>
                <a:ext cx="1669047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i="1" smtClean="0">
                            <a:latin typeface="Cambria Math"/>
                          </a:rPr>
                          <m:t>1</m:t>
                        </m:r>
                        <m:r>
                          <a:rPr lang="cs-CZ" sz="2800" b="0" i="1" smtClean="0">
                            <a:latin typeface="Cambria Math"/>
                          </a:rPr>
                          <m:t>04−32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12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088" y="4524905"/>
                <a:ext cx="1669047" cy="704295"/>
              </a:xfrm>
              <a:prstGeom prst="rect">
                <a:avLst/>
              </a:prstGeom>
              <a:blipFill rotWithShape="1">
                <a:blip r:embed="rId7"/>
                <a:stretch>
                  <a:fillRect l="-7664" b="-11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834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2" grpId="0"/>
      <p:bldP spid="13" grpId="0"/>
      <p:bldP spid="16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742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965</Words>
  <Application>Microsoft Office PowerPoint</Application>
  <PresentationFormat>Předvádění na obrazovce (4:3)</PresentationFormat>
  <Paragraphs>159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Výpočet neznámé ze vzorce</vt:lpstr>
      <vt:lpstr>Urči délku strany obdélníku</vt:lpstr>
      <vt:lpstr>Vyjádření strany ze vzorce</vt:lpstr>
      <vt:lpstr>Obvod trojúhelníku</vt:lpstr>
      <vt:lpstr>Výška rovnoběžníku</vt:lpstr>
      <vt:lpstr>Vyjadřování ze vzorce</vt:lpstr>
      <vt:lpstr>Vyjadřování ze vzorce</vt:lpstr>
      <vt:lpstr>Objem kvádru</vt:lpstr>
      <vt:lpstr>Povrch kvádru</vt:lpstr>
      <vt:lpstr>Zdroje</vt:lpstr>
    </vt:vector>
  </TitlesOfParts>
  <Company>ZŠ Ústí nad Labem, Anežky České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Výpočet neznámé ze vzorce</dc:title>
  <dc:creator>Roman Marschner</dc:creator>
  <cp:lastModifiedBy>Roman Marschner</cp:lastModifiedBy>
  <cp:revision>14</cp:revision>
  <dcterms:created xsi:type="dcterms:W3CDTF">2013-05-03T06:02:10Z</dcterms:created>
  <dcterms:modified xsi:type="dcterms:W3CDTF">2013-05-06T10:48:46Z</dcterms:modified>
</cp:coreProperties>
</file>