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4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124744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789040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Rodinný rozpočet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Vyberte si otázku k tomuto zadání: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293096"/>
            <a:ext cx="2808312" cy="576064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dirty="0" smtClean="0">
                <a:hlinkClick r:id="rId2" action="ppaction://hlinksldjump"/>
              </a:rPr>
              <a:t>Velmi lehká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hlinkClick r:id="rId2" action="ppaction://hlinksldjump"/>
            </a:endParaRPr>
          </a:p>
        </p:txBody>
      </p:sp>
      <p:sp>
        <p:nvSpPr>
          <p:cNvPr id="11" name="Zástupný symbol pro obsah 2">
            <a:hlinkClick r:id="rId3" action="ppaction://hlinksldjump"/>
          </p:cNvPr>
          <p:cNvSpPr txBox="1">
            <a:spLocks/>
          </p:cNvSpPr>
          <p:nvPr/>
        </p:nvSpPr>
        <p:spPr>
          <a:xfrm>
            <a:off x="4788024" y="4221088"/>
            <a:ext cx="280831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Lehká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>
            <a:hlinkClick r:id="rId4" action="ppaction://hlinksldjump"/>
          </p:cNvPr>
          <p:cNvSpPr txBox="1">
            <a:spLocks/>
          </p:cNvSpPr>
          <p:nvPr/>
        </p:nvSpPr>
        <p:spPr>
          <a:xfrm>
            <a:off x="1187624" y="5661248"/>
            <a:ext cx="2808312" cy="576064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Mírně obtížná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5004048" y="5517232"/>
            <a:ext cx="2808312" cy="576064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Trochu těžší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1844824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 fontScale="37500" lnSpcReduction="20000"/>
          </a:bodyPr>
          <a:lstStyle/>
          <a:p>
            <a:pPr lvl="0">
              <a:spcBef>
                <a:spcPct val="0"/>
              </a:spcBef>
            </a:pPr>
            <a:r>
              <a:rPr lang="cs-CZ" sz="5400" dirty="0" smtClean="0"/>
              <a:t>Rodina má tuto měsíční ekonomickou bilanci:</a:t>
            </a:r>
            <a:br>
              <a:rPr lang="cs-CZ" sz="5400" dirty="0" smtClean="0"/>
            </a:br>
            <a:r>
              <a:rPr lang="cs-CZ" sz="5400" dirty="0" smtClean="0"/>
              <a:t>Příjmy: otec -  16 200, matka - 10 </a:t>
            </a:r>
            <a:r>
              <a:rPr lang="cs-CZ" sz="5400" dirty="0"/>
              <a:t>1</a:t>
            </a:r>
            <a:r>
              <a:rPr lang="cs-CZ" sz="5400" dirty="0" smtClean="0"/>
              <a:t>00, dávky - 1 200;</a:t>
            </a:r>
            <a:br>
              <a:rPr lang="cs-CZ" sz="5400" dirty="0" smtClean="0"/>
            </a:br>
            <a:r>
              <a:rPr lang="cs-CZ" sz="5400" dirty="0" smtClean="0"/>
              <a:t>Výdaje: </a:t>
            </a:r>
            <a:r>
              <a:rPr lang="cs-CZ" sz="5400" dirty="0" smtClean="0"/>
              <a:t>bydlení + energie </a:t>
            </a:r>
            <a:r>
              <a:rPr lang="cs-CZ" sz="5400" dirty="0" smtClean="0"/>
              <a:t>– 10 300, strava – 9 500, pojistky, splátky – 3 200, ostatní – 2 000  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424936" cy="1296144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3200" dirty="0" smtClean="0"/>
              <a:t>Za jak dlouho si našetří  na novou televizi v ceně </a:t>
            </a:r>
            <a:r>
              <a:rPr lang="cs-CZ" sz="3200" dirty="0" smtClean="0"/>
              <a:t>12.000,-?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780928"/>
            <a:ext cx="8287072" cy="295232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3800" dirty="0" smtClean="0"/>
              <a:t>Řešení:</a:t>
            </a:r>
          </a:p>
          <a:p>
            <a:pPr algn="l"/>
            <a:r>
              <a:rPr lang="cs-CZ" sz="2400" dirty="0" smtClean="0"/>
              <a:t>m</a:t>
            </a:r>
            <a:r>
              <a:rPr lang="cs-CZ" sz="2400" dirty="0" smtClean="0"/>
              <a:t>ěsíční </a:t>
            </a:r>
            <a:r>
              <a:rPr lang="cs-CZ" sz="2400" dirty="0" smtClean="0"/>
              <a:t>příjmy rodiny: </a:t>
            </a:r>
            <a:r>
              <a:rPr lang="cs-CZ" sz="2400" dirty="0" smtClean="0"/>
              <a:t>16200 + 10100 + 1200 = 27 </a:t>
            </a:r>
            <a:r>
              <a:rPr lang="cs-CZ" sz="2400" dirty="0" smtClean="0"/>
              <a:t>500,-</a:t>
            </a:r>
            <a:br>
              <a:rPr lang="cs-CZ" sz="2400" dirty="0" smtClean="0"/>
            </a:br>
            <a:r>
              <a:rPr lang="cs-CZ" sz="2400" dirty="0" smtClean="0"/>
              <a:t>měsíční </a:t>
            </a:r>
            <a:r>
              <a:rPr lang="cs-CZ" sz="2400" dirty="0" smtClean="0"/>
              <a:t>výdaje rodiny: </a:t>
            </a:r>
            <a:r>
              <a:rPr lang="cs-CZ" sz="2400" dirty="0" smtClean="0"/>
              <a:t>10300 + 9500 + 3200 + 2000 = 25 </a:t>
            </a:r>
            <a:r>
              <a:rPr lang="cs-CZ" sz="2400" dirty="0" smtClean="0"/>
              <a:t>000,-</a:t>
            </a:r>
            <a:br>
              <a:rPr lang="cs-CZ" sz="2400" dirty="0" smtClean="0"/>
            </a:br>
            <a:r>
              <a:rPr lang="cs-CZ" sz="2400" dirty="0" smtClean="0"/>
              <a:t>měsíčně </a:t>
            </a:r>
            <a:r>
              <a:rPr lang="cs-CZ" sz="2400" dirty="0" smtClean="0"/>
              <a:t>tedy rodina </a:t>
            </a:r>
            <a:r>
              <a:rPr lang="cs-CZ" sz="2400" dirty="0" smtClean="0"/>
              <a:t>spoří: </a:t>
            </a:r>
            <a:r>
              <a:rPr lang="cs-CZ" sz="2400" dirty="0" smtClean="0"/>
              <a:t>27 500 – 25 000 = </a:t>
            </a:r>
            <a:r>
              <a:rPr lang="cs-CZ" sz="2800" dirty="0" smtClean="0">
                <a:solidFill>
                  <a:srgbClr val="FFFF00"/>
                </a:solidFill>
              </a:rPr>
              <a:t>2 500,- Kč</a:t>
            </a:r>
          </a:p>
          <a:p>
            <a:pPr algn="l"/>
            <a:endParaRPr lang="cs-CZ" sz="2800" dirty="0" smtClean="0">
              <a:solidFill>
                <a:srgbClr val="FFFF00"/>
              </a:solidFill>
            </a:endParaRPr>
          </a:p>
          <a:p>
            <a:pPr algn="l"/>
            <a:r>
              <a:rPr lang="cs-CZ" sz="2800" dirty="0" smtClean="0"/>
              <a:t>12 000 : 2500 = 4,8</a:t>
            </a:r>
          </a:p>
          <a:p>
            <a:pPr algn="l"/>
            <a:r>
              <a:rPr lang="cs-CZ" sz="3000" dirty="0" smtClean="0">
                <a:solidFill>
                  <a:srgbClr val="FFC000"/>
                </a:solidFill>
              </a:rPr>
              <a:t>Na televizi si našetří za 5 </a:t>
            </a:r>
            <a:r>
              <a:rPr lang="cs-CZ" sz="3000" dirty="0" smtClean="0">
                <a:solidFill>
                  <a:srgbClr val="FFC000"/>
                </a:solidFill>
              </a:rPr>
              <a:t>měsíců.</a:t>
            </a:r>
            <a:endParaRPr lang="cs-CZ" dirty="0" smtClean="0">
              <a:solidFill>
                <a:srgbClr val="FFC000"/>
              </a:solidFill>
            </a:endParaRPr>
          </a:p>
          <a:p>
            <a:pPr algn="l"/>
            <a:endParaRPr lang="cs-CZ" sz="3800" dirty="0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851648" cy="1368152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3200" dirty="0" smtClean="0"/>
              <a:t>Mohou jet každoročně na rodinnou dovolenou za 35 000,- Kč?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492896"/>
            <a:ext cx="8431088" cy="331236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sz="2800" dirty="0" smtClean="0"/>
              <a:t>m</a:t>
            </a:r>
            <a:r>
              <a:rPr lang="cs-CZ" sz="2800" dirty="0" smtClean="0"/>
              <a:t>ěsíční </a:t>
            </a:r>
            <a:r>
              <a:rPr lang="cs-CZ" sz="2800" dirty="0" smtClean="0"/>
              <a:t>příjmy rodiny: </a:t>
            </a:r>
            <a:r>
              <a:rPr lang="cs-CZ" sz="2800" dirty="0" smtClean="0"/>
              <a:t>16200 + 10100 + 1200 = 27 500</a:t>
            </a:r>
            <a:r>
              <a:rPr lang="cs-CZ" sz="2800" dirty="0" smtClean="0"/>
              <a:t>,-</a:t>
            </a:r>
            <a:br>
              <a:rPr lang="cs-CZ" sz="2800" dirty="0" smtClean="0"/>
            </a:br>
            <a:r>
              <a:rPr lang="cs-CZ" sz="2800" dirty="0" smtClean="0"/>
              <a:t>měsíční </a:t>
            </a:r>
            <a:r>
              <a:rPr lang="cs-CZ" sz="2800" dirty="0" smtClean="0"/>
              <a:t>výdaje rodiny: </a:t>
            </a:r>
            <a:r>
              <a:rPr lang="cs-CZ" sz="2800" dirty="0" smtClean="0"/>
              <a:t>10300 + 9500 + 3200+2000=25 </a:t>
            </a:r>
            <a:r>
              <a:rPr lang="cs-CZ" sz="2800" dirty="0" smtClean="0"/>
              <a:t>000,-</a:t>
            </a:r>
            <a:br>
              <a:rPr lang="cs-CZ" sz="2800" dirty="0" smtClean="0"/>
            </a:br>
            <a:r>
              <a:rPr lang="cs-CZ" sz="2800" dirty="0" smtClean="0"/>
              <a:t>měsíčně </a:t>
            </a:r>
            <a:r>
              <a:rPr lang="cs-CZ" sz="2800" dirty="0" smtClean="0"/>
              <a:t>tedy rodina </a:t>
            </a:r>
            <a:r>
              <a:rPr lang="cs-CZ" sz="2800" dirty="0" smtClean="0"/>
              <a:t>spoří: </a:t>
            </a:r>
            <a:r>
              <a:rPr lang="cs-CZ" sz="2800" dirty="0" smtClean="0"/>
              <a:t>27 500 – 25 000 = </a:t>
            </a:r>
            <a:r>
              <a:rPr lang="cs-CZ" sz="3200" dirty="0" smtClean="0">
                <a:solidFill>
                  <a:srgbClr val="FFFF00"/>
                </a:solidFill>
              </a:rPr>
              <a:t>2 500,- Kč</a:t>
            </a:r>
          </a:p>
          <a:p>
            <a:pPr algn="l"/>
            <a:r>
              <a:rPr lang="cs-CZ" dirty="0" smtClean="0"/>
              <a:t>Za rok naspoří 12 </a:t>
            </a:r>
            <a:r>
              <a:rPr lang="cs-CZ" dirty="0" smtClean="0"/>
              <a:t>. </a:t>
            </a:r>
            <a:r>
              <a:rPr lang="cs-CZ" dirty="0" smtClean="0"/>
              <a:t>2500 = 30 000,-Kč</a:t>
            </a:r>
          </a:p>
          <a:p>
            <a:pPr algn="l"/>
            <a:r>
              <a:rPr lang="cs-CZ" sz="3000" dirty="0" smtClean="0">
                <a:solidFill>
                  <a:srgbClr val="FFC000"/>
                </a:solidFill>
              </a:rPr>
              <a:t>Tato částka na každoroční dovolenou za </a:t>
            </a:r>
            <a:r>
              <a:rPr lang="cs-CZ" sz="3000" dirty="0" smtClean="0">
                <a:solidFill>
                  <a:srgbClr val="FFC000"/>
                </a:solidFill>
              </a:rPr>
              <a:t>35000 </a:t>
            </a:r>
            <a:r>
              <a:rPr lang="cs-CZ" sz="3000" dirty="0" smtClean="0">
                <a:solidFill>
                  <a:srgbClr val="FFC000"/>
                </a:solidFill>
              </a:rPr>
              <a:t>nestačí.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24744"/>
            <a:ext cx="8280920" cy="1944216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Mohou si dovolit  půjčku 28 000 na rok s úrokem  12%?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	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348880"/>
            <a:ext cx="8496944" cy="3240360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sz="2800" dirty="0" smtClean="0"/>
              <a:t>m</a:t>
            </a:r>
            <a:r>
              <a:rPr lang="cs-CZ" sz="2800" dirty="0" smtClean="0"/>
              <a:t>ěsíční </a:t>
            </a:r>
            <a:r>
              <a:rPr lang="cs-CZ" sz="2800" dirty="0" smtClean="0"/>
              <a:t>příjmy rodiny: </a:t>
            </a:r>
            <a:r>
              <a:rPr lang="cs-CZ" sz="2800" dirty="0" smtClean="0"/>
              <a:t>16200 + 10100 + 1200 = 27 500</a:t>
            </a:r>
            <a:r>
              <a:rPr lang="cs-CZ" sz="2800" dirty="0" smtClean="0"/>
              <a:t>,-</a:t>
            </a:r>
            <a:br>
              <a:rPr lang="cs-CZ" sz="2800" dirty="0" smtClean="0"/>
            </a:br>
            <a:r>
              <a:rPr lang="cs-CZ" sz="2800" dirty="0" smtClean="0"/>
              <a:t>měsíční </a:t>
            </a:r>
            <a:r>
              <a:rPr lang="cs-CZ" sz="2800" dirty="0" smtClean="0"/>
              <a:t>výdaje rodiny: </a:t>
            </a:r>
            <a:r>
              <a:rPr lang="cs-CZ" sz="2800" dirty="0" smtClean="0"/>
              <a:t>10300 + 9500 + 3200 + 2000 = 25 </a:t>
            </a:r>
            <a:r>
              <a:rPr lang="cs-CZ" sz="2800" dirty="0" smtClean="0"/>
              <a:t>000,-</a:t>
            </a:r>
            <a:br>
              <a:rPr lang="cs-CZ" sz="2800" dirty="0" smtClean="0"/>
            </a:br>
            <a:r>
              <a:rPr lang="cs-CZ" sz="2800" dirty="0" smtClean="0"/>
              <a:t>měsíčně </a:t>
            </a:r>
            <a:r>
              <a:rPr lang="cs-CZ" sz="2800" dirty="0" smtClean="0"/>
              <a:t>tedy rodina spoří 27 500 – 25 000 = </a:t>
            </a:r>
            <a:r>
              <a:rPr lang="cs-CZ" sz="3200" dirty="0" smtClean="0">
                <a:solidFill>
                  <a:srgbClr val="FFFF00"/>
                </a:solidFill>
              </a:rPr>
              <a:t>2 500,- Kč</a:t>
            </a:r>
          </a:p>
          <a:p>
            <a:pPr algn="l"/>
            <a:r>
              <a:rPr lang="cs-CZ" sz="3200" dirty="0" smtClean="0"/>
              <a:t>Půjčka 28000 s úrokem 12% činí celkem:</a:t>
            </a:r>
            <a:br>
              <a:rPr lang="cs-CZ" sz="3200" dirty="0" smtClean="0"/>
            </a:br>
            <a:r>
              <a:rPr lang="cs-CZ" sz="3200" dirty="0" smtClean="0"/>
              <a:t>28000 + 12% z 28 000 = </a:t>
            </a:r>
            <a:r>
              <a:rPr lang="cs-CZ" sz="3200" dirty="0" smtClean="0"/>
              <a:t>12 . 280 </a:t>
            </a:r>
            <a:r>
              <a:rPr lang="cs-CZ" sz="3200" dirty="0" smtClean="0"/>
              <a:t>= </a:t>
            </a:r>
            <a:r>
              <a:rPr lang="cs-CZ" sz="3200" dirty="0" smtClean="0">
                <a:solidFill>
                  <a:srgbClr val="FFC000"/>
                </a:solidFill>
              </a:rPr>
              <a:t>3360,- Kč; </a:t>
            </a:r>
          </a:p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Celkem 31 360,- Kč</a:t>
            </a:r>
            <a:r>
              <a:rPr lang="cs-CZ" sz="3200" dirty="0" smtClean="0">
                <a:solidFill>
                  <a:srgbClr val="FFC000"/>
                </a:solidFill>
              </a:rPr>
              <a:t>, </a:t>
            </a:r>
            <a:r>
              <a:rPr lang="cs-CZ" sz="3200" dirty="0" smtClean="0">
                <a:solidFill>
                  <a:srgbClr val="FFC000"/>
                </a:solidFill>
              </a:rPr>
              <a:t>to je více, než rodina za rok ušetří</a:t>
            </a:r>
          </a:p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Takováto půjčka zde vede do dluhové pasti!!!!!!</a:t>
            </a:r>
          </a:p>
          <a:p>
            <a:pPr algn="l"/>
            <a:endParaRPr lang="cs-CZ" sz="3200" dirty="0" smtClean="0">
              <a:solidFill>
                <a:srgbClr val="FFFF00"/>
              </a:solidFill>
            </a:endParaRPr>
          </a:p>
          <a:p>
            <a:pPr algn="l"/>
            <a:endParaRPr lang="cs-CZ" dirty="0" smtClean="0"/>
          </a:p>
          <a:p>
            <a:pPr algn="l"/>
            <a:endParaRPr lang="cs-CZ" sz="3200" dirty="0" smtClean="0">
              <a:solidFill>
                <a:srgbClr val="FFFF00"/>
              </a:solidFill>
            </a:endParaRPr>
          </a:p>
          <a:p>
            <a:pPr algn="l"/>
            <a:endParaRPr lang="cs-CZ" dirty="0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848872" cy="1008112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Pokud si chtějí půjčit na rok 28 000,-, jaký maximální úrok zvládnou splácet?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429000"/>
            <a:ext cx="8100392" cy="21846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1520" y="2348880"/>
            <a:ext cx="8496944" cy="417646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800" dirty="0" smtClean="0"/>
              <a:t>m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ěsíční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příjmy rodiny: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16200  +10100 + 1200 = 27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500,-</a:t>
            </a:r>
            <a:b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měsíční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výdaje rodiny: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10300 + 9500 + 3200 +2000=25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000,-</a:t>
            </a:r>
            <a:b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měsíčně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tedy rodina spoří 27 500 – 25 000 =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2 500,- Kč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Půjčka 28000,-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znamená, že na úroky může rodina dát maximálně 2000,- (ročně naspoří 30000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2000 z 28000 :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2000 : 280 = </a:t>
            </a:r>
            <a:r>
              <a:rPr kumimoji="0" lang="cs-CZ" sz="35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7,14</a:t>
            </a:r>
            <a:endParaRPr kumimoji="0" lang="cs-CZ" sz="35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000" dirty="0" smtClean="0">
                <a:solidFill>
                  <a:srgbClr val="FFC000"/>
                </a:solidFill>
              </a:rPr>
              <a:t>Aby to rodina zvládla, musí být úrok maximálně 7,14</a:t>
            </a:r>
            <a:r>
              <a:rPr lang="cs-CZ" sz="3000" dirty="0" smtClean="0">
                <a:solidFill>
                  <a:srgbClr val="FFC000"/>
                </a:solidFill>
              </a:rPr>
              <a:t>%.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271</TotalTime>
  <Words>145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Finanční gramotnost</vt:lpstr>
      <vt:lpstr>Vyberte si otázku k tomuto zadání:</vt:lpstr>
      <vt:lpstr>Za jak dlouho si našetří  na novou televizi v ceně 12.000,-?</vt:lpstr>
      <vt:lpstr>Mohou jet každoročně na rodinnou dovolenou za 35 000,- Kč?</vt:lpstr>
      <vt:lpstr>Mohou si dovolit  půjčku 28 000 na rok s úrokem  12%?    </vt:lpstr>
      <vt:lpstr>Pokud si chtějí půjčit na rok 28 000,-, jaký maximální úrok zvládnou splácet?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expert</cp:lastModifiedBy>
  <cp:revision>19</cp:revision>
  <dcterms:created xsi:type="dcterms:W3CDTF">2011-05-15T09:05:44Z</dcterms:created>
  <dcterms:modified xsi:type="dcterms:W3CDTF">2012-03-14T07:35:17Z</dcterms:modified>
</cp:coreProperties>
</file>