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  <p:sldId id="26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412776"/>
            <a:ext cx="7851648" cy="18288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221088"/>
            <a:ext cx="7854696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Elektronický obchod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Na co si dát pozor při nákupu v e-</a:t>
            </a:r>
            <a:r>
              <a:rPr lang="cs-CZ" sz="3600" dirty="0" err="1" smtClean="0"/>
              <a:t>shopech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95536" y="1340768"/>
            <a:ext cx="8424936" cy="3384376"/>
          </a:xfrm>
          <a:prstGeom prst="rect">
            <a:avLst/>
          </a:prstGeom>
        </p:spPr>
        <p:txBody>
          <a:bodyPr vert="horz" lIns="0" rIns="0" bIns="0" anchor="b">
            <a:normAutofit fontScale="97500"/>
          </a:bodyPr>
          <a:lstStyle/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Výběr vhodného e-</a:t>
            </a:r>
            <a:r>
              <a:rPr kumimoji="0" lang="cs-CZ" sz="320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shopu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(reference, možnost ověření, kontaktní údaje..)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baseline="0" dirty="0" smtClean="0">
                <a:latin typeface="+mj-lt"/>
                <a:ea typeface="+mj-ea"/>
                <a:cs typeface="+mj-cs"/>
              </a:rPr>
              <a:t>Obchodní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 podmínky (termíny, záruky, reklamace)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Dodací podmínky (cena za poštovné, balné…)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Forma platby (dobírka, převod, faktura..)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Údaje o zboží (popis, specifikace, parametry…)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Cena; pozor na DPH! (www.</a:t>
            </a:r>
            <a:r>
              <a:rPr lang="cs-CZ" sz="3200" dirty="0" err="1" smtClean="0">
                <a:latin typeface="+mj-lt"/>
                <a:ea typeface="+mj-ea"/>
                <a:cs typeface="+mj-cs"/>
              </a:rPr>
              <a:t>srovnanicen.cz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)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4725144"/>
            <a:ext cx="7704856" cy="95410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E-obchod – nakupování z pohodlí domova má své výhody i nevýhody, další najděte sami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5805264"/>
            <a:ext cx="356388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+</a:t>
            </a:r>
            <a:r>
              <a:rPr lang="cs-CZ" sz="2800" dirty="0" smtClean="0"/>
              <a:t>: zpravidla nižší ceny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5805264"/>
            <a:ext cx="356388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-: zboží si neosaháme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539552" y="692696"/>
            <a:ext cx="7854696" cy="57606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Kde nakoupit?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44" name="Podnadpis 5"/>
          <p:cNvSpPr txBox="1">
            <a:spLocks/>
          </p:cNvSpPr>
          <p:nvPr/>
        </p:nvSpPr>
        <p:spPr>
          <a:xfrm>
            <a:off x="323528" y="1628800"/>
            <a:ext cx="8568952" cy="4608512"/>
          </a:xfrm>
          <a:prstGeom prst="rect">
            <a:avLst/>
          </a:prstGeom>
        </p:spPr>
        <p:txBody>
          <a:bodyPr vert="horz" lIns="0" rIns="18288">
            <a:normAutofit fontScale="92500" lnSpcReduction="10000"/>
          </a:bodyPr>
          <a:lstStyle/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Arial" pitchFamily="34" charset="0"/>
              <a:buChar char="•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Máme dva stejně kvalitní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internetové obchody, kde můžeme nakoupit stejný notebook HP. </a:t>
            </a:r>
          </a:p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Zde jsou jejich nabídky:</a:t>
            </a:r>
          </a:p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Arial" pitchFamily="34" charset="0"/>
              <a:buChar char="•"/>
              <a:tabLst/>
              <a:defRPr/>
            </a:pP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92D050"/>
                </a:solidFill>
              </a:rPr>
              <a:t>Obchod 1: </a:t>
            </a:r>
            <a:r>
              <a:rPr lang="cs-CZ" sz="2600" dirty="0" smtClean="0"/>
              <a:t>Cena notebooku je 10 500,- Kč bez DPH, cena dopravy je 100,- Kč, poštovné a balné činí 90,-.</a:t>
            </a:r>
          </a:p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lang="cs-CZ" sz="2600" dirty="0" smtClean="0"/>
          </a:p>
          <a:p>
            <a:pPr marR="45720" lvl="0">
              <a:spcBef>
                <a:spcPct val="20000"/>
              </a:spcBef>
              <a:buClr>
                <a:schemeClr val="accent3"/>
              </a:buClr>
              <a:buSzPct val="95000"/>
              <a:buFont typeface="Arial" pitchFamily="34" charset="0"/>
              <a:buChar char="•"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600" dirty="0" smtClean="0">
                <a:solidFill>
                  <a:srgbClr val="92D050"/>
                </a:solidFill>
              </a:rPr>
              <a:t>Obchod 2: </a:t>
            </a:r>
            <a:r>
              <a:rPr lang="cs-CZ" sz="2600" dirty="0" smtClean="0"/>
              <a:t>Cena notebooku je 12 600,-,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cena dopravy je 150,-, poštovné a balné se neúčtuje.</a:t>
            </a:r>
          </a:p>
          <a:p>
            <a:pPr marR="45720" lvl="0">
              <a:spcBef>
                <a:spcPct val="20000"/>
              </a:spcBef>
              <a:buClr>
                <a:schemeClr val="accent3"/>
              </a:buClr>
              <a:buSzPct val="95000"/>
              <a:buFont typeface="Arial" pitchFamily="34" charset="0"/>
              <a:buChar char="•"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Arial" pitchFamily="34" charset="0"/>
              <a:buChar char="•"/>
              <a:tabLst/>
              <a:defRPr/>
            </a:pPr>
            <a:r>
              <a:rPr lang="cs-CZ" sz="2600" dirty="0"/>
              <a:t> </a:t>
            </a:r>
            <a:r>
              <a:rPr lang="cs-CZ" sz="2600" dirty="0" smtClean="0"/>
              <a:t>Která nabídka je výhodnější??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9" name="Přímá spojovací čára 48"/>
          <p:cNvCxnSpPr/>
          <p:nvPr/>
        </p:nvCxnSpPr>
        <p:spPr>
          <a:xfrm flipV="1">
            <a:off x="0" y="5445224"/>
            <a:ext cx="8892480" cy="72008"/>
          </a:xfrm>
          <a:prstGeom prst="line">
            <a:avLst/>
          </a:prstGeom>
          <a:ln w="412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539552" y="692696"/>
            <a:ext cx="7854696" cy="57606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Rozbor nabídek: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44" name="Podnadpis 5"/>
          <p:cNvSpPr txBox="1">
            <a:spLocks/>
          </p:cNvSpPr>
          <p:nvPr/>
        </p:nvSpPr>
        <p:spPr>
          <a:xfrm>
            <a:off x="323528" y="1628800"/>
            <a:ext cx="8568952" cy="460851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Arial" pitchFamily="34" charset="0"/>
              <a:buChar char="•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6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Obchod 1: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cena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notebooku s DPH = 10 500 * 1,20 = 12 600,-</a:t>
            </a:r>
            <a:b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cena dopravy, poštovného a balného = 	      190,-</a:t>
            </a:r>
            <a:endParaRPr kumimoji="0" lang="cs-CZ" sz="2600" b="1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Arial" pitchFamily="34" charset="0"/>
              <a:buChar char="•"/>
              <a:tabLst/>
              <a:defRPr/>
            </a:pPr>
            <a:r>
              <a:rPr lang="cs-CZ" sz="2600" dirty="0" smtClean="0"/>
              <a:t> Celková cena:					  </a:t>
            </a:r>
            <a:r>
              <a:rPr lang="cs-CZ" sz="2600" b="1" dirty="0" smtClean="0">
                <a:solidFill>
                  <a:srgbClr val="FFFF00"/>
                </a:solidFill>
              </a:rPr>
              <a:t>12 790,- Kč</a:t>
            </a:r>
          </a:p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45720">
              <a:spcBef>
                <a:spcPct val="20000"/>
              </a:spcBef>
              <a:buClr>
                <a:schemeClr val="accent3"/>
              </a:buClr>
              <a:buSzPct val="95000"/>
              <a:buFont typeface="Arial" pitchFamily="34" charset="0"/>
              <a:buChar char="•"/>
            </a:pPr>
            <a:r>
              <a:rPr lang="cs-CZ" sz="2600" dirty="0"/>
              <a:t> </a:t>
            </a:r>
            <a:r>
              <a:rPr lang="cs-CZ" sz="2600" u="sng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Obchod </a:t>
            </a:r>
            <a:r>
              <a:rPr lang="cs-CZ" sz="2600" u="sng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2: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/>
            </a:r>
            <a:b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cena notebooku s DPH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=			12 600,-</a:t>
            </a:r>
            <a:b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2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cena dopravy, poštovného a </a:t>
            </a:r>
            <a:r>
              <a:rPr lang="cs-CZ" sz="2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balného =      150,</a:t>
            </a:r>
          </a:p>
          <a:p>
            <a:pPr marR="45720">
              <a:spcBef>
                <a:spcPct val="20000"/>
              </a:spcBef>
              <a:buClr>
                <a:schemeClr val="accent3"/>
              </a:buClr>
              <a:buSzPct val="95000"/>
              <a:buFont typeface="Arial" pitchFamily="34" charset="0"/>
              <a:buChar char="•"/>
            </a:pPr>
            <a:r>
              <a:rPr lang="cs-CZ" sz="2600" dirty="0" smtClean="0"/>
              <a:t>Celková cena:					</a:t>
            </a:r>
            <a:r>
              <a:rPr lang="cs-CZ" sz="2600" b="1" dirty="0" smtClean="0">
                <a:solidFill>
                  <a:srgbClr val="FFFF00"/>
                </a:solidFill>
              </a:rPr>
              <a:t>12 750,- Kč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0" y="5733256"/>
            <a:ext cx="8964488" cy="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23528" y="5949280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Závěr: </a:t>
            </a:r>
            <a:r>
              <a:rPr lang="cs-CZ" dirty="0" smtClean="0"/>
              <a:t>Cena notebooku je stejná, ale obchod 2 má výhodnější dodací podmínky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418</TotalTime>
  <Words>140</Words>
  <Application>Microsoft Office PowerPoint</Application>
  <PresentationFormat>Předvádění na obrazovce (4:3)</PresentationFormat>
  <Paragraphs>30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Finanční gramotnost</vt:lpstr>
      <vt:lpstr>Na co si dát pozor při nákupu v e-shopech: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Honza</dc:creator>
  <cp:lastModifiedBy>Honza</cp:lastModifiedBy>
  <cp:revision>30</cp:revision>
  <dcterms:created xsi:type="dcterms:W3CDTF">2011-05-15T09:05:44Z</dcterms:created>
  <dcterms:modified xsi:type="dcterms:W3CDTF">2011-05-16T10:42:51Z</dcterms:modified>
</cp:coreProperties>
</file>