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ags/tag16.xml" ContentType="application/vnd.openxmlformats-officedocument.presentationml.tags+xml"/>
  <Override PartName="/ppt/notesSlides/notesSlide23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12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tags/tag3.xml" ContentType="application/vnd.openxmlformats-officedocument.presentationml.tags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13.xml" ContentType="application/vnd.openxmlformats-officedocument.presentationml.tags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tags/tag11.xml" ContentType="application/vnd.openxmlformats-officedocument.presentationml.tag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ags/tag2.xml" ContentType="application/vnd.openxmlformats-officedocument.presentationml.tags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  <Override PartName="/ppt/tags/tag14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0" r:id="rId2"/>
    <p:sldMasterId id="2147483672" r:id="rId3"/>
    <p:sldMasterId id="2147483684" r:id="rId4"/>
  </p:sldMasterIdLst>
  <p:notesMasterIdLst>
    <p:notesMasterId r:id="rId31"/>
  </p:notesMasterIdLst>
  <p:sldIdLst>
    <p:sldId id="301" r:id="rId5"/>
    <p:sldId id="302" r:id="rId6"/>
    <p:sldId id="300" r:id="rId7"/>
    <p:sldId id="297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9" r:id="rId16"/>
    <p:sldId id="280" r:id="rId17"/>
    <p:sldId id="281" r:id="rId18"/>
    <p:sldId id="291" r:id="rId19"/>
    <p:sldId id="290" r:id="rId20"/>
    <p:sldId id="289" r:id="rId21"/>
    <p:sldId id="288" r:id="rId22"/>
    <p:sldId id="295" r:id="rId23"/>
    <p:sldId id="296" r:id="rId24"/>
    <p:sldId id="294" r:id="rId25"/>
    <p:sldId id="282" r:id="rId26"/>
    <p:sldId id="286" r:id="rId27"/>
    <p:sldId id="285" r:id="rId28"/>
    <p:sldId id="304" r:id="rId29"/>
    <p:sldId id="305" r:id="rId3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5EBD2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900" autoAdjust="0"/>
    <p:restoredTop sz="9460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D9E861D-B87F-4FEB-8B99-AD76B4EA955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E22F377-7652-40D2-9EA4-DD2CE55E63C7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4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2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3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4" Type="http://schemas.openxmlformats.org/officeDocument/2006/relationships/image" Target="../media/image4.jpeg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4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4" Type="http://schemas.openxmlformats.org/officeDocument/2006/relationships/image" Target="../media/image4.jpeg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</p:spPr>
        <p:txBody>
          <a:bodyPr/>
          <a:lstStyle>
            <a:lvl1pPr>
              <a:buClr>
                <a:srgbClr val="FFFFFF"/>
              </a:buCl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F1F4427-FD46-41F8-A2B1-6A6F64137F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522F6A-6292-4C79-BE9E-C46512924E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17D04D-A2BD-4F32-8DD2-897CBDFD76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F6B11B-9263-4616-8946-94F13BAF26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44140C-8E12-4317-AAE0-58051ACC7A4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23FCBD-CDCB-44E9-A1C7-C01AA6843B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2BF933-4729-41D0-B559-C0C4C0A270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24A8B-4511-4C29-9AA5-DFC90E18A2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41A81B-DCC7-4CEF-8811-AF5A04BD25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3C2309-440D-4238-80C8-9EE73257D4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439025" y="274638"/>
            <a:ext cx="158115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592637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0767DD-D09B-4F4F-810B-8A7E872956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0">
          <a:blip r:embed="rId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455613" y="2130425"/>
            <a:ext cx="7313612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55613" y="3886200"/>
            <a:ext cx="7313612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5ACF8E9-6D3C-489F-88EE-373D475855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7672A3-C126-4281-95C0-4FD661F796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EE9BF5-AB65-4B05-AB25-D72B14B427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5613" y="1600200"/>
            <a:ext cx="403701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1939F-ECDF-4BAA-9477-819E799041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26C882-A339-43B7-BD6C-4CCC4902B1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4C40FA-55CC-4A9B-ADA4-AA7DE6706E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9D000-9B05-4D12-A20B-88F104DF00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9E7D4-8626-4AAC-BB57-DE7B927973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EF24E6-8317-4F3D-BF71-44B6397AFD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BC2CEA-0A0D-4B79-B9BF-7D268B72EB8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4638"/>
            <a:ext cx="2055813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18212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38D56F-D535-4326-889C-816239B6A3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</p:spPr>
        <p:txBody>
          <a:bodyPr/>
          <a:lstStyle>
            <a:lvl1pPr>
              <a:buClr>
                <a:srgbClr val="FFFFFF"/>
              </a:buCl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F1F4427-FD46-41F8-A2B1-6A6F64137F4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522F6A-6292-4C79-BE9E-C46512924E0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17D04D-A2BD-4F32-8DD2-897CBDFD760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F6B11B-9263-4616-8946-94F13BAF26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44140C-8E12-4317-AAE0-58051ACC7A4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23FCBD-CDCB-44E9-A1C7-C01AA6843B6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2BF933-4729-41D0-B559-C0C4C0A270D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24A8B-4511-4C29-9AA5-DFC90E18A23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41A81B-DCC7-4CEF-8811-AF5A04BD259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3C2309-440D-4238-80C8-9EE73257D48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439025" y="274638"/>
            <a:ext cx="158115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592637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0767DD-D09B-4F4F-810B-8A7E8729568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0">
          <a:blip r:embed="rId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455613" y="2130425"/>
            <a:ext cx="7313612" cy="1470025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55613" y="3886200"/>
            <a:ext cx="7313612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36483C0-1E6D-4529-91EE-FE156E83F2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20359E-D7CC-4CE8-9955-6FAB19C303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4E96A4-A25A-4B45-B8CD-BE2561D4D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5613" y="1600200"/>
            <a:ext cx="403701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8BAC97-E671-47D4-93C1-AE766AF7DB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28D517-221E-415F-9BA3-3F0A69DA60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ABA9F1-BD96-4D4B-84FE-FEC0D920C8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170E5A-E113-4586-9413-A34D988334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09D6F2-AE29-4610-A2B3-CEAD1D210F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89BCB1-FE03-45D4-A479-6506B44BB3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685EC8-B1A2-45CA-907A-19AD92F134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4638"/>
            <a:ext cx="2055813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18212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4C3246-06D6-4F84-BA5A-CE81B92226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ags" Target="../tags/tag5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ags" Target="../tags/tag9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tags" Target="../tags/tag1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tags" Target="../tags/tag13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tags" Target="../tags/tag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2703513" y="274638"/>
            <a:ext cx="631666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2693988" y="1600200"/>
            <a:ext cx="63261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685BE03-E155-442A-B7FD-1DEBC400E4B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455613" y="274638"/>
            <a:ext cx="8226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455613" y="1600200"/>
            <a:ext cx="822642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3A7AAF9-AC81-4FA8-A112-4091D99F297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2703513" y="274638"/>
            <a:ext cx="631666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2693988" y="1600200"/>
            <a:ext cx="63261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685BE03-E155-442A-B7FD-1DEBC400E4B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455613" y="274638"/>
            <a:ext cx="8226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455613" y="1600200"/>
            <a:ext cx="822642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0294CC6-6550-46BE-8D1A-07F45D39C5B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4" Type="http://schemas.openxmlformats.org/officeDocument/2006/relationships/image" Target="http://cdn.comps.fotosearch.com/compc/CSP/CSP127/hlubina-konzervativni-potapeni_~k1273912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4" Type="http://schemas.openxmlformats.org/officeDocument/2006/relationships/image" Target="http://cdn.comps.fotosearch.com/compc/CSP/CSP990/jezdit-kole-cyklistika_~k10298122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Relationship Id="rId4" Type="http://schemas.openxmlformats.org/officeDocument/2006/relationships/image" Target="http://cdn.comps.fotosearch.com/compc/CSP/CSP058/tenis_~k0582548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4" Type="http://schemas.openxmlformats.org/officeDocument/2006/relationships/image" Target="http://cdn.comps.fotosearch.com/compc/CSP/CSP291/odbijena_~k2910773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Relationship Id="rId4" Type="http://schemas.openxmlformats.org/officeDocument/2006/relationships/image" Target="http://cdn.comps.fotosearch.com/compc/CSP/CSP029/sluha-hrani-kopana_~k0291577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Relationship Id="rId4" Type="http://schemas.openxmlformats.org/officeDocument/2006/relationships/image" Target="http://cdn.comps.fotosearch.com/compc/CSP/CSP990/atleticky-barva-barvity_~k10616862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Relationship Id="rId4" Type="http://schemas.openxmlformats.org/officeDocument/2006/relationships/image" Target="http://cdn.comps.fotosearch.com/compc/CSP/CSP506/hrani-bowls_~k5068437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Relationship Id="rId4" Type="http://schemas.openxmlformats.org/officeDocument/2006/relationships/image" Target="http://cdn.comps.fotosearch.com/compc/CSP/CSP591/lezec-sanset_~k5916920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/>
              <a:t>Obchodní 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VY_32_INOVACE_342.ŠPJ.34</a:t>
            </a:r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 err="1" smtClean="0"/>
              <a:t>Deportes</a:t>
            </a:r>
            <a:r>
              <a:rPr lang="cs-CZ" dirty="0" smtClean="0"/>
              <a:t> – </a:t>
            </a:r>
            <a:r>
              <a:rPr lang="cs-CZ" dirty="0" err="1" smtClean="0"/>
              <a:t>léxico</a:t>
            </a:r>
            <a:r>
              <a:rPr lang="cs-CZ" dirty="0" smtClean="0"/>
              <a:t> I</a:t>
            </a:r>
            <a:r>
              <a:rPr lang="cs-CZ" dirty="0" smtClean="0"/>
              <a:t>. - prezentace</a:t>
            </a:r>
            <a:endParaRPr lang="cs-CZ" dirty="0"/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44525"/>
            <a:ext cx="8175625" cy="5808663"/>
          </a:xfrm>
        </p:spPr>
        <p:txBody>
          <a:bodyPr rtlCol="0">
            <a:normAutofit fontScale="85000" lnSpcReduction="20000"/>
          </a:bodyPr>
          <a:lstStyle/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projektu: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CZ.1.07</a:t>
            </a:r>
            <a:r>
              <a:rPr lang="cs-CZ" sz="2800" dirty="0" smtClean="0">
                <a:solidFill>
                  <a:schemeClr val="tx1"/>
                </a:solidFill>
              </a:rPr>
              <a:t>/1.5.00/34.0744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Šablona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err="1" smtClean="0">
                <a:solidFill>
                  <a:schemeClr val="tx1"/>
                </a:solidFill>
              </a:rPr>
              <a:t>VY_32_INOVACE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</a:t>
            </a:r>
            <a:r>
              <a:rPr lang="cs-CZ" sz="2800" b="1" u="sng" dirty="0">
                <a:solidFill>
                  <a:schemeClr val="tx1"/>
                </a:solidFill>
              </a:rPr>
              <a:t>DUMU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342.ŠPJ.34</a:t>
            </a:r>
            <a:endParaRPr lang="cs-CZ" sz="28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Předmět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Španělský jazyk</a:t>
            </a:r>
            <a:endParaRPr lang="cs-CZ" sz="28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Název materiálu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err="1" smtClean="0">
                <a:solidFill>
                  <a:schemeClr val="tx1"/>
                </a:solidFill>
              </a:rPr>
              <a:t>Deportes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</a:rPr>
              <a:t>léxico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II. - prezentace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Autor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err="1" smtClean="0">
                <a:solidFill>
                  <a:schemeClr val="tx1"/>
                </a:solidFill>
              </a:rPr>
              <a:t>Mgr.Simona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Zatočilová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Formát</a:t>
            </a:r>
            <a:r>
              <a:rPr lang="cs-CZ" sz="2800" dirty="0" smtClean="0">
                <a:solidFill>
                  <a:schemeClr val="tx1"/>
                </a:solidFill>
              </a:rPr>
              <a:t>: Prezentace Microsoft </a:t>
            </a:r>
            <a:r>
              <a:rPr lang="cs-CZ" sz="2800" dirty="0" err="1" smtClean="0">
                <a:solidFill>
                  <a:schemeClr val="tx1"/>
                </a:solidFill>
              </a:rPr>
              <a:t>Powerpoint</a:t>
            </a:r>
            <a:r>
              <a:rPr lang="cs-CZ" sz="2800" dirty="0" smtClean="0">
                <a:solidFill>
                  <a:schemeClr val="tx1"/>
                </a:solidFill>
              </a:rPr>
              <a:t> 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Velikost: </a:t>
            </a:r>
            <a:r>
              <a:rPr lang="cs-CZ" sz="2800" dirty="0" smtClean="0">
                <a:solidFill>
                  <a:schemeClr val="tx1"/>
                </a:solidFill>
              </a:rPr>
              <a:t>1486 kB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Stupeň a typ vzdělávání</a:t>
            </a:r>
            <a:r>
              <a:rPr lang="cs-CZ" sz="2800" dirty="0" smtClean="0">
                <a:solidFill>
                  <a:schemeClr val="tx1"/>
                </a:solidFill>
              </a:rPr>
              <a:t>: SŠ – odborné vzdělávání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Licence k obrazovému materiálu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200" dirty="0" smtClean="0">
                <a:solidFill>
                  <a:schemeClr val="tx1"/>
                </a:solidFill>
              </a:rPr>
              <a:t>CC BY, </a:t>
            </a:r>
            <a:r>
              <a:rPr lang="cs-CZ" sz="2200" dirty="0">
                <a:solidFill>
                  <a:schemeClr val="tx1"/>
                </a:solidFill>
              </a:rPr>
              <a:t>CC BY-SA </a:t>
            </a:r>
            <a:endParaRPr lang="cs-CZ" sz="2200" dirty="0" smtClean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Datum vytvoření</a:t>
            </a:r>
            <a:r>
              <a:rPr lang="cs-CZ" sz="2800" dirty="0" smtClean="0">
                <a:solidFill>
                  <a:schemeClr val="tx1"/>
                </a:solidFill>
              </a:rPr>
              <a:t>: 1.11. 2012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Klíčová slova</a:t>
            </a:r>
            <a:r>
              <a:rPr lang="cs-CZ" sz="2800" dirty="0" smtClean="0">
                <a:solidFill>
                  <a:schemeClr val="tx1"/>
                </a:solidFill>
              </a:rPr>
              <a:t>: </a:t>
            </a:r>
            <a:r>
              <a:rPr lang="cs-CZ" sz="2800" dirty="0" err="1" smtClean="0">
                <a:solidFill>
                  <a:schemeClr val="tx1"/>
                </a:solidFill>
              </a:rPr>
              <a:t>deportes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</a:rPr>
              <a:t>léxico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</a:rPr>
              <a:t>espa</a:t>
            </a:r>
            <a:r>
              <a:rPr lang="es-ES" sz="2800" dirty="0" smtClean="0"/>
              <a:t>ñ</a:t>
            </a:r>
            <a:r>
              <a:rPr lang="cs-CZ" sz="2800" dirty="0" err="1" smtClean="0"/>
              <a:t>ol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Anotace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smtClean="0"/>
              <a:t>Materiál slouží k rozšiřování slovní zásoby z oblasti sportu, žáci se seznámí s popisem a výkladem jednotlivých </a:t>
            </a:r>
            <a:r>
              <a:rPr lang="cs-CZ" sz="2800" dirty="0" smtClean="0"/>
              <a:t>sportů</a:t>
            </a:r>
            <a:endParaRPr lang="cs-CZ" sz="28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2130425"/>
            <a:ext cx="8352927" cy="1470025"/>
          </a:xfrm>
        </p:spPr>
        <p:txBody>
          <a:bodyPr/>
          <a:lstStyle/>
          <a:p>
            <a:r>
              <a:rPr lang="cs-CZ" sz="6600" b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5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oudy Stout" pitchFamily="18" charset="0"/>
                <a:cs typeface="Aharoni" pitchFamily="2" charset="-79"/>
              </a:rPr>
              <a:t> </a:t>
            </a:r>
            <a:r>
              <a:rPr lang="cs-CZ" sz="6600" b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5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oudy Stout" pitchFamily="18" charset="0"/>
                <a:cs typeface="Aharoni" pitchFamily="2" charset="-79"/>
              </a:rPr>
              <a:t>DEPORTES</a:t>
            </a:r>
            <a:endParaRPr lang="cs-CZ" sz="6600" dirty="0">
              <a:solidFill>
                <a:srgbClr val="FF5050"/>
              </a:solidFill>
              <a:latin typeface="Goudy Stout" pitchFamily="18" charset="0"/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059832" y="4077072"/>
            <a:ext cx="6084168" cy="936104"/>
          </a:xfrm>
        </p:spPr>
        <p:txBody>
          <a:bodyPr/>
          <a:lstStyle/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Goudy Stout" pitchFamily="18" charset="0"/>
                <a:cs typeface="Aharoni" pitchFamily="2" charset="-79"/>
              </a:rPr>
              <a:t>LÉXICO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Goudy Stout" pitchFamily="18" charset="0"/>
                <a:cs typeface="Aharoni" pitchFamily="2" charset="-79"/>
              </a:rPr>
              <a:t>II.</a:t>
            </a:r>
            <a:endParaRPr lang="cs-CZ" sz="3600" dirty="0" smtClean="0">
              <a:solidFill>
                <a:schemeClr val="accent6">
                  <a:lumMod val="75000"/>
                </a:schemeClr>
              </a:solidFill>
              <a:latin typeface="Goudy Stout" pitchFamily="18" charset="0"/>
              <a:cs typeface="Aharoni" pitchFamily="2" charset="-79"/>
            </a:endParaRPr>
          </a:p>
          <a:p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Fotografie z množiny - hlubina, konzervativní, &#10;potápění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4128" y="1196752"/>
            <a:ext cx="5400000" cy="324036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submarinismo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potáp</a:t>
            </a:r>
            <a:r>
              <a:rPr lang="cs-CZ" sz="3600" b="1" dirty="0" smtClean="0">
                <a:solidFill>
                  <a:srgbClr val="FF5050"/>
                </a:solidFill>
                <a:latin typeface="Rockwell Extra Bold" pitchFamily="18" charset="0"/>
                <a:cs typeface="Aharoni" pitchFamily="2" charset="-79"/>
              </a:rPr>
              <a:t>ě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ní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664296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 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Actividad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consiste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bucear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el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mar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trajes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especiales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y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botellas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de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oxígeno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 algn="ctr">
              <a:buNone/>
            </a:pPr>
            <a:r>
              <a:rPr lang="cs-CZ" sz="2000" dirty="0" smtClean="0">
                <a:solidFill>
                  <a:srgbClr val="FF5050"/>
                </a:solidFill>
              </a:rPr>
              <a:t> </a:t>
            </a:r>
            <a:endParaRPr lang="cs-CZ" sz="2000" dirty="0">
              <a:solidFill>
                <a:srgbClr val="FF5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5" descr="Fotografie z množiny - jezdit na kole, &#10;cyklistika, cyklista. &#10;fotosearch - hledat &#10;sériové fotografie, &#10;obrázky, dekorace &#10;na zdi, snímky &#10;a fotografický &#10;klipart."/>
          <p:cNvPicPr>
            <a:picLocks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ciclismo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cyklistika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861048"/>
            <a:ext cx="4032448" cy="2376264"/>
          </a:xfrm>
          <a:solidFill>
            <a:schemeClr val="bg1">
              <a:lumMod val="50000"/>
              <a:alpha val="62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 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consiste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montar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bicicleta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 algn="ctr">
              <a:buNone/>
            </a:pPr>
            <a:endParaRPr lang="cs-CZ" sz="20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r>
              <a:rPr lang="cs-CZ" sz="2000" dirty="0" smtClean="0"/>
              <a:t> 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/>
            </a:r>
            <a:b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</a:b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/>
            </a:r>
            <a:b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</a:br>
            <a:r>
              <a:rPr lang="cs-CZ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/>
            </a:r>
            <a:br>
              <a:rPr lang="cs-CZ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</a:b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tenis - </a:t>
            </a:r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tenis</a:t>
            </a:r>
            <a:endParaRPr lang="cs-CZ" sz="3600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pic>
        <p:nvPicPr>
          <p:cNvPr id="5" name="Picture 1" descr="Fotografie z množiny - tenis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861048"/>
            <a:ext cx="4032448" cy="2664296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505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es-ES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entre dos jugadores o dos parejas jugando con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raqueta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es-ES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y 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pelota </a:t>
            </a:r>
            <a:r>
              <a:rPr lang="es-ES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y consiste en golpear la pelota para que vaya de un lado al otro pasando por encima de la red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r>
              <a:rPr lang="cs-CZ" sz="2000" dirty="0" smtClean="0"/>
              <a:t> 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otografie z množiny - odbíjená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4128" y="1214949"/>
            <a:ext cx="5400000" cy="324000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voleibol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volejbal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104456" cy="2664296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just">
              <a:buNone/>
            </a:pP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   </a:t>
            </a:r>
          </a:p>
          <a:p>
            <a:pPr algn="ctr">
              <a:buNone/>
            </a:pP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  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se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juega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entre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dos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equipos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de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seis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jugadores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y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consiste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lanzar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el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balón,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golpeándolo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las manos, de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campo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a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otro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por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encima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de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una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red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 algn="just">
              <a:buNone/>
            </a:pP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 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fútbol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fotbal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pic>
        <p:nvPicPr>
          <p:cNvPr id="5" name="Picture 1" descr="Obrázek - sluha, hraní, &#10;kopaná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861048"/>
            <a:ext cx="4032448" cy="2664296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 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se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juega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entre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equipos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(11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jugadores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). 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El objetivo del juego es desplazar una 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pelota 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 través del campo para intentar introducirla dentro de la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portería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contraria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r>
              <a:rPr lang="cs-CZ" sz="1800" dirty="0" smtClean="0">
                <a:latin typeface="Aharoni" pitchFamily="2" charset="-79"/>
                <a:cs typeface="Aharoni" pitchFamily="2" charset="-79"/>
              </a:rPr>
              <a:t> </a:t>
            </a:r>
            <a:endParaRPr lang="cs-CZ" sz="1800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atletismo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atletika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pic>
        <p:nvPicPr>
          <p:cNvPr id="5" name="Picture 2" descr="Fotografie z množiny - atletický, barva, &#10;barvitý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861048"/>
            <a:ext cx="4032448" cy="2448272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que contiene un gran conjunto de disciplinas agrupadas 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saltos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lanzamientos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carreras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2000" dirty="0" smtClean="0">
              <a:solidFill>
                <a:srgbClr val="FF505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b="1" dirty="0" smtClean="0">
                <a:solidFill>
                  <a:srgbClr val="FF5050"/>
                </a:solidFill>
              </a:rPr>
              <a:t> </a:t>
            </a:r>
            <a:endParaRPr lang="cs-CZ" sz="2000" dirty="0" smtClean="0">
              <a:solidFill>
                <a:srgbClr val="FF5050"/>
              </a:solidFill>
            </a:endParaRP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Obrázek - hraní v bowls. &#10;fotosearch - hledat &#10;sériové fotografie, &#10;obrázky, dekorace &#10;na zdi, snímky &#10;a fotografický &#10;klipart."/>
          <p:cNvPicPr>
            <a:picLocks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bolos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kuželky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304256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Juego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consiste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lanzar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bola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hacia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grupo de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bolos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y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derribarlos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alpinismo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horolezectví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pic>
        <p:nvPicPr>
          <p:cNvPr id="7" name="Picture 2" descr="Série fotografií - lezec, sanset. &#10;fotosearch - hledat &#10;sériové fotografie, &#10;obrázky, dekorace &#10;na zdi, snímky &#10;a fotografický &#10;klipart."/>
          <p:cNvPicPr>
            <a:picLocks noChangeArrowheads="1"/>
          </p:cNvPicPr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861048"/>
            <a:ext cx="4032448" cy="2088232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/>
              <a:t> 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consiste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escalar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altas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montaňas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Fotografie z množiny - dva, sluka, led, &#10;bruslení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patinaje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bruslení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861048"/>
            <a:ext cx="4032448" cy="2448272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 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consiste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patinar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sobre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el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hielo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o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sobre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otra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superficie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lisa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érie snímků - namočit, pólo, &#10;branka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waterpolo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– vodní pólo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664296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rgbClr val="FF5050"/>
                </a:solidFill>
                <a:latin typeface="Aharoni" pitchFamily="2" charset="-79"/>
                <a:cs typeface="Aharoni" pitchFamily="2" charset="-79"/>
              </a:rPr>
              <a:t>    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se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juega</a:t>
            </a:r>
            <a:r>
              <a:rPr lang="cs-CZ" sz="18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entre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dos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equipos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( 7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jugadores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)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la 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piscina, e</a:t>
            </a:r>
            <a:r>
              <a:rPr lang="es-ES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l objetivo del juego es marcar el mayor número de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goles</a:t>
            </a:r>
            <a:r>
              <a:rPr lang="es-ES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en la portería del equipo contrario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otografie z množiny - surfování, navrhnout. &#10;fotosearch - hledat &#10;sériové fotografie, &#10;obrázky, dekorace &#10;na zdi, snímky &#10;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windsurf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windsurfing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4005064"/>
            <a:ext cx="4032448" cy="2448272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ctr">
              <a:buNone/>
            </a:pPr>
            <a:endParaRPr lang="cs-CZ" sz="2000" dirty="0" smtClean="0">
              <a:solidFill>
                <a:srgbClr val="FF505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realiza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el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mar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los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lagos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 consiste en desplazarse en el agua sobre una tabla algo similar a una de surf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r>
              <a:rPr lang="cs-CZ" sz="2000" dirty="0" smtClean="0"/>
              <a:t> 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Fotografie z množiny - motocykl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6136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motociclismo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</a:t>
            </a:r>
            <a:r>
              <a:rPr lang="cs-CZ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motocyklistika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376264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 el uso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deportivo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de la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motocicleta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e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n varias modalidades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20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Fotografie z množiny - jezdecký, koňmo. &#10;fotosearch - hledat &#10;sériové fotografie, &#10;obrázky, dekorace &#10;na zdi, snímky &#10;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equitación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jezdectví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376264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E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 el arte de mantener el control preciso sobre un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caballo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r>
              <a:rPr lang="cs-CZ" sz="2000" dirty="0" smtClean="0"/>
              <a:t> 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Stock Photograph - košíková, hra. &#10;fotosearch - hledat &#10;sériové fotografie, &#10;obrázky, dekorace &#10;na zdi, snímky &#10;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baloncesto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basketbal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664296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ctr">
              <a:buNone/>
            </a:pPr>
            <a:endParaRPr lang="cs-CZ" sz="18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18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se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juega</a:t>
            </a:r>
            <a:r>
              <a:rPr lang="cs-CZ" sz="18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entre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dos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equipos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(5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jugadores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),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es-ES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intentan anotar puntos, introduciendo un balón en un aro colocado a 3,05 metros del suelo del que cuelga una </a:t>
            </a:r>
            <a:r>
              <a:rPr lang="cs-CZ" sz="18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red</a:t>
            </a:r>
            <a:r>
              <a:rPr lang="cs-CZ" sz="18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r>
              <a:rPr lang="cs-CZ" sz="2000" dirty="0" smtClean="0"/>
              <a:t> 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Série snímků - led, hokej, goalie. &#10;fotosearch - hledat &#10;sériové fotografie, &#10;obrázky, dekorace &#10;na zdi, snímky &#10;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hockey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hokej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933056"/>
            <a:ext cx="4032448" cy="2376264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se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juega</a:t>
            </a:r>
            <a:r>
              <a:rPr lang="cs-CZ" sz="2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entre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equipos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(6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jugadores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),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intentan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meter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bastón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bola o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disco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a la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portería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contraria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 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Obrázek - házená, hráč, &#10;čelo, branka. &#10;fotosearch - hledat &#10;sériové fotografie, &#10;obrázky, dekorace &#10;na zdi, snímky &#10;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balonmano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házená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664296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juega</a:t>
            </a:r>
            <a:r>
              <a:rPr lang="cs-CZ" sz="2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entre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equipos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de 7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jugadores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cada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uno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intentan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introducir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el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balón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la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portería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contraria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lanzándolo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sólo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la mano.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Fotografie z množiny - plavání, sport. &#10;fotosearch - hledat &#10;sériové fotografie, &#10;obrázky, dekorace &#10;na zdi, snímky &#10;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natación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plavání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933056"/>
            <a:ext cx="4032448" cy="2520280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ovimiento a través del agua mediante el uso de las extremidades corporales 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estilos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de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natación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: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crol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braza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mariposa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espalda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 </a:t>
            </a:r>
          </a:p>
          <a:p>
            <a:pPr>
              <a:buNone/>
            </a:pPr>
            <a:endParaRPr lang="cs-CZ" sz="2000" dirty="0">
              <a:solidFill>
                <a:srgbClr val="FF5050"/>
              </a:solidFill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 descr="Fotografie z množiny - lyže, sport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esquí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lyžování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448272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rgbClr val="FF5050"/>
                </a:solidFill>
              </a:rPr>
              <a:t>       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se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practica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deslizándose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sobre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la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nieve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esquí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colocados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cada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pie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20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Stock Photograph - hráč golfu, střelba, &#10;golf, koule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cs typeface="Aharoni" pitchFamily="2" charset="-79"/>
              </a:rPr>
              <a:t>         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/>
            </a:r>
            <a:b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</a:b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/>
            </a:r>
            <a:b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</a:b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golf - </a:t>
            </a:r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golf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4005064"/>
            <a:ext cx="4032448" cy="2520280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consiste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meter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pelotita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golpeándola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bastón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especial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serie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de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hoyos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muy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alejados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unos de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otros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20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Fotografie z množiny - oplocení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120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esgrima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šerm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933056"/>
            <a:ext cx="4032448" cy="2520280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de combate en el que se enfrentan dos contrincantes que deben intentar tocarse con un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arma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blanca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20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Fotografie z množiny - ragby, hráč, hraní, &#10;hra. fotosearch &#10;- hledat sériové &#10;fotografie, obrázky, &#10;dekorace na zdi, &#10;snímky a fotografický &#10;klipart.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128" y="1197112"/>
            <a:ext cx="5400000" cy="32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8120583" cy="1196752"/>
          </a:xfrm>
        </p:spPr>
        <p:txBody>
          <a:bodyPr/>
          <a:lstStyle/>
          <a:p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rugby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ragby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664296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ctr">
              <a:buNone/>
            </a:pPr>
            <a:endParaRPr lang="cs-CZ" sz="2000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Deporte</a:t>
            </a:r>
            <a:r>
              <a:rPr lang="cs-CZ" sz="20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se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juega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entre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dos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equipos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de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quince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jugadores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cada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uno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balón 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ovalado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que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se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puede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coger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y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golpear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con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las manos y los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pies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uiExpand="1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116632"/>
            <a:ext cx="8120583" cy="1296144"/>
          </a:xfrm>
        </p:spPr>
        <p:txBody>
          <a:bodyPr/>
          <a:lstStyle/>
          <a:p>
            <a:r>
              <a:rPr lang="cs-CZ" sz="3600" b="1" dirty="0" err="1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bádminton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 </a:t>
            </a:r>
            <a:r>
              <a:rPr lang="cs-CZ" sz="3600" b="1" dirty="0" smtClean="0">
                <a:solidFill>
                  <a:srgbClr val="FF5050"/>
                </a:solidFill>
                <a:latin typeface="Goudy Stout" pitchFamily="18" charset="0"/>
                <a:cs typeface="Aharoni" pitchFamily="2" charset="-79"/>
              </a:rPr>
              <a:t>- badminton</a:t>
            </a:r>
            <a:endParaRPr lang="cs-CZ" b="1" dirty="0" smtClean="0">
              <a:solidFill>
                <a:srgbClr val="FF5050"/>
              </a:solidFill>
              <a:latin typeface="Goudy Stout" pitchFamily="18" charset="0"/>
              <a:cs typeface="Aharoni" pitchFamily="2" charset="-79"/>
            </a:endParaRPr>
          </a:p>
        </p:txBody>
      </p:sp>
      <p:pic>
        <p:nvPicPr>
          <p:cNvPr id="2050" name="Picture 2" descr="Stock Photography - muži, hraní, badminton. &#10;fotosearch - hledat &#10;sériové fotografie, &#10;obrázky, dekorace &#10;na zdi, snímky &#10;a fotografický &#10;klipart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340768"/>
            <a:ext cx="5112568" cy="3096344"/>
          </a:xfrm>
          <a:prstGeom prst="rect">
            <a:avLst/>
          </a:prstGeom>
          <a:noFill/>
        </p:spPr>
      </p:pic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788024" y="3789040"/>
            <a:ext cx="4032448" cy="2448272"/>
          </a:xfrm>
          <a:solidFill>
            <a:schemeClr val="bg1">
              <a:lumMod val="50000"/>
              <a:alpha val="61000"/>
            </a:schemeClr>
          </a:solidFill>
          <a:ln>
            <a:noFill/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 D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eporte de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raqueta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en el que dos jugadores o dos parejas se enfrentan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, 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golpea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n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un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volante</a:t>
            </a:r>
            <a:r>
              <a:rPr lang="es-ES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para que vaya de un lado al otro pasando por encima de la red</a:t>
            </a:r>
            <a:r>
              <a:rPr lang="cs-CZ" sz="2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20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476673"/>
            <a:ext cx="8352927" cy="864095"/>
          </a:xfrm>
        </p:spPr>
        <p:txBody>
          <a:bodyPr/>
          <a:lstStyle/>
          <a:p>
            <a:r>
              <a:rPr lang="cs-CZ" sz="1800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Goudy Stout" pitchFamily="18" charset="0"/>
                <a:cs typeface="Aharoni" pitchFamily="2" charset="-79"/>
              </a:rPr>
              <a:t>Použitý zdroj: </a:t>
            </a:r>
            <a:r>
              <a:rPr lang="cs-CZ" sz="1100" dirty="0" err="1" smtClean="0"/>
              <a:t>Diccionario</a:t>
            </a:r>
            <a:r>
              <a:rPr lang="cs-CZ" sz="1100" dirty="0" smtClean="0"/>
              <a:t> </a:t>
            </a:r>
            <a:r>
              <a:rPr lang="cs-CZ" sz="1100" dirty="0" err="1" smtClean="0"/>
              <a:t>escolar</a:t>
            </a:r>
            <a:r>
              <a:rPr lang="cs-CZ" sz="1100" dirty="0" smtClean="0"/>
              <a:t> de la </a:t>
            </a:r>
            <a:r>
              <a:rPr lang="cs-CZ" sz="1100" dirty="0" err="1" smtClean="0"/>
              <a:t>lengua</a:t>
            </a:r>
            <a:r>
              <a:rPr lang="cs-CZ" sz="1100" dirty="0" smtClean="0"/>
              <a:t> </a:t>
            </a:r>
            <a:r>
              <a:rPr lang="cs-CZ" sz="1100" dirty="0" err="1" smtClean="0"/>
              <a:t>espa</a:t>
            </a:r>
            <a:r>
              <a:rPr lang="es-ES" sz="1100" dirty="0" smtClean="0"/>
              <a:t>ñ</a:t>
            </a:r>
            <a:r>
              <a:rPr lang="cs-CZ" sz="1100" dirty="0" err="1" smtClean="0"/>
              <a:t>ola</a:t>
            </a:r>
            <a:r>
              <a:rPr lang="cs-CZ" sz="1100" dirty="0" smtClean="0"/>
              <a:t>. Madrid: </a:t>
            </a:r>
            <a:r>
              <a:rPr lang="cs-CZ" sz="1100" dirty="0" err="1" smtClean="0"/>
              <a:t>Santillana</a:t>
            </a:r>
            <a:r>
              <a:rPr lang="cs-CZ" sz="1100" dirty="0" smtClean="0"/>
              <a:t>, 1993. </a:t>
            </a:r>
            <a:r>
              <a:rPr lang="cs-CZ" sz="1100" dirty="0" smtClean="0"/>
              <a:t>ISBN </a:t>
            </a:r>
            <a:r>
              <a:rPr lang="cs-CZ" sz="1100" dirty="0" smtClean="0"/>
              <a:t>84-294-3693-6.</a:t>
            </a:r>
            <a:r>
              <a:rPr lang="cs-CZ" sz="1100" dirty="0" smtClean="0"/>
              <a:t/>
            </a:r>
            <a:br>
              <a:rPr lang="cs-CZ" sz="1100" dirty="0" smtClean="0"/>
            </a:br>
            <a:endParaRPr lang="cs-CZ" sz="1100" dirty="0">
              <a:solidFill>
                <a:srgbClr val="FF5050"/>
              </a:solidFill>
              <a:latin typeface="Goudy Stout" pitchFamily="18" charset="0"/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059832" y="4077072"/>
            <a:ext cx="6084168" cy="936104"/>
          </a:xfrm>
        </p:spPr>
        <p:txBody>
          <a:bodyPr/>
          <a:lstStyle/>
          <a:p>
            <a:endParaRPr lang="cs-CZ" dirty="0">
              <a:latin typeface="Cooper Blac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ext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ext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itl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ext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itl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ext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itl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ext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itl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ext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itl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ext"/>
</p:tagLst>
</file>

<file path=ppt/theme/theme1.xml><?xml version="1.0" encoding="utf-8"?>
<a:theme xmlns:a="http://schemas.openxmlformats.org/drawingml/2006/main" name="ind_1007_slide">
  <a:themeElements>
    <a:clrScheme name="Motiv sady Office 2">
      <a:dk1>
        <a:srgbClr val="000000"/>
      </a:dk1>
      <a:lt1>
        <a:srgbClr val="CCCC00"/>
      </a:lt1>
      <a:dk2>
        <a:srgbClr val="000000"/>
      </a:dk2>
      <a:lt2>
        <a:srgbClr val="CCCCCC"/>
      </a:lt2>
      <a:accent1>
        <a:srgbClr val="7A6200"/>
      </a:accent1>
      <a:accent2>
        <a:srgbClr val="5C7B00"/>
      </a:accent2>
      <a:accent3>
        <a:srgbClr val="E2E2AA"/>
      </a:accent3>
      <a:accent4>
        <a:srgbClr val="000000"/>
      </a:accent4>
      <a:accent5>
        <a:srgbClr val="BEB7AA"/>
      </a:accent5>
      <a:accent6>
        <a:srgbClr val="536F00"/>
      </a:accent6>
      <a:hlink>
        <a:srgbClr val="005C7A"/>
      </a:hlink>
      <a:folHlink>
        <a:srgbClr val="7A7A00"/>
      </a:folHlink>
    </a:clrScheme>
    <a:fontScheme name="Motiv sady 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>
        <a:solidFill>
          <a:schemeClr val="bg1">
            <a:lumMod val="75000"/>
            <a:alpha val="42000"/>
          </a:schemeClr>
        </a:solidFill>
        <a:ln w="9525">
          <a:solidFill>
            <a:schemeClr val="bg1">
              <a:lumMod val="50000"/>
            </a:schemeClr>
          </a:solidFill>
          <a:miter lim="800000"/>
          <a:headEnd/>
          <a:tailEnd/>
        </a:ln>
        <a:effectLst/>
        <a:scene3d>
          <a:camera prst="orthographicFront"/>
          <a:lightRig rig="threePt" dir="t"/>
        </a:scene3d>
        <a:sp3d>
          <a:bevelT w="165100" prst="coolSlant"/>
        </a:sp3d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>
          <a:spcAft>
            <a:spcPts val="0"/>
          </a:spcAft>
          <a:defRPr sz="2000" b="1" dirty="0" smtClean="0">
            <a:solidFill>
              <a:schemeClr val="accent3">
                <a:lumMod val="60000"/>
                <a:lumOff val="40000"/>
              </a:schemeClr>
            </a:solidFill>
            <a:latin typeface="Goudy Stout" pitchFamily="18" charset="0"/>
            <a:ea typeface="Times New Roman"/>
          </a:defRPr>
        </a:defPPr>
      </a:lstStyle>
    </a:txDef>
  </a:objectDefaults>
  <a:extraClrSchemeLst>
    <a:extraClrScheme>
      <a:clrScheme name="Motiv sady Office 1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949400"/>
        </a:accent1>
        <a:accent2>
          <a:srgbClr val="707000"/>
        </a:accent2>
        <a:accent3>
          <a:srgbClr val="E2E2AA"/>
        </a:accent3>
        <a:accent4>
          <a:srgbClr val="000000"/>
        </a:accent4>
        <a:accent5>
          <a:srgbClr val="C8C8AA"/>
        </a:accent5>
        <a:accent6>
          <a:srgbClr val="656500"/>
        </a:accent6>
        <a:hlink>
          <a:srgbClr val="333319"/>
        </a:hlink>
        <a:folHlink>
          <a:srgbClr val="52521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7A6200"/>
        </a:accent1>
        <a:accent2>
          <a:srgbClr val="5C7B00"/>
        </a:accent2>
        <a:accent3>
          <a:srgbClr val="E2E2AA"/>
        </a:accent3>
        <a:accent4>
          <a:srgbClr val="000000"/>
        </a:accent4>
        <a:accent5>
          <a:srgbClr val="BEB7AA"/>
        </a:accent5>
        <a:accent6>
          <a:srgbClr val="536F00"/>
        </a:accent6>
        <a:hlink>
          <a:srgbClr val="005C7A"/>
        </a:hlink>
        <a:folHlink>
          <a:srgbClr val="7A7A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7A4900"/>
        </a:accent1>
        <a:accent2>
          <a:srgbClr val="666600"/>
        </a:accent2>
        <a:accent3>
          <a:srgbClr val="E2E2AA"/>
        </a:accent3>
        <a:accent4>
          <a:srgbClr val="000000"/>
        </a:accent4>
        <a:accent5>
          <a:srgbClr val="BEB1AA"/>
        </a:accent5>
        <a:accent6>
          <a:srgbClr val="5C5C00"/>
        </a:accent6>
        <a:hlink>
          <a:srgbClr val="473D7A"/>
        </a:hlink>
        <a:folHlink>
          <a:srgbClr val="7A3D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666600"/>
        </a:accent1>
        <a:accent2>
          <a:srgbClr val="7A4725"/>
        </a:accent2>
        <a:accent3>
          <a:srgbClr val="E2E2AA"/>
        </a:accent3>
        <a:accent4>
          <a:srgbClr val="000000"/>
        </a:accent4>
        <a:accent5>
          <a:srgbClr val="B8B8AA"/>
        </a:accent5>
        <a:accent6>
          <a:srgbClr val="6E3F20"/>
        </a:accent6>
        <a:hlink>
          <a:srgbClr val="005C7A"/>
        </a:hlink>
        <a:folHlink>
          <a:srgbClr val="663D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949400"/>
        </a:accent1>
        <a:accent2>
          <a:srgbClr val="707000"/>
        </a:accent2>
        <a:accent3>
          <a:srgbClr val="FFFFFF"/>
        </a:accent3>
        <a:accent4>
          <a:srgbClr val="000000"/>
        </a:accent4>
        <a:accent5>
          <a:srgbClr val="C8C8AA"/>
        </a:accent5>
        <a:accent6>
          <a:srgbClr val="656500"/>
        </a:accent6>
        <a:hlink>
          <a:srgbClr val="333319"/>
        </a:hlink>
        <a:folHlink>
          <a:srgbClr val="52521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A6200"/>
        </a:accent1>
        <a:accent2>
          <a:srgbClr val="5C7B00"/>
        </a:accent2>
        <a:accent3>
          <a:srgbClr val="FFFFFF"/>
        </a:accent3>
        <a:accent4>
          <a:srgbClr val="000000"/>
        </a:accent4>
        <a:accent5>
          <a:srgbClr val="BEB7AA"/>
        </a:accent5>
        <a:accent6>
          <a:srgbClr val="536F00"/>
        </a:accent6>
        <a:hlink>
          <a:srgbClr val="005C7A"/>
        </a:hlink>
        <a:folHlink>
          <a:srgbClr val="7A7A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A4900"/>
        </a:accent1>
        <a:accent2>
          <a:srgbClr val="666600"/>
        </a:accent2>
        <a:accent3>
          <a:srgbClr val="FFFFFF"/>
        </a:accent3>
        <a:accent4>
          <a:srgbClr val="000000"/>
        </a:accent4>
        <a:accent5>
          <a:srgbClr val="BEB1AA"/>
        </a:accent5>
        <a:accent6>
          <a:srgbClr val="5C5C00"/>
        </a:accent6>
        <a:hlink>
          <a:srgbClr val="473D7A"/>
        </a:hlink>
        <a:folHlink>
          <a:srgbClr val="7A3D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666600"/>
        </a:accent1>
        <a:accent2>
          <a:srgbClr val="7A4725"/>
        </a:accent2>
        <a:accent3>
          <a:srgbClr val="FFFFFF"/>
        </a:accent3>
        <a:accent4>
          <a:srgbClr val="000000"/>
        </a:accent4>
        <a:accent5>
          <a:srgbClr val="B8B8AA"/>
        </a:accent5>
        <a:accent6>
          <a:srgbClr val="6E3F20"/>
        </a:accent6>
        <a:hlink>
          <a:srgbClr val="005C7A"/>
        </a:hlink>
        <a:folHlink>
          <a:srgbClr val="663D7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1_Default Design 2">
      <a:dk1>
        <a:srgbClr val="000000"/>
      </a:dk1>
      <a:lt1>
        <a:srgbClr val="CCCC00"/>
      </a:lt1>
      <a:dk2>
        <a:srgbClr val="000000"/>
      </a:dk2>
      <a:lt2>
        <a:srgbClr val="CCCCCC"/>
      </a:lt2>
      <a:accent1>
        <a:srgbClr val="7A6200"/>
      </a:accent1>
      <a:accent2>
        <a:srgbClr val="5C7B00"/>
      </a:accent2>
      <a:accent3>
        <a:srgbClr val="E2E2AA"/>
      </a:accent3>
      <a:accent4>
        <a:srgbClr val="000000"/>
      </a:accent4>
      <a:accent5>
        <a:srgbClr val="BEB7AA"/>
      </a:accent5>
      <a:accent6>
        <a:srgbClr val="536F00"/>
      </a:accent6>
      <a:hlink>
        <a:srgbClr val="005C7A"/>
      </a:hlink>
      <a:folHlink>
        <a:srgbClr val="7A7A00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949400"/>
        </a:accent1>
        <a:accent2>
          <a:srgbClr val="707000"/>
        </a:accent2>
        <a:accent3>
          <a:srgbClr val="E2E2AA"/>
        </a:accent3>
        <a:accent4>
          <a:srgbClr val="000000"/>
        </a:accent4>
        <a:accent5>
          <a:srgbClr val="C8C8AA"/>
        </a:accent5>
        <a:accent6>
          <a:srgbClr val="656500"/>
        </a:accent6>
        <a:hlink>
          <a:srgbClr val="333319"/>
        </a:hlink>
        <a:folHlink>
          <a:srgbClr val="52521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7A6200"/>
        </a:accent1>
        <a:accent2>
          <a:srgbClr val="5C7B00"/>
        </a:accent2>
        <a:accent3>
          <a:srgbClr val="E2E2AA"/>
        </a:accent3>
        <a:accent4>
          <a:srgbClr val="000000"/>
        </a:accent4>
        <a:accent5>
          <a:srgbClr val="BEB7AA"/>
        </a:accent5>
        <a:accent6>
          <a:srgbClr val="536F00"/>
        </a:accent6>
        <a:hlink>
          <a:srgbClr val="005C7A"/>
        </a:hlink>
        <a:folHlink>
          <a:srgbClr val="7A7A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7A4900"/>
        </a:accent1>
        <a:accent2>
          <a:srgbClr val="666600"/>
        </a:accent2>
        <a:accent3>
          <a:srgbClr val="E2E2AA"/>
        </a:accent3>
        <a:accent4>
          <a:srgbClr val="000000"/>
        </a:accent4>
        <a:accent5>
          <a:srgbClr val="BEB1AA"/>
        </a:accent5>
        <a:accent6>
          <a:srgbClr val="5C5C00"/>
        </a:accent6>
        <a:hlink>
          <a:srgbClr val="473D7A"/>
        </a:hlink>
        <a:folHlink>
          <a:srgbClr val="7A3D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666600"/>
        </a:accent1>
        <a:accent2>
          <a:srgbClr val="7A4725"/>
        </a:accent2>
        <a:accent3>
          <a:srgbClr val="E2E2AA"/>
        </a:accent3>
        <a:accent4>
          <a:srgbClr val="000000"/>
        </a:accent4>
        <a:accent5>
          <a:srgbClr val="B8B8AA"/>
        </a:accent5>
        <a:accent6>
          <a:srgbClr val="6E3F20"/>
        </a:accent6>
        <a:hlink>
          <a:srgbClr val="005C7A"/>
        </a:hlink>
        <a:folHlink>
          <a:srgbClr val="663D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949400"/>
        </a:accent1>
        <a:accent2>
          <a:srgbClr val="707000"/>
        </a:accent2>
        <a:accent3>
          <a:srgbClr val="FFFFFF"/>
        </a:accent3>
        <a:accent4>
          <a:srgbClr val="000000"/>
        </a:accent4>
        <a:accent5>
          <a:srgbClr val="C8C8AA"/>
        </a:accent5>
        <a:accent6>
          <a:srgbClr val="656500"/>
        </a:accent6>
        <a:hlink>
          <a:srgbClr val="333319"/>
        </a:hlink>
        <a:folHlink>
          <a:srgbClr val="52521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A6200"/>
        </a:accent1>
        <a:accent2>
          <a:srgbClr val="5C7B00"/>
        </a:accent2>
        <a:accent3>
          <a:srgbClr val="FFFFFF"/>
        </a:accent3>
        <a:accent4>
          <a:srgbClr val="000000"/>
        </a:accent4>
        <a:accent5>
          <a:srgbClr val="BEB7AA"/>
        </a:accent5>
        <a:accent6>
          <a:srgbClr val="536F00"/>
        </a:accent6>
        <a:hlink>
          <a:srgbClr val="005C7A"/>
        </a:hlink>
        <a:folHlink>
          <a:srgbClr val="7A7A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A4900"/>
        </a:accent1>
        <a:accent2>
          <a:srgbClr val="666600"/>
        </a:accent2>
        <a:accent3>
          <a:srgbClr val="FFFFFF"/>
        </a:accent3>
        <a:accent4>
          <a:srgbClr val="000000"/>
        </a:accent4>
        <a:accent5>
          <a:srgbClr val="BEB1AA"/>
        </a:accent5>
        <a:accent6>
          <a:srgbClr val="5C5C00"/>
        </a:accent6>
        <a:hlink>
          <a:srgbClr val="473D7A"/>
        </a:hlink>
        <a:folHlink>
          <a:srgbClr val="7A3D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666600"/>
        </a:accent1>
        <a:accent2>
          <a:srgbClr val="7A4725"/>
        </a:accent2>
        <a:accent3>
          <a:srgbClr val="FFFFFF"/>
        </a:accent3>
        <a:accent4>
          <a:srgbClr val="000000"/>
        </a:accent4>
        <a:accent5>
          <a:srgbClr val="B8B8AA"/>
        </a:accent5>
        <a:accent6>
          <a:srgbClr val="6E3F20"/>
        </a:accent6>
        <a:hlink>
          <a:srgbClr val="005C7A"/>
        </a:hlink>
        <a:folHlink>
          <a:srgbClr val="663D7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2">
  <a:themeElements>
    <a:clrScheme name="Motiv sady Office 2">
      <a:dk1>
        <a:srgbClr val="000000"/>
      </a:dk1>
      <a:lt1>
        <a:srgbClr val="FFFF99"/>
      </a:lt1>
      <a:dk2>
        <a:srgbClr val="000000"/>
      </a:dk2>
      <a:lt2>
        <a:srgbClr val="CCCCCC"/>
      </a:lt2>
      <a:accent1>
        <a:srgbClr val="698C00"/>
      </a:accent1>
      <a:accent2>
        <a:srgbClr val="8C7000"/>
      </a:accent2>
      <a:accent3>
        <a:srgbClr val="FFFFCA"/>
      </a:accent3>
      <a:accent4>
        <a:srgbClr val="000000"/>
      </a:accent4>
      <a:accent5>
        <a:srgbClr val="B9C5AA"/>
      </a:accent5>
      <a:accent6>
        <a:srgbClr val="7E6500"/>
      </a:accent6>
      <a:hlink>
        <a:srgbClr val="666600"/>
      </a:hlink>
      <a:folHlink>
        <a:srgbClr val="805413"/>
      </a:folHlink>
    </a:clrScheme>
    <a:fontScheme name="Motiv sady Offic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ady Office 1">
        <a:dk1>
          <a:srgbClr val="000000"/>
        </a:dk1>
        <a:lt1>
          <a:srgbClr val="FFFF99"/>
        </a:lt1>
        <a:dk2>
          <a:srgbClr val="000000"/>
        </a:dk2>
        <a:lt2>
          <a:srgbClr val="CCCCCC"/>
        </a:lt2>
        <a:accent1>
          <a:srgbClr val="999900"/>
        </a:accent1>
        <a:accent2>
          <a:srgbClr val="8C8300"/>
        </a:accent2>
        <a:accent3>
          <a:srgbClr val="FFFFCA"/>
        </a:accent3>
        <a:accent4>
          <a:srgbClr val="000000"/>
        </a:accent4>
        <a:accent5>
          <a:srgbClr val="CACAAA"/>
        </a:accent5>
        <a:accent6>
          <a:srgbClr val="7E7600"/>
        </a:accent6>
        <a:hlink>
          <a:srgbClr val="737300"/>
        </a:hlink>
        <a:folHlink>
          <a:srgbClr val="6B6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99"/>
        </a:lt1>
        <a:dk2>
          <a:srgbClr val="000000"/>
        </a:dk2>
        <a:lt2>
          <a:srgbClr val="CCCCCC"/>
        </a:lt2>
        <a:accent1>
          <a:srgbClr val="698C00"/>
        </a:accent1>
        <a:accent2>
          <a:srgbClr val="8C7000"/>
        </a:accent2>
        <a:accent3>
          <a:srgbClr val="FFFFCA"/>
        </a:accent3>
        <a:accent4>
          <a:srgbClr val="000000"/>
        </a:accent4>
        <a:accent5>
          <a:srgbClr val="B9C5AA"/>
        </a:accent5>
        <a:accent6>
          <a:srgbClr val="7E6500"/>
        </a:accent6>
        <a:hlink>
          <a:srgbClr val="666600"/>
        </a:hlink>
        <a:folHlink>
          <a:srgbClr val="80541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99"/>
        </a:lt1>
        <a:dk2>
          <a:srgbClr val="000000"/>
        </a:dk2>
        <a:lt2>
          <a:srgbClr val="CCCCCC"/>
        </a:lt2>
        <a:accent1>
          <a:srgbClr val="A65353"/>
        </a:accent1>
        <a:accent2>
          <a:srgbClr val="737300"/>
        </a:accent2>
        <a:accent3>
          <a:srgbClr val="FFFFCA"/>
        </a:accent3>
        <a:accent4>
          <a:srgbClr val="000000"/>
        </a:accent4>
        <a:accent5>
          <a:srgbClr val="D0B3B3"/>
        </a:accent5>
        <a:accent6>
          <a:srgbClr val="686800"/>
        </a:accent6>
        <a:hlink>
          <a:srgbClr val="873D68"/>
        </a:hlink>
        <a:folHlink>
          <a:srgbClr val="584D8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99"/>
        </a:lt1>
        <a:dk2>
          <a:srgbClr val="000000"/>
        </a:dk2>
        <a:lt2>
          <a:srgbClr val="CCCCCC"/>
        </a:lt2>
        <a:accent1>
          <a:srgbClr val="38778C"/>
        </a:accent1>
        <a:accent2>
          <a:srgbClr val="995D36"/>
        </a:accent2>
        <a:accent3>
          <a:srgbClr val="FFFFCA"/>
        </a:accent3>
        <a:accent4>
          <a:srgbClr val="000000"/>
        </a:accent4>
        <a:accent5>
          <a:srgbClr val="AEBDC5"/>
        </a:accent5>
        <a:accent6>
          <a:srgbClr val="8A5330"/>
        </a:accent6>
        <a:hlink>
          <a:srgbClr val="6F4C8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999900"/>
        </a:accent1>
        <a:accent2>
          <a:srgbClr val="8C8300"/>
        </a:accent2>
        <a:accent3>
          <a:srgbClr val="FFFFFF"/>
        </a:accent3>
        <a:accent4>
          <a:srgbClr val="000000"/>
        </a:accent4>
        <a:accent5>
          <a:srgbClr val="CACAAA"/>
        </a:accent5>
        <a:accent6>
          <a:srgbClr val="7E7600"/>
        </a:accent6>
        <a:hlink>
          <a:srgbClr val="737300"/>
        </a:hlink>
        <a:folHlink>
          <a:srgbClr val="6B6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698C00"/>
        </a:accent1>
        <a:accent2>
          <a:srgbClr val="8C7000"/>
        </a:accent2>
        <a:accent3>
          <a:srgbClr val="FFFFFF"/>
        </a:accent3>
        <a:accent4>
          <a:srgbClr val="000000"/>
        </a:accent4>
        <a:accent5>
          <a:srgbClr val="B9C5AA"/>
        </a:accent5>
        <a:accent6>
          <a:srgbClr val="7E6500"/>
        </a:accent6>
        <a:hlink>
          <a:srgbClr val="666600"/>
        </a:hlink>
        <a:folHlink>
          <a:srgbClr val="80541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65353"/>
        </a:accent1>
        <a:accent2>
          <a:srgbClr val="737300"/>
        </a:accent2>
        <a:accent3>
          <a:srgbClr val="FFFFFF"/>
        </a:accent3>
        <a:accent4>
          <a:srgbClr val="000000"/>
        </a:accent4>
        <a:accent5>
          <a:srgbClr val="D0B3B3"/>
        </a:accent5>
        <a:accent6>
          <a:srgbClr val="686800"/>
        </a:accent6>
        <a:hlink>
          <a:srgbClr val="873D68"/>
        </a:hlink>
        <a:folHlink>
          <a:srgbClr val="584D8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38778C"/>
        </a:accent1>
        <a:accent2>
          <a:srgbClr val="995D36"/>
        </a:accent2>
        <a:accent3>
          <a:srgbClr val="FFFFFF"/>
        </a:accent3>
        <a:accent4>
          <a:srgbClr val="000000"/>
        </a:accent4>
        <a:accent5>
          <a:srgbClr val="AEBDC5"/>
        </a:accent5>
        <a:accent6>
          <a:srgbClr val="8A5330"/>
        </a:accent6>
        <a:hlink>
          <a:srgbClr val="6F4C8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Default Design">
  <a:themeElements>
    <a:clrScheme name="1_Default Design 2">
      <a:dk1>
        <a:srgbClr val="000000"/>
      </a:dk1>
      <a:lt1>
        <a:srgbClr val="FFFF99"/>
      </a:lt1>
      <a:dk2>
        <a:srgbClr val="000000"/>
      </a:dk2>
      <a:lt2>
        <a:srgbClr val="CCCCCC"/>
      </a:lt2>
      <a:accent1>
        <a:srgbClr val="698C00"/>
      </a:accent1>
      <a:accent2>
        <a:srgbClr val="8C7000"/>
      </a:accent2>
      <a:accent3>
        <a:srgbClr val="FFFFCA"/>
      </a:accent3>
      <a:accent4>
        <a:srgbClr val="000000"/>
      </a:accent4>
      <a:accent5>
        <a:srgbClr val="B9C5AA"/>
      </a:accent5>
      <a:accent6>
        <a:srgbClr val="7E6500"/>
      </a:accent6>
      <a:hlink>
        <a:srgbClr val="666600"/>
      </a:hlink>
      <a:folHlink>
        <a:srgbClr val="805413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99"/>
        </a:lt1>
        <a:dk2>
          <a:srgbClr val="000000"/>
        </a:dk2>
        <a:lt2>
          <a:srgbClr val="CCCCCC"/>
        </a:lt2>
        <a:accent1>
          <a:srgbClr val="999900"/>
        </a:accent1>
        <a:accent2>
          <a:srgbClr val="8C8300"/>
        </a:accent2>
        <a:accent3>
          <a:srgbClr val="FFFFCA"/>
        </a:accent3>
        <a:accent4>
          <a:srgbClr val="000000"/>
        </a:accent4>
        <a:accent5>
          <a:srgbClr val="CACAAA"/>
        </a:accent5>
        <a:accent6>
          <a:srgbClr val="7E7600"/>
        </a:accent6>
        <a:hlink>
          <a:srgbClr val="737300"/>
        </a:hlink>
        <a:folHlink>
          <a:srgbClr val="6B6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99"/>
        </a:lt1>
        <a:dk2>
          <a:srgbClr val="000000"/>
        </a:dk2>
        <a:lt2>
          <a:srgbClr val="CCCCCC"/>
        </a:lt2>
        <a:accent1>
          <a:srgbClr val="698C00"/>
        </a:accent1>
        <a:accent2>
          <a:srgbClr val="8C7000"/>
        </a:accent2>
        <a:accent3>
          <a:srgbClr val="FFFFCA"/>
        </a:accent3>
        <a:accent4>
          <a:srgbClr val="000000"/>
        </a:accent4>
        <a:accent5>
          <a:srgbClr val="B9C5AA"/>
        </a:accent5>
        <a:accent6>
          <a:srgbClr val="7E6500"/>
        </a:accent6>
        <a:hlink>
          <a:srgbClr val="666600"/>
        </a:hlink>
        <a:folHlink>
          <a:srgbClr val="80541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99"/>
        </a:lt1>
        <a:dk2>
          <a:srgbClr val="000000"/>
        </a:dk2>
        <a:lt2>
          <a:srgbClr val="CCCCCC"/>
        </a:lt2>
        <a:accent1>
          <a:srgbClr val="A65353"/>
        </a:accent1>
        <a:accent2>
          <a:srgbClr val="737300"/>
        </a:accent2>
        <a:accent3>
          <a:srgbClr val="FFFFCA"/>
        </a:accent3>
        <a:accent4>
          <a:srgbClr val="000000"/>
        </a:accent4>
        <a:accent5>
          <a:srgbClr val="D0B3B3"/>
        </a:accent5>
        <a:accent6>
          <a:srgbClr val="686800"/>
        </a:accent6>
        <a:hlink>
          <a:srgbClr val="873D68"/>
        </a:hlink>
        <a:folHlink>
          <a:srgbClr val="584D8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FFFF99"/>
        </a:lt1>
        <a:dk2>
          <a:srgbClr val="000000"/>
        </a:dk2>
        <a:lt2>
          <a:srgbClr val="CCCCCC"/>
        </a:lt2>
        <a:accent1>
          <a:srgbClr val="38778C"/>
        </a:accent1>
        <a:accent2>
          <a:srgbClr val="995D36"/>
        </a:accent2>
        <a:accent3>
          <a:srgbClr val="FFFFCA"/>
        </a:accent3>
        <a:accent4>
          <a:srgbClr val="000000"/>
        </a:accent4>
        <a:accent5>
          <a:srgbClr val="AEBDC5"/>
        </a:accent5>
        <a:accent6>
          <a:srgbClr val="8A5330"/>
        </a:accent6>
        <a:hlink>
          <a:srgbClr val="6F4C8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999900"/>
        </a:accent1>
        <a:accent2>
          <a:srgbClr val="8C8300"/>
        </a:accent2>
        <a:accent3>
          <a:srgbClr val="FFFFFF"/>
        </a:accent3>
        <a:accent4>
          <a:srgbClr val="000000"/>
        </a:accent4>
        <a:accent5>
          <a:srgbClr val="CACAAA"/>
        </a:accent5>
        <a:accent6>
          <a:srgbClr val="7E7600"/>
        </a:accent6>
        <a:hlink>
          <a:srgbClr val="737300"/>
        </a:hlink>
        <a:folHlink>
          <a:srgbClr val="6B64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698C00"/>
        </a:accent1>
        <a:accent2>
          <a:srgbClr val="8C7000"/>
        </a:accent2>
        <a:accent3>
          <a:srgbClr val="FFFFFF"/>
        </a:accent3>
        <a:accent4>
          <a:srgbClr val="000000"/>
        </a:accent4>
        <a:accent5>
          <a:srgbClr val="B9C5AA"/>
        </a:accent5>
        <a:accent6>
          <a:srgbClr val="7E6500"/>
        </a:accent6>
        <a:hlink>
          <a:srgbClr val="666600"/>
        </a:hlink>
        <a:folHlink>
          <a:srgbClr val="80541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A65353"/>
        </a:accent1>
        <a:accent2>
          <a:srgbClr val="737300"/>
        </a:accent2>
        <a:accent3>
          <a:srgbClr val="FFFFFF"/>
        </a:accent3>
        <a:accent4>
          <a:srgbClr val="000000"/>
        </a:accent4>
        <a:accent5>
          <a:srgbClr val="D0B3B3"/>
        </a:accent5>
        <a:accent6>
          <a:srgbClr val="686800"/>
        </a:accent6>
        <a:hlink>
          <a:srgbClr val="873D68"/>
        </a:hlink>
        <a:folHlink>
          <a:srgbClr val="584D8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38778C"/>
        </a:accent1>
        <a:accent2>
          <a:srgbClr val="995D36"/>
        </a:accent2>
        <a:accent3>
          <a:srgbClr val="FFFFFF"/>
        </a:accent3>
        <a:accent4>
          <a:srgbClr val="000000"/>
        </a:accent4>
        <a:accent5>
          <a:srgbClr val="AEBDC5"/>
        </a:accent5>
        <a:accent6>
          <a:srgbClr val="8A5330"/>
        </a:accent6>
        <a:hlink>
          <a:srgbClr val="6F4C8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ind_1007_slide</Template>
  <TotalTime>801</TotalTime>
  <Words>658</Words>
  <Application>Microsoft Office PowerPoint</Application>
  <PresentationFormat>Předvádění na obrazovce (4:3)</PresentationFormat>
  <Paragraphs>142</Paragraphs>
  <Slides>26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26</vt:i4>
      </vt:variant>
    </vt:vector>
  </HeadingPairs>
  <TitlesOfParts>
    <vt:vector size="30" baseType="lpstr">
      <vt:lpstr>ind_1007_slide</vt:lpstr>
      <vt:lpstr>1_Default Design</vt:lpstr>
      <vt:lpstr>Motiv2</vt:lpstr>
      <vt:lpstr>2_Default Design</vt:lpstr>
      <vt:lpstr>Snímek 1</vt:lpstr>
      <vt:lpstr>Snímek 2</vt:lpstr>
      <vt:lpstr> DEPORTES</vt:lpstr>
      <vt:lpstr>submarinismo - potápění</vt:lpstr>
      <vt:lpstr>ciclismo - cyklistika</vt:lpstr>
      <vt:lpstr>   tenis - tenis</vt:lpstr>
      <vt:lpstr>voleibol - volejbal</vt:lpstr>
      <vt:lpstr>fútbol - fotbal</vt:lpstr>
      <vt:lpstr>atletismo - atletika</vt:lpstr>
      <vt:lpstr>bolos - kuželky</vt:lpstr>
      <vt:lpstr>alpinismo - horolezectví</vt:lpstr>
      <vt:lpstr>patinaje - bruslení</vt:lpstr>
      <vt:lpstr>waterpolo – vodní pólo</vt:lpstr>
      <vt:lpstr>windsurf - windsurfing</vt:lpstr>
      <vt:lpstr>motociclismo - motocyklistika</vt:lpstr>
      <vt:lpstr>equitación - jezdectví</vt:lpstr>
      <vt:lpstr>baloncesto - basketbal</vt:lpstr>
      <vt:lpstr>hockey - hokej</vt:lpstr>
      <vt:lpstr>balonmano - házená</vt:lpstr>
      <vt:lpstr>natación - plavání</vt:lpstr>
      <vt:lpstr>esquí - lyžování</vt:lpstr>
      <vt:lpstr>            golf - golf</vt:lpstr>
      <vt:lpstr>esgrima - šerm</vt:lpstr>
      <vt:lpstr>rugby - ragby</vt:lpstr>
      <vt:lpstr>bádminton - badminton</vt:lpstr>
      <vt:lpstr>Použitý zdroj: Diccionario escolar de la lengua española. Madrid: Santillana, 1993. ISBN 84-294-3693-6.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DEPORTES</dc:title>
  <dc:creator>zatocil daniel</dc:creator>
  <cp:lastModifiedBy>Daniel Zatočil</cp:lastModifiedBy>
  <cp:revision>85</cp:revision>
  <dcterms:created xsi:type="dcterms:W3CDTF">2013-01-22T20:17:54Z</dcterms:created>
  <dcterms:modified xsi:type="dcterms:W3CDTF">2013-05-06T17:01:23Z</dcterms:modified>
</cp:coreProperties>
</file>