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5" r:id="rId2"/>
    <p:sldId id="266" r:id="rId3"/>
    <p:sldId id="264" r:id="rId4"/>
    <p:sldId id="256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b="0" dirty="0" smtClean="0"/>
            <a:t>Zájmena</a:t>
          </a:r>
          <a:endParaRPr lang="cs-CZ" sz="2000" b="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</a:t>
          </a:r>
          <a:r>
            <a:rPr lang="cs-CZ" sz="2000" b="0" dirty="0" smtClean="0"/>
            <a:t>Y_32_INOVACE_</a:t>
          </a:r>
          <a:r>
            <a:rPr lang="cs-CZ" sz="2000" b="0" dirty="0" smtClean="0">
              <a:solidFill>
                <a:schemeClr val="tx1"/>
              </a:solidFill>
            </a:rPr>
            <a:t>02_ČJ5</a:t>
          </a:r>
          <a:r>
            <a:rPr lang="cs-CZ" sz="2000" dirty="0" smtClean="0">
              <a:solidFill>
                <a:schemeClr val="tx1"/>
              </a:solidFill>
            </a:rPr>
            <a:t>_Chodník zájmen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D99ACF-BD0C-4AEB-8C4B-14F9ABE59815}" type="presOf" srcId="{D1D4F407-5343-4D3F-B5B9-D407B03CAEB4}" destId="{D005CE8C-CC26-4C3E-AC11-E15060ECD759}" srcOrd="0" destOrd="0" presId="urn:microsoft.com/office/officeart/2005/8/layout/target3"/>
    <dgm:cxn modelId="{3A904E07-EA8A-4571-8C7F-7B8808A2DC85}" type="presOf" srcId="{1AE9165A-6B70-4FFD-A49C-881BF73B4F04}" destId="{BD3627E9-8FC8-4A2F-B3EA-FAE798EF81D8}" srcOrd="1" destOrd="0" presId="urn:microsoft.com/office/officeart/2005/8/layout/target3"/>
    <dgm:cxn modelId="{D6263D56-0368-4FB4-9D4D-735F3589FEE3}" type="presOf" srcId="{1AE9165A-6B70-4FFD-A49C-881BF73B4F04}" destId="{A9F01C16-B5C0-47B0-9750-F7E5E11674A0}" srcOrd="0" destOrd="0" presId="urn:microsoft.com/office/officeart/2005/8/layout/target3"/>
    <dgm:cxn modelId="{CCC9B71D-857A-4EE1-A348-C879A8700F64}" type="presOf" srcId="{26CBEA56-8CFD-48C0-BD6E-2EB16B1FBF42}" destId="{5583D5C5-FAFF-4548-819C-80E289F7377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DB8DAFD8-A052-4209-9484-88A1226C9697}" type="presOf" srcId="{D1B46980-6531-4606-95E6-44980827E919}" destId="{2BE915AB-18AA-4053-B92C-3BFC9ED204BB}" srcOrd="1" destOrd="0" presId="urn:microsoft.com/office/officeart/2005/8/layout/target3"/>
    <dgm:cxn modelId="{048F0974-6C82-455C-929B-70682A61D5A9}" type="presOf" srcId="{26CBEA56-8CFD-48C0-BD6E-2EB16B1FBF42}" destId="{92E1E9E3-D1F0-4866-9424-7ECC0DD990BC}" srcOrd="1" destOrd="0" presId="urn:microsoft.com/office/officeart/2005/8/layout/target3"/>
    <dgm:cxn modelId="{07392945-C401-446D-AE64-195EEFE28A7B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B3571C8-BB9C-4177-86B0-17A9CCAB89DE}" type="presOf" srcId="{D1D4F407-5343-4D3F-B5B9-D407B03CAEB4}" destId="{AED2198E-93D5-4001-81B4-73124B309672}" srcOrd="1" destOrd="0" presId="urn:microsoft.com/office/officeart/2005/8/layout/target3"/>
    <dgm:cxn modelId="{D328F981-899F-40E4-AD31-F44D6DC8BAEA}" type="presOf" srcId="{1F4F8BC0-F267-4379-9FE7-6FFC8B64BAD8}" destId="{C8857ABF-5052-4733-A46C-0F8B764FF76F}" srcOrd="0" destOrd="0" presId="urn:microsoft.com/office/officeart/2005/8/layout/target3"/>
    <dgm:cxn modelId="{7A43E0AB-A32E-476C-874D-008127215DE8}" type="presOf" srcId="{D1B46980-6531-4606-95E6-44980827E919}" destId="{6140AFEC-043D-4C43-A2F9-D0F5331DF3A3}" srcOrd="0" destOrd="0" presId="urn:microsoft.com/office/officeart/2005/8/layout/target3"/>
    <dgm:cxn modelId="{F7D0735A-FCE7-4E17-ABB9-E7BDCD81F43D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8E5514CB-3E7C-4C0B-BDF6-F63996748D99}" type="presParOf" srcId="{333A1088-737F-45CB-B68E-254E46348037}" destId="{F5ABB229-8D3B-4694-996A-96F23CF14429}" srcOrd="0" destOrd="0" presId="urn:microsoft.com/office/officeart/2005/8/layout/target3"/>
    <dgm:cxn modelId="{3DE13864-6F8F-40E4-865D-8F4DF8042041}" type="presParOf" srcId="{333A1088-737F-45CB-B68E-254E46348037}" destId="{F41139FD-01EE-4571-8B17-4FB00FC51163}" srcOrd="1" destOrd="0" presId="urn:microsoft.com/office/officeart/2005/8/layout/target3"/>
    <dgm:cxn modelId="{94FC69C2-39B8-4F77-95EB-590691A4EE9E}" type="presParOf" srcId="{333A1088-737F-45CB-B68E-254E46348037}" destId="{D005CE8C-CC26-4C3E-AC11-E15060ECD759}" srcOrd="2" destOrd="0" presId="urn:microsoft.com/office/officeart/2005/8/layout/target3"/>
    <dgm:cxn modelId="{2BE9990B-8737-4CC0-A552-36C514B0DBDB}" type="presParOf" srcId="{333A1088-737F-45CB-B68E-254E46348037}" destId="{2C702D82-9B77-49B7-9568-BB8EB47C3372}" srcOrd="3" destOrd="0" presId="urn:microsoft.com/office/officeart/2005/8/layout/target3"/>
    <dgm:cxn modelId="{16CE084F-A2AE-4B6B-B765-B6F3E89BE424}" type="presParOf" srcId="{333A1088-737F-45CB-B68E-254E46348037}" destId="{A52A0455-90FF-4808-ABD0-F02540D31D5A}" srcOrd="4" destOrd="0" presId="urn:microsoft.com/office/officeart/2005/8/layout/target3"/>
    <dgm:cxn modelId="{7EB3AFD0-7263-4388-AD0F-123B48D80EFE}" type="presParOf" srcId="{333A1088-737F-45CB-B68E-254E46348037}" destId="{6140AFEC-043D-4C43-A2F9-D0F5331DF3A3}" srcOrd="5" destOrd="0" presId="urn:microsoft.com/office/officeart/2005/8/layout/target3"/>
    <dgm:cxn modelId="{2BEAED55-2775-40AF-B265-78DDEEC8BA47}" type="presParOf" srcId="{333A1088-737F-45CB-B68E-254E46348037}" destId="{71A10DEB-455E-4133-A618-0A0EE82A21E3}" srcOrd="6" destOrd="0" presId="urn:microsoft.com/office/officeart/2005/8/layout/target3"/>
    <dgm:cxn modelId="{D0FAE84C-4E4B-40FB-81C1-FC526F53EC55}" type="presParOf" srcId="{333A1088-737F-45CB-B68E-254E46348037}" destId="{DA6A876D-6D25-492F-8BDC-9AE6A6CFB1FA}" srcOrd="7" destOrd="0" presId="urn:microsoft.com/office/officeart/2005/8/layout/target3"/>
    <dgm:cxn modelId="{6F3C51ED-3F4B-4B4F-AA3F-9969D93B11DC}" type="presParOf" srcId="{333A1088-737F-45CB-B68E-254E46348037}" destId="{A9F01C16-B5C0-47B0-9750-F7E5E11674A0}" srcOrd="8" destOrd="0" presId="urn:microsoft.com/office/officeart/2005/8/layout/target3"/>
    <dgm:cxn modelId="{AC520385-6F5D-49CE-8F9F-0555BB590D1D}" type="presParOf" srcId="{333A1088-737F-45CB-B68E-254E46348037}" destId="{5C0CF724-3222-4429-B09A-F154A62FD507}" srcOrd="9" destOrd="0" presId="urn:microsoft.com/office/officeart/2005/8/layout/target3"/>
    <dgm:cxn modelId="{9C3985F6-23D3-4154-877E-526D8381BA55}" type="presParOf" srcId="{333A1088-737F-45CB-B68E-254E46348037}" destId="{71A5FEA7-FE77-4220-960F-2AB7AE466FE5}" srcOrd="10" destOrd="0" presId="urn:microsoft.com/office/officeart/2005/8/layout/target3"/>
    <dgm:cxn modelId="{6CE6B836-FB20-4E14-BE13-DC6BC3B8A51D}" type="presParOf" srcId="{333A1088-737F-45CB-B68E-254E46348037}" destId="{C8857ABF-5052-4733-A46C-0F8B764FF76F}" srcOrd="11" destOrd="0" presId="urn:microsoft.com/office/officeart/2005/8/layout/target3"/>
    <dgm:cxn modelId="{8D867C4F-20D3-4BC5-866B-EB7A317C944D}" type="presParOf" srcId="{333A1088-737F-45CB-B68E-254E46348037}" destId="{1839E65E-6E97-41D2-A171-98C033275D27}" srcOrd="12" destOrd="0" presId="urn:microsoft.com/office/officeart/2005/8/layout/target3"/>
    <dgm:cxn modelId="{BCF77419-B70E-4EDC-95E8-D9596C817F0B}" type="presParOf" srcId="{333A1088-737F-45CB-B68E-254E46348037}" destId="{914F10DC-A7FA-462B-9334-03354AC7EA9F}" srcOrd="13" destOrd="0" presId="urn:microsoft.com/office/officeart/2005/8/layout/target3"/>
    <dgm:cxn modelId="{B61E2DE5-6C87-46BD-A948-0F8B6282587E}" type="presParOf" srcId="{333A1088-737F-45CB-B68E-254E46348037}" destId="{5583D5C5-FAFF-4548-819C-80E289F73770}" srcOrd="14" destOrd="0" presId="urn:microsoft.com/office/officeart/2005/8/layout/target3"/>
    <dgm:cxn modelId="{9A5698A5-B6E9-4337-BC5F-8A0702FA46B2}" type="presParOf" srcId="{333A1088-737F-45CB-B68E-254E46348037}" destId="{AED2198E-93D5-4001-81B4-73124B309672}" srcOrd="15" destOrd="0" presId="urn:microsoft.com/office/officeart/2005/8/layout/target3"/>
    <dgm:cxn modelId="{BC8429D9-6BD4-4381-B336-6147013F529E}" type="presParOf" srcId="{333A1088-737F-45CB-B68E-254E46348037}" destId="{2BE915AB-18AA-4053-B92C-3BFC9ED204BB}" srcOrd="16" destOrd="0" presId="urn:microsoft.com/office/officeart/2005/8/layout/target3"/>
    <dgm:cxn modelId="{9632E4E9-7DF7-4139-A8D4-EDC607A1F22F}" type="presParOf" srcId="{333A1088-737F-45CB-B68E-254E46348037}" destId="{BD3627E9-8FC8-4A2F-B3EA-FAE798EF81D8}" srcOrd="17" destOrd="0" presId="urn:microsoft.com/office/officeart/2005/8/layout/target3"/>
    <dgm:cxn modelId="{9F24FD94-F050-4AA2-9B2B-00D5C3ED7379}" type="presParOf" srcId="{333A1088-737F-45CB-B68E-254E46348037}" destId="{017154CD-D9A9-4968-AD11-1207A3C4C00A}" srcOrd="18" destOrd="0" presId="urn:microsoft.com/office/officeart/2005/8/layout/target3"/>
    <dgm:cxn modelId="{49F1DED4-0E3F-4DBA-9D56-67AA1C9FD4F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</a:t>
          </a:r>
          <a:r>
            <a:rPr lang="cs-CZ" sz="2000" b="0" kern="1200" dirty="0" smtClean="0"/>
            <a:t>Y_32_INOVACE_</a:t>
          </a:r>
          <a:r>
            <a:rPr lang="cs-CZ" sz="2000" b="0" kern="1200" dirty="0" smtClean="0">
              <a:solidFill>
                <a:schemeClr val="tx1"/>
              </a:solidFill>
            </a:rPr>
            <a:t>02_ČJ5</a:t>
          </a:r>
          <a:r>
            <a:rPr lang="cs-CZ" sz="2000" kern="1200" dirty="0" smtClean="0">
              <a:solidFill>
                <a:schemeClr val="tx1"/>
              </a:solidFill>
            </a:rPr>
            <a:t>_Chodník zájmen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b="0" kern="1200" dirty="0" smtClean="0"/>
            <a:t>Zájmena</a:t>
          </a:r>
          <a:endParaRPr lang="cs-CZ" sz="2000" b="0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8A974-4384-4A0B-8ADC-9DFF4421639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FB10C9-9291-44FF-BDC7-B9E125BC778D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B5F80-2D93-4DFF-ABED-DA1019C19EE7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FA58D-5F55-4104-B024-870F6D155657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24744"/>
            <a:ext cx="806489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 jazyka </a:t>
            </a:r>
            <a:r>
              <a:rPr lang="cs-CZ" sz="2800" dirty="0" smtClean="0">
                <a:solidFill>
                  <a:prstClr val="black"/>
                </a:solidFill>
              </a:rPr>
              <a:t>                             v </a:t>
            </a:r>
            <a:r>
              <a:rPr lang="cs-CZ" sz="2800" dirty="0" smtClean="0">
                <a:solidFill>
                  <a:prstClr val="black"/>
                </a:solidFill>
              </a:rPr>
              <a:t>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err="1" smtClean="0">
                <a:solidFill>
                  <a:prstClr val="black"/>
                </a:solidFill>
              </a:rPr>
              <a:t>Sl</a:t>
            </a:r>
            <a:r>
              <a:rPr lang="cs-CZ" sz="2800" dirty="0" smtClean="0">
                <a:solidFill>
                  <a:prstClr val="black"/>
                </a:solidFill>
              </a:rPr>
              <a:t>. 3- úryvek z knihy A. </a:t>
            </a:r>
            <a:r>
              <a:rPr lang="cs-CZ" sz="2800" dirty="0" err="1" smtClean="0">
                <a:solidFill>
                  <a:prstClr val="black"/>
                </a:solidFill>
              </a:rPr>
              <a:t>Lindgrenové</a:t>
            </a:r>
            <a:r>
              <a:rPr lang="cs-CZ" sz="2800" dirty="0" smtClean="0">
                <a:solidFill>
                  <a:prstClr val="black"/>
                </a:solidFill>
              </a:rPr>
              <a:t> Děti </a:t>
            </a:r>
            <a:r>
              <a:rPr lang="cs-CZ" sz="2800" dirty="0" smtClean="0">
                <a:solidFill>
                  <a:prstClr val="black"/>
                </a:solidFill>
              </a:rPr>
              <a:t>                                  z </a:t>
            </a:r>
            <a:r>
              <a:rPr lang="cs-CZ" sz="2800" dirty="0" err="1" smtClean="0">
                <a:solidFill>
                  <a:prstClr val="black"/>
                </a:solidFill>
              </a:rPr>
              <a:t>Bullerbynu</a:t>
            </a:r>
            <a:r>
              <a:rPr lang="cs-CZ" sz="2800" dirty="0" smtClean="0">
                <a:solidFill>
                  <a:prstClr val="black"/>
                </a:solidFill>
              </a:rPr>
              <a:t> je motivační pro další cvičení= procvičování druhů zájmen.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Sl.6-  žáci dopisují do každého políčka příslušné osobní  zájmeno v 1. pádě. Kontrolu provedeme kliknutím.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644008" y="2132856"/>
            <a:ext cx="79208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3212976"/>
            <a:ext cx="79208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3212976"/>
            <a:ext cx="79208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717032"/>
            <a:ext cx="79208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3717032"/>
            <a:ext cx="79208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3717032"/>
            <a:ext cx="79208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4797152"/>
            <a:ext cx="79208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5373216"/>
            <a:ext cx="648072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1556792"/>
            <a:ext cx="79208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188640"/>
            <a:ext cx="3384376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Vzpomínáte ?</a:t>
            </a:r>
            <a:endParaRPr lang="de-DE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836713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……..Když jsme pak šli domů, bylo nádherné počasí.   My děti z </a:t>
            </a:r>
            <a:r>
              <a:rPr lang="cs-CZ" sz="3600" dirty="0" err="1" smtClean="0"/>
              <a:t>Bullerbynu</a:t>
            </a:r>
            <a:r>
              <a:rPr lang="cs-CZ" sz="3600" dirty="0" smtClean="0"/>
              <a:t> jsme šly společně. Cesta domů nám trvala hrozně dlouho.  </a:t>
            </a:r>
            <a:r>
              <a:rPr lang="cs-CZ" sz="3600" dirty="0" err="1" smtClean="0"/>
              <a:t>Lasse</a:t>
            </a:r>
            <a:r>
              <a:rPr lang="cs-CZ" sz="3600" dirty="0" smtClean="0"/>
              <a:t> řekl, že smíme šlapat jen na kameny, co jsou na okraji silnice.  To byla taková hra.  Kdo šlápl na zem, ten jako hned umřel.  A zrovna vtom šlápl </a:t>
            </a:r>
            <a:r>
              <a:rPr lang="cs-CZ" sz="3600" dirty="0" err="1" smtClean="0"/>
              <a:t>Olle</a:t>
            </a:r>
            <a:r>
              <a:rPr lang="cs-CZ" sz="3600" dirty="0" smtClean="0"/>
              <a:t> na zem a Bosse řekl: „ Tak a teď </a:t>
            </a:r>
            <a:r>
              <a:rPr lang="cs-CZ" sz="3600" dirty="0" err="1" smtClean="0"/>
              <a:t>jseš</a:t>
            </a:r>
            <a:r>
              <a:rPr lang="cs-CZ" sz="3600" dirty="0" smtClean="0"/>
              <a:t> </a:t>
            </a:r>
            <a:r>
              <a:rPr lang="cs-CZ" sz="3600" dirty="0" err="1" smtClean="0"/>
              <a:t>mrtvej</a:t>
            </a:r>
            <a:r>
              <a:rPr lang="cs-CZ" sz="3600" dirty="0" smtClean="0"/>
              <a:t>!“  „To teda nejsem,“ řekl </a:t>
            </a:r>
            <a:r>
              <a:rPr lang="cs-CZ" sz="3600" dirty="0" err="1" smtClean="0"/>
              <a:t>Olle</a:t>
            </a:r>
            <a:r>
              <a:rPr lang="cs-CZ" sz="3600" dirty="0" smtClean="0"/>
              <a:t>.  „Podívej  se</a:t>
            </a:r>
            <a:r>
              <a:rPr lang="cs-CZ" sz="3600" dirty="0" smtClean="0"/>
              <a:t>, </a:t>
            </a:r>
            <a:r>
              <a:rPr lang="cs-CZ" sz="3600" dirty="0" smtClean="0"/>
              <a:t>povídá, </a:t>
            </a:r>
            <a:r>
              <a:rPr lang="cs-CZ" sz="3600" dirty="0" smtClean="0"/>
              <a:t>„ jak </a:t>
            </a:r>
            <a:r>
              <a:rPr lang="cs-CZ" sz="3600" dirty="0" smtClean="0"/>
              <a:t>jsem </a:t>
            </a:r>
            <a:r>
              <a:rPr lang="cs-CZ" sz="3600" dirty="0" err="1" smtClean="0"/>
              <a:t>živej</a:t>
            </a:r>
            <a:r>
              <a:rPr lang="cs-CZ" sz="3600" dirty="0" smtClean="0"/>
              <a:t>“ a třepal rukama  a nohama.   ……     </a:t>
            </a:r>
            <a:endParaRPr lang="de-DE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332656"/>
            <a:ext cx="3960440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Označte všechna zájmena.</a:t>
            </a:r>
            <a:endParaRPr lang="de-DE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836712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……..Když jsme pak šli domů, bylo nádherné počasí.   My děti z </a:t>
            </a:r>
            <a:r>
              <a:rPr lang="cs-CZ" sz="3600" dirty="0" err="1" smtClean="0"/>
              <a:t>Bullerbynu</a:t>
            </a:r>
            <a:r>
              <a:rPr lang="cs-CZ" sz="3600" dirty="0" smtClean="0"/>
              <a:t> jsme šly společně. Cesta domů nám trvala hrozně dlouho.  </a:t>
            </a:r>
            <a:r>
              <a:rPr lang="cs-CZ" sz="3600" dirty="0" err="1" smtClean="0"/>
              <a:t>Lasse</a:t>
            </a:r>
            <a:r>
              <a:rPr lang="cs-CZ" sz="3600" dirty="0" smtClean="0"/>
              <a:t> řekl, že smíme šlapat jen na kameny, co jsou na okraji silnice.  To byla taková hra.  Kdo šlápl na zem, ten jako hned umřel.  A zrovna vtom šlápl </a:t>
            </a:r>
            <a:r>
              <a:rPr lang="cs-CZ" sz="3600" dirty="0" err="1" smtClean="0"/>
              <a:t>Olle</a:t>
            </a:r>
            <a:r>
              <a:rPr lang="cs-CZ" sz="3600" dirty="0" smtClean="0"/>
              <a:t> na zem a Bosse řekl: „ Tak a teď </a:t>
            </a:r>
            <a:r>
              <a:rPr lang="cs-CZ" sz="3600" dirty="0" err="1" smtClean="0"/>
              <a:t>jseš</a:t>
            </a:r>
            <a:r>
              <a:rPr lang="cs-CZ" sz="3600" dirty="0" smtClean="0"/>
              <a:t> </a:t>
            </a:r>
            <a:r>
              <a:rPr lang="cs-CZ" sz="3600" dirty="0" err="1" smtClean="0"/>
              <a:t>mrtvej</a:t>
            </a:r>
            <a:r>
              <a:rPr lang="cs-CZ" sz="3600" dirty="0" smtClean="0"/>
              <a:t>!“  „To teda nejsem,“ řekl </a:t>
            </a:r>
            <a:r>
              <a:rPr lang="cs-CZ" sz="3600" dirty="0" err="1" smtClean="0"/>
              <a:t>Olle</a:t>
            </a:r>
            <a:r>
              <a:rPr lang="cs-CZ" sz="3600" dirty="0" smtClean="0"/>
              <a:t>.  „Podívej  se</a:t>
            </a:r>
            <a:r>
              <a:rPr lang="cs-CZ" sz="3600" dirty="0" smtClean="0"/>
              <a:t>, povídá</a:t>
            </a:r>
            <a:r>
              <a:rPr lang="cs-CZ" sz="3600" dirty="0" smtClean="0"/>
              <a:t>, </a:t>
            </a:r>
            <a:r>
              <a:rPr lang="cs-CZ" sz="3600" dirty="0" smtClean="0"/>
              <a:t>„ jak </a:t>
            </a:r>
            <a:r>
              <a:rPr lang="cs-CZ" sz="3600" dirty="0" smtClean="0"/>
              <a:t>jsem </a:t>
            </a:r>
            <a:r>
              <a:rPr lang="cs-CZ" sz="3600" dirty="0" err="1" smtClean="0"/>
              <a:t>živej</a:t>
            </a:r>
            <a:r>
              <a:rPr lang="cs-CZ" sz="3600" dirty="0" smtClean="0"/>
              <a:t>“ a třepal rukama  a nohama.   ……     </a:t>
            </a:r>
            <a:endParaRPr lang="de-DE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332655"/>
            <a:ext cx="3960440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Označte všechna zájmena.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5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187624" y="5661248"/>
            <a:ext cx="1656184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4509120"/>
            <a:ext cx="216024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3501008"/>
            <a:ext cx="18002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2420888"/>
            <a:ext cx="3456384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88640"/>
            <a:ext cx="50405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400" dirty="0" smtClean="0"/>
              <a:t>Chodník zájmen</a:t>
            </a:r>
            <a:endParaRPr lang="de-DE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836712"/>
            <a:ext cx="85324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Projděme se i my po podobném chodníku. Je to chodník zájmen. Smíme šlapat jen na kameny, které jsou označené </a:t>
            </a:r>
          </a:p>
          <a:p>
            <a:r>
              <a:rPr lang="cs-CZ" sz="3600" dirty="0" smtClean="0"/>
              <a:t>a/     zájmeny           přivlastňovacími</a:t>
            </a:r>
          </a:p>
          <a:p>
            <a:r>
              <a:rPr lang="cs-CZ" sz="3600" dirty="0" smtClean="0"/>
              <a:t>                                                                              b/     osobními</a:t>
            </a:r>
          </a:p>
          <a:p>
            <a:r>
              <a:rPr lang="cs-CZ" sz="3600" dirty="0" smtClean="0"/>
              <a:t>                                                                              c/     zápornými</a:t>
            </a:r>
          </a:p>
          <a:p>
            <a:r>
              <a:rPr lang="cs-CZ" sz="3600" dirty="0" smtClean="0"/>
              <a:t>                                                                              d/     tázacími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5796136" y="4293096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" name="Zaoblený obdélník 3"/>
          <p:cNvSpPr/>
          <p:nvPr/>
        </p:nvSpPr>
        <p:spPr>
          <a:xfrm>
            <a:off x="7524328" y="4293096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Zaoblený obdélník 4"/>
          <p:cNvSpPr/>
          <p:nvPr/>
        </p:nvSpPr>
        <p:spPr>
          <a:xfrm>
            <a:off x="5796136" y="3140968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Zaoblený obdélník 5"/>
          <p:cNvSpPr/>
          <p:nvPr/>
        </p:nvSpPr>
        <p:spPr>
          <a:xfrm>
            <a:off x="7524328" y="3140968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Zaoblený obdélník 7"/>
          <p:cNvSpPr/>
          <p:nvPr/>
        </p:nvSpPr>
        <p:spPr>
          <a:xfrm>
            <a:off x="5796136" y="1916832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Zaoblený obdélník 8"/>
          <p:cNvSpPr/>
          <p:nvPr/>
        </p:nvSpPr>
        <p:spPr>
          <a:xfrm>
            <a:off x="7524328" y="1988840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Zaoblený obdélník 16"/>
          <p:cNvSpPr/>
          <p:nvPr/>
        </p:nvSpPr>
        <p:spPr>
          <a:xfrm>
            <a:off x="5796136" y="5517232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18" name="Zaoblený obdélník 17"/>
          <p:cNvSpPr/>
          <p:nvPr/>
        </p:nvSpPr>
        <p:spPr>
          <a:xfrm>
            <a:off x="7524328" y="5517232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Zaoblený obdélník 21"/>
          <p:cNvSpPr/>
          <p:nvPr/>
        </p:nvSpPr>
        <p:spPr>
          <a:xfrm>
            <a:off x="179512" y="1916832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Zaoblený obdélník 22"/>
          <p:cNvSpPr/>
          <p:nvPr/>
        </p:nvSpPr>
        <p:spPr>
          <a:xfrm>
            <a:off x="179512" y="3140968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Zaoblený obdélník 23"/>
          <p:cNvSpPr/>
          <p:nvPr/>
        </p:nvSpPr>
        <p:spPr>
          <a:xfrm>
            <a:off x="251520" y="4293096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5" name="Zaoblený obdélník 24"/>
          <p:cNvSpPr/>
          <p:nvPr/>
        </p:nvSpPr>
        <p:spPr>
          <a:xfrm>
            <a:off x="179512" y="5517232"/>
            <a:ext cx="129614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2060848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můj</a:t>
            </a:r>
            <a:endParaRPr lang="de-DE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5536" y="328498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my</a:t>
            </a:r>
            <a:endParaRPr lang="de-DE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79512" y="4437112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nikdo</a:t>
            </a:r>
            <a:endParaRPr lang="de-DE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9512" y="573325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jakým</a:t>
            </a:r>
            <a:endParaRPr lang="de-DE" sz="4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092710" y="5501723"/>
            <a:ext cx="1316085" cy="10236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Zaoblený obdélník 18"/>
          <p:cNvSpPr/>
          <p:nvPr/>
        </p:nvSpPr>
        <p:spPr>
          <a:xfrm>
            <a:off x="2019594" y="1845932"/>
            <a:ext cx="1316085" cy="10236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Zaoblený obdélník 19"/>
          <p:cNvSpPr/>
          <p:nvPr/>
        </p:nvSpPr>
        <p:spPr>
          <a:xfrm>
            <a:off x="2092710" y="3088901"/>
            <a:ext cx="1316085" cy="10236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Zaoblený obdélník 20"/>
          <p:cNvSpPr/>
          <p:nvPr/>
        </p:nvSpPr>
        <p:spPr>
          <a:xfrm>
            <a:off x="2092710" y="4258754"/>
            <a:ext cx="1316085" cy="10236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0" name="TextovéPole 29"/>
          <p:cNvSpPr txBox="1"/>
          <p:nvPr/>
        </p:nvSpPr>
        <p:spPr>
          <a:xfrm>
            <a:off x="2165825" y="5721070"/>
            <a:ext cx="1169853" cy="718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vám</a:t>
            </a:r>
            <a:endParaRPr lang="de-DE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46478" y="4404985"/>
            <a:ext cx="1608548" cy="718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tvému</a:t>
            </a:r>
            <a:endParaRPr lang="de-DE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312057" y="3308248"/>
            <a:ext cx="804274" cy="718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nic</a:t>
            </a:r>
            <a:endParaRPr lang="de-DE" sz="4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165825" y="1992163"/>
            <a:ext cx="950506" cy="718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čí</a:t>
            </a:r>
            <a:endParaRPr lang="de-DE" sz="40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23928" y="1844824"/>
            <a:ext cx="1316085" cy="10236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Zaoblený obdélník 12"/>
          <p:cNvSpPr/>
          <p:nvPr/>
        </p:nvSpPr>
        <p:spPr>
          <a:xfrm>
            <a:off x="3997044" y="4330762"/>
            <a:ext cx="1316085" cy="10236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Zaoblený obdélník 13"/>
          <p:cNvSpPr/>
          <p:nvPr/>
        </p:nvSpPr>
        <p:spPr>
          <a:xfrm>
            <a:off x="3997044" y="3087793"/>
            <a:ext cx="1316085" cy="10236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Zaoblený obdélník 14"/>
          <p:cNvSpPr/>
          <p:nvPr/>
        </p:nvSpPr>
        <p:spPr>
          <a:xfrm>
            <a:off x="3997044" y="5573731"/>
            <a:ext cx="1316085" cy="10236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6" name="TextovéPole 35"/>
          <p:cNvSpPr txBox="1"/>
          <p:nvPr/>
        </p:nvSpPr>
        <p:spPr>
          <a:xfrm>
            <a:off x="3777696" y="2064171"/>
            <a:ext cx="1608548" cy="5312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žádnému</a:t>
            </a:r>
            <a:endParaRPr lang="de-DE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97044" y="3307140"/>
            <a:ext cx="1535433" cy="718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svého</a:t>
            </a:r>
            <a:endParaRPr lang="de-DE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070159" y="4476993"/>
            <a:ext cx="1169853" cy="718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mně</a:t>
            </a:r>
            <a:endParaRPr lang="de-DE" sz="4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850812" y="5793078"/>
            <a:ext cx="1608548" cy="718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kterou</a:t>
            </a:r>
            <a:endParaRPr lang="de-DE" sz="4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652120" y="2060848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nikoho</a:t>
            </a:r>
            <a:endParaRPr lang="de-DE" sz="4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796136" y="3356992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mnou</a:t>
            </a:r>
            <a:endParaRPr lang="de-DE" sz="4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596336" y="213285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tobě</a:t>
            </a:r>
            <a:endParaRPr lang="de-DE" sz="4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452320" y="5733256"/>
            <a:ext cx="1691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nijakou</a:t>
            </a:r>
            <a:endParaRPr lang="de-DE" sz="3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724128" y="566124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vašeho</a:t>
            </a:r>
            <a:endParaRPr lang="de-DE" sz="3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596336" y="3356992"/>
            <a:ext cx="13316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jejich</a:t>
            </a:r>
            <a:endParaRPr lang="de-DE" sz="4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940152" y="443711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kdo</a:t>
            </a:r>
            <a:endParaRPr lang="de-DE" sz="4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524328" y="4509120"/>
            <a:ext cx="1403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čeho</a:t>
            </a:r>
            <a:endParaRPr lang="de-DE" sz="4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0" y="0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Spojuj zleva doprava a dopiš druhy podle barvy</a:t>
            </a:r>
            <a:endParaRPr lang="de-DE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292080" y="0"/>
            <a:ext cx="345638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z.</a:t>
            </a:r>
          </a:p>
          <a:p>
            <a:endParaRPr lang="de-DE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131840" y="1124744"/>
            <a:ext cx="2376264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z.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179512" y="1196752"/>
            <a:ext cx="230425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z.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6012160" y="1124744"/>
            <a:ext cx="272792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z.</a:t>
            </a:r>
          </a:p>
        </p:txBody>
      </p:sp>
      <p:cxnSp>
        <p:nvCxnSpPr>
          <p:cNvPr id="56" name="Přímá spojovací šipka 55"/>
          <p:cNvCxnSpPr/>
          <p:nvPr/>
        </p:nvCxnSpPr>
        <p:spPr>
          <a:xfrm flipV="1">
            <a:off x="2483768" y="332656"/>
            <a:ext cx="2736304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šipka 57"/>
          <p:cNvCxnSpPr/>
          <p:nvPr/>
        </p:nvCxnSpPr>
        <p:spPr>
          <a:xfrm>
            <a:off x="467544" y="980728"/>
            <a:ext cx="1296144" cy="2880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/>
          <p:nvPr/>
        </p:nvCxnSpPr>
        <p:spPr>
          <a:xfrm>
            <a:off x="4572000" y="908720"/>
            <a:ext cx="223224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šipka 59"/>
          <p:cNvCxnSpPr/>
          <p:nvPr/>
        </p:nvCxnSpPr>
        <p:spPr>
          <a:xfrm>
            <a:off x="2195736" y="980728"/>
            <a:ext cx="1008112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A3A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A3A2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A3A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A3A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A3A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7F7F7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7F7F7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7F7F7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7F7F7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7F7F7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27584" y="692696"/>
          <a:ext cx="7416824" cy="5959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4206"/>
                <a:gridCol w="1854206"/>
                <a:gridCol w="1854206"/>
                <a:gridCol w="1854206"/>
              </a:tblGrid>
              <a:tr h="14581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de-DE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JICH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de-DE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TĚ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de-DE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MNĚ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4581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JEMU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TEBE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NÁM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TEBOU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4581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TOBĚ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HO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VÁMI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JIM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4581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NÁMI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VÁS</a:t>
                      </a:r>
                      <a:endParaRPr kumimoji="0" lang="de-DE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</a:t>
                      </a:r>
                      <a:r>
                        <a:rPr lang="cs-CZ" sz="4000" baseline="0" dirty="0" smtClean="0"/>
                        <a:t>MNOU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</a:t>
                      </a:r>
                      <a:r>
                        <a:rPr lang="cs-CZ" dirty="0" smtClean="0"/>
                        <a:t> </a:t>
                      </a:r>
                      <a:endParaRPr lang="de-DE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259632" y="692696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MĚ</a:t>
            </a:r>
            <a:endParaRPr lang="de-DE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5229200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VÁMI</a:t>
            </a:r>
            <a:endParaRPr lang="de-DE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196752"/>
            <a:ext cx="684076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4000" dirty="0" smtClean="0"/>
              <a:t>JÁ            ONI         TY            JÁ</a:t>
            </a:r>
            <a:endParaRPr lang="de-DE" sz="4000" dirty="0"/>
          </a:p>
        </p:txBody>
      </p:sp>
      <p:sp>
        <p:nvSpPr>
          <p:cNvPr id="7" name="Obdélník 6"/>
          <p:cNvSpPr/>
          <p:nvPr/>
        </p:nvSpPr>
        <p:spPr>
          <a:xfrm>
            <a:off x="827584" y="2996952"/>
            <a:ext cx="64700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ON          TY            MY          TY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4437112"/>
            <a:ext cx="65085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TY            ON           VY          ONI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99592" y="5877272"/>
            <a:ext cx="64807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MY          VY            JÁ            VY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116632"/>
            <a:ext cx="9144000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Znáš osobní zájmena ?   Doplň do každého políčka  </a:t>
            </a:r>
            <a:r>
              <a:rPr lang="cs-CZ" sz="2400" b="1" dirty="0" smtClean="0"/>
              <a:t>zájmeno v 1. pádě.  </a:t>
            </a:r>
            <a:endParaRPr lang="de-DE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</TotalTime>
  <Words>433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Dum</cp:lastModifiedBy>
  <cp:revision>46</cp:revision>
  <dcterms:created xsi:type="dcterms:W3CDTF">2013-04-11T14:50:45Z</dcterms:created>
  <dcterms:modified xsi:type="dcterms:W3CDTF">2013-05-06T18:47:29Z</dcterms:modified>
</cp:coreProperties>
</file>