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5" r:id="rId1"/>
  </p:sldMasterIdLst>
  <p:notesMasterIdLst>
    <p:notesMasterId r:id="rId33"/>
  </p:notesMasterIdLst>
  <p:sldIdLst>
    <p:sldId id="345" r:id="rId2"/>
    <p:sldId id="346" r:id="rId3"/>
    <p:sldId id="256" r:id="rId4"/>
    <p:sldId id="299" r:id="rId5"/>
    <p:sldId id="257" r:id="rId6"/>
    <p:sldId id="260" r:id="rId7"/>
    <p:sldId id="300" r:id="rId8"/>
    <p:sldId id="342" r:id="rId9"/>
    <p:sldId id="261" r:id="rId10"/>
    <p:sldId id="262" r:id="rId11"/>
    <p:sldId id="304" r:id="rId12"/>
    <p:sldId id="305" r:id="rId13"/>
    <p:sldId id="264" r:id="rId14"/>
    <p:sldId id="270" r:id="rId15"/>
    <p:sldId id="339" r:id="rId16"/>
    <p:sldId id="271" r:id="rId17"/>
    <p:sldId id="340" r:id="rId18"/>
    <p:sldId id="343" r:id="rId19"/>
    <p:sldId id="344" r:id="rId20"/>
    <p:sldId id="308" r:id="rId21"/>
    <p:sldId id="313" r:id="rId22"/>
    <p:sldId id="316" r:id="rId23"/>
    <p:sldId id="319" r:id="rId24"/>
    <p:sldId id="322" r:id="rId25"/>
    <p:sldId id="323" r:id="rId26"/>
    <p:sldId id="324" r:id="rId27"/>
    <p:sldId id="325" r:id="rId28"/>
    <p:sldId id="326" r:id="rId29"/>
    <p:sldId id="327" r:id="rId30"/>
    <p:sldId id="347" r:id="rId31"/>
    <p:sldId id="348" r:id="rId32"/>
  </p:sldIdLst>
  <p:sldSz cx="9144000" cy="6858000" type="screen4x3"/>
  <p:notesSz cx="6858000" cy="9144000"/>
  <p:custShowLst>
    <p:custShow name="Vlastní prezentace 1" id="0">
      <p:sldLst>
        <p:sld r:id="rId4"/>
      </p:sldLst>
    </p:custShow>
  </p:custShowLst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159" autoAdjust="0"/>
    <p:restoredTop sz="94660"/>
  </p:normalViewPr>
  <p:slideViewPr>
    <p:cSldViewPr>
      <p:cViewPr>
        <p:scale>
          <a:sx n="80" d="100"/>
          <a:sy n="80" d="100"/>
        </p:scale>
        <p:origin x="-1334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55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39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563CB50-EF6F-4A88-BF5C-85B2CB0DE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1412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Volný tvar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cxnSp>
          <p:nvCxnSpPr>
            <p:cNvPr id="10" name="Přímá spojnice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BCB6196-3E4D-4CCD-BCA2-8645AB8A30B7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0E39CE5-B23F-4B0B-81B3-3605E0010F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20263"/>
      </p:ext>
    </p:extLst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C0671-F111-4AB2-BC63-11EC8736FF86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5CBDD-7A3D-427D-8C7E-4176569A07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839717"/>
      </p:ext>
    </p:extLst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3E680E-01BB-488D-AF99-316DBD7C9E9D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64A060-ACE1-4251-BC5D-36445F1755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983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0CEE04-A8BC-47F0-85AF-731ADCDF95A7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579AE1-BAC0-4C2A-A856-3CC5A6298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83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BDDDF7-D6D3-4086-9839-6907781F3DF4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A9A15E-B200-48BF-9754-0266C8D76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811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46000F-0501-4105-974A-3430CB87EF18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988331-30D5-421B-A022-AFB830FDE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42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44F3A-414D-439C-8EFE-667E775638FA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71110-99E2-42B4-88D5-717922A23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37289"/>
      </p:ext>
    </p:extLst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403C776-8312-4C96-B7CF-DF85C8E75073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6A8C2D-A305-405D-ACC4-ACD85DF33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473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cxnSp>
        <p:nvCxnSpPr>
          <p:cNvPr id="8" name="Přímá spojnice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62A4582-51D6-46DC-B076-A38F0B10E00C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F368A18-C5A4-496D-8B16-BF5F21288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6666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83F21-7235-4F11-B4F4-4554D0BA82AF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4279A-D6B3-4A07-9C18-07697F6EF0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648861"/>
      </p:ext>
    </p:extLst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25EE3-D2F4-47C6-9C77-ECF0442C1210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7DCCB-B151-4105-9280-5C1FCA845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448754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4F99C-8D02-4E08-A7E4-0B5B6CD70ADA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6E5C0-8E09-418E-B97E-4BD0E480E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580188"/>
      </p:ext>
    </p:extLst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76001-B8C5-44E5-B7E7-07ADA35743D4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15884-E2E2-44D4-8B43-C30D38E3A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559588"/>
      </p:ext>
    </p:extLst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A0154-8550-454B-BFFF-BAFA2FCC9EB6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6E1CF-CE5C-475A-BCFB-A1CCEA1221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806223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27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6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61E6EEC-A1DD-4EA7-BA5B-35019865543D}" type="datetime1">
              <a:rPr lang="cs-CZ"/>
              <a:pPr>
                <a:defRPr/>
              </a:pPr>
              <a:t>6.5.2013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r>
              <a:rPr lang="cs-CZ"/>
              <a:t>Zoologie - Ptáci</a:t>
            </a: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9B7CFCC-D996-4A11-9F89-2FF9A3349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09" r:id="rId2"/>
    <p:sldLayoutId id="2147483814" r:id="rId3"/>
    <p:sldLayoutId id="2147483815" r:id="rId4"/>
    <p:sldLayoutId id="2147483816" r:id="rId5"/>
    <p:sldLayoutId id="2147483817" r:id="rId6"/>
    <p:sldLayoutId id="2147483810" r:id="rId7"/>
    <p:sldLayoutId id="2147483818" r:id="rId8"/>
    <p:sldLayoutId id="2147483819" r:id="rId9"/>
    <p:sldLayoutId id="2147483811" r:id="rId10"/>
    <p:sldLayoutId id="2147483812" r:id="rId11"/>
    <p:sldLayoutId id="2147483820" r:id="rId12"/>
    <p:sldLayoutId id="2147483821" r:id="rId13"/>
    <p:sldLayoutId id="2147483822" r:id="rId14"/>
  </p:sldLayoutIdLst>
  <p:transition>
    <p:zoom/>
  </p:transition>
  <p:timing>
    <p:tnLst>
      <p:par>
        <p:cTn id="1" dur="indefinite" restart="never" nodeType="tmRoot"/>
      </p:par>
    </p:tnLst>
  </p:timing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3" Type="http://schemas.openxmlformats.org/officeDocument/2006/relationships/slide" Target="slide13.xml"/><Relationship Id="rId7" Type="http://schemas.openxmlformats.org/officeDocument/2006/relationships/slide" Target="slide23.xml"/><Relationship Id="rId12" Type="http://schemas.openxmlformats.org/officeDocument/2006/relationships/slide" Target="slide29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2.xml"/><Relationship Id="rId11" Type="http://schemas.openxmlformats.org/officeDocument/2006/relationships/slide" Target="slide28.xml"/><Relationship Id="rId5" Type="http://schemas.openxmlformats.org/officeDocument/2006/relationships/slide" Target="slide21.xml"/><Relationship Id="rId10" Type="http://schemas.openxmlformats.org/officeDocument/2006/relationships/slide" Target="slide27.xml"/><Relationship Id="rId4" Type="http://schemas.openxmlformats.org/officeDocument/2006/relationships/slide" Target="slide14.xml"/><Relationship Id="rId9" Type="http://schemas.openxmlformats.org/officeDocument/2006/relationships/slide" Target="slide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5/White_Stork_%28Ciconia_ciconia%29.jpg/800px-White_Stork_%28Ciconia_ciconia%29.jpg" TargetMode="External"/><Relationship Id="rId13" Type="http://schemas.openxmlformats.org/officeDocument/2006/relationships/hyperlink" Target="http://upload.wikimedia.org/wikipedia/commons/thumb/5/50/Gall-dindi.jpg/495px-Gall-dindi.jpg" TargetMode="External"/><Relationship Id="rId18" Type="http://schemas.openxmlformats.org/officeDocument/2006/relationships/hyperlink" Target="http://upload.wikimedia.org/wikipedia/commons/3/31/Schwarzspecht.jpg" TargetMode="External"/><Relationship Id="rId26" Type="http://schemas.openxmlformats.org/officeDocument/2006/relationships/hyperlink" Target="http://upload.wikimedia.org/wikipedia/commons/thumb/1/16/Archilochus-alexandri-002-edit.jpg/800px-Archilochus-alexandri-002-edit.jpg" TargetMode="External"/><Relationship Id="rId3" Type="http://schemas.openxmlformats.org/officeDocument/2006/relationships/hyperlink" Target="http://upload.wikimedia.org/wikipedia/commons/9/92/Ostriches_cape_point_cropped.jpg" TargetMode="External"/><Relationship Id="rId21" Type="http://schemas.openxmlformats.org/officeDocument/2006/relationships/hyperlink" Target="http://nd03.jxs.cz/668/472/c99721ec85_64542745_o2.jpg" TargetMode="External"/><Relationship Id="rId7" Type="http://schemas.openxmlformats.org/officeDocument/2006/relationships/hyperlink" Target="http://www.mbaker.co.uk/images/Local%20Birds/Greylag%20Goose%20at%20Venus%20Pool-4.jpg" TargetMode="External"/><Relationship Id="rId12" Type="http://schemas.openxmlformats.org/officeDocument/2006/relationships/hyperlink" Target="http://upload.wikimedia.org/wikipedia/commons/5/56/Wachtel_in_Haltung_clipped.jpg" TargetMode="External"/><Relationship Id="rId17" Type="http://schemas.openxmlformats.org/officeDocument/2006/relationships/hyperlink" Target="http://upload.wikimedia.org/wikipedia/commons/thumb/7/7b/Collared_Dove.jpg/800px-Collared_Dove.jpg" TargetMode="External"/><Relationship Id="rId25" Type="http://schemas.openxmlformats.org/officeDocument/2006/relationships/hyperlink" Target="http://upload.wikimedia.org/wikipedia/commons/thumb/f/f1/Alcedo_atthis_2_%28Lukasz_Lukasik%29.jpg/800px-Alcedo_atthis_2_%28Lukasz_Lukasik%29.jpg" TargetMode="External"/><Relationship Id="rId2" Type="http://schemas.openxmlformats.org/officeDocument/2006/relationships/image" Target="../media/image2.png"/><Relationship Id="rId16" Type="http://schemas.openxmlformats.org/officeDocument/2006/relationships/hyperlink" Target="http://upload.wikimedia.org/wikipedia/commons/5/5a/Wood.pigeon.2.arp.750pix.jpg" TargetMode="External"/><Relationship Id="rId20" Type="http://schemas.openxmlformats.org/officeDocument/2006/relationships/hyperlink" Target="http://ceskebudejovice.casd.cz/wp-content/uploads/2011/10/woodpeck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2/CygneVaires.jpg/800px-CygneVaires.jpg" TargetMode="External"/><Relationship Id="rId11" Type="http://schemas.openxmlformats.org/officeDocument/2006/relationships/hyperlink" Target="http://www.birdlife.cz/wpimages/foto/D-Perdix_perdix02.jpg" TargetMode="External"/><Relationship Id="rId24" Type="http://schemas.openxmlformats.org/officeDocument/2006/relationships/hyperlink" Target="http://birdsflight.com/wp-content/uploads/2012/04/samson_hyacinth_macaw.jpg" TargetMode="External"/><Relationship Id="rId5" Type="http://schemas.openxmlformats.org/officeDocument/2006/relationships/hyperlink" Target="https://encrypted-tbn1.gstatic.com/images?q=tbn:ANd9GcSHrpovlvogHCR5ElV_nOwGQMAPzWxjT82dD_wTw6jRnl7j_6uTLw" TargetMode="External"/><Relationship Id="rId15" Type="http://schemas.openxmlformats.org/officeDocument/2006/relationships/hyperlink" Target="http://www.naturspesialisten.no/aimages/sothoene72_1146171622_1166621909.jpg" TargetMode="External"/><Relationship Id="rId23" Type="http://schemas.openxmlformats.org/officeDocument/2006/relationships/hyperlink" Target="http://nd03.jxs.cz/913/672/233260cc5b_63354343_o2.jpg" TargetMode="External"/><Relationship Id="rId28" Type="http://schemas.openxmlformats.org/officeDocument/2006/relationships/hyperlink" Target="http://www.prirodainfo.cz/photos/Buteo%20buteo1.jpg" TargetMode="External"/><Relationship Id="rId10" Type="http://schemas.openxmlformats.org/officeDocument/2006/relationships/hyperlink" Target="http://upload.wikimedia.org/wikipedia/commons/thumb/d/d7/Phasianus_colchicus_2_tom_(Lukasz_Lukasik).jpg/800px-Phasianus_colchicus_2_tom_(Lukasz_Lukasik).jpg" TargetMode="External"/><Relationship Id="rId19" Type="http://schemas.openxmlformats.org/officeDocument/2006/relationships/hyperlink" Target="http://upload.wikimedia.org/wikipedia/commons/thumb/e/e9/RO_B_Carol_Park_green_woodpecker_crop.jpg/346px-RO_B_Carol_Park_green_woodpecker_crop.jpg" TargetMode="External"/><Relationship Id="rId4" Type="http://schemas.openxmlformats.org/officeDocument/2006/relationships/hyperlink" Target="http://1.bp.blogspot.com/-2AjbUt8V_q8/TaYH-PhC6aI/AAAAAAAAAEw/_jPVkBMBG7g/s1600/Tu%C4%8D.Patagonsky.rodinka.jpg" TargetMode="External"/><Relationship Id="rId9" Type="http://schemas.openxmlformats.org/officeDocument/2006/relationships/hyperlink" Target="http://zoo-olomouc.cz/var/animalfoto/foto1/120.jpg" TargetMode="External"/><Relationship Id="rId14" Type="http://schemas.openxmlformats.org/officeDocument/2006/relationships/hyperlink" Target="http://www.npsumava.cz/image/npsumava/obr/tetrev3.jpg" TargetMode="External"/><Relationship Id="rId22" Type="http://schemas.openxmlformats.org/officeDocument/2006/relationships/hyperlink" Target="http://static.guim.co.uk/sys-images/Guardian/Pix/pictures/2009/05/29/cuckoo_460x276.jpg" TargetMode="External"/><Relationship Id="rId27" Type="http://schemas.openxmlformats.org/officeDocument/2006/relationships/hyperlink" Target="http://img.radio.cz/pictures/zvirata/rory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Šablona</a:t>
            </a:r>
            <a:r>
              <a:rPr lang="cs-CZ" sz="1100" dirty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3315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1/19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65291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23.11.2012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7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12.11.2012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Online:</a:t>
            </a:r>
          </a:p>
        </p:txBody>
      </p:sp>
    </p:spTree>
    <p:extLst>
      <p:ext uri="{BB962C8B-B14F-4D97-AF65-F5344CB8AC3E}">
        <p14:creationId xmlns:p14="http://schemas.microsoft.com/office/powerpoint/2010/main" val="2846628992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587459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Ptáci 3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Jan Popp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pPr algn="l"/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7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3408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7"/>
              </a:rPr>
              <a:t>Předmět:</a:t>
            </a:r>
            <a:r>
              <a:rPr lang="cs-CZ" sz="1400" b="1" dirty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Přírodopis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370904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systematika, nelétaví, létaví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40690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VY_52_INOVACE_1/19_Ptáci </a:t>
            </a:r>
            <a:r>
              <a:rPr lang="cs-CZ" sz="1400" b="1" dirty="0">
                <a:latin typeface="Arial - 18"/>
              </a:rPr>
              <a:t>3</a:t>
            </a:r>
            <a:r>
              <a:rPr lang="cs-CZ" sz="1400" dirty="0">
                <a:solidFill>
                  <a:srgbClr val="00008B"/>
                </a:solidFill>
                <a:latin typeface="Arial - 18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541016280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550" y="1989138"/>
            <a:ext cx="7058025" cy="17208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/>
              <a:t>ZOOLOGIE</a:t>
            </a:r>
            <a:br>
              <a:rPr lang="cs-CZ" sz="5400"/>
            </a:br>
            <a:r>
              <a:rPr lang="cs-CZ" sz="5400" smtClean="0"/>
              <a:t>PTÁCI 3</a:t>
            </a:r>
            <a:endParaRPr lang="cs-CZ" sz="5400"/>
          </a:p>
        </p:txBody>
      </p:sp>
    </p:spTree>
    <p:custDataLst>
      <p:tags r:id="rId1"/>
    </p:custData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400" b="1" smtClean="0"/>
              <a:t>Říše: </a:t>
            </a:r>
            <a:r>
              <a:rPr lang="cs-CZ" sz="2400" b="1" smtClean="0">
                <a:solidFill>
                  <a:schemeClr val="accent1"/>
                </a:solidFill>
              </a:rPr>
              <a:t>Živočichové</a:t>
            </a:r>
          </a:p>
          <a:p>
            <a:pPr lvl="1" eaLnBrk="1" hangingPunct="1">
              <a:lnSpc>
                <a:spcPct val="150000"/>
              </a:lnSpc>
            </a:pPr>
            <a:r>
              <a:rPr lang="cs-CZ" sz="2400" b="1" smtClean="0"/>
              <a:t>Kmen: </a:t>
            </a:r>
            <a:r>
              <a:rPr lang="cs-CZ" sz="2400" b="1" smtClean="0">
                <a:solidFill>
                  <a:schemeClr val="accent1"/>
                </a:solidFill>
              </a:rPr>
              <a:t>Strunatci</a:t>
            </a:r>
          </a:p>
          <a:p>
            <a:pPr lvl="2" eaLnBrk="1" hangingPunct="1">
              <a:lnSpc>
                <a:spcPct val="150000"/>
              </a:lnSpc>
            </a:pPr>
            <a:r>
              <a:rPr lang="cs-CZ" sz="2400" b="1" smtClean="0"/>
              <a:t>Podkmen: </a:t>
            </a:r>
            <a:r>
              <a:rPr lang="cs-CZ" sz="2400" b="1" smtClean="0">
                <a:solidFill>
                  <a:schemeClr val="accent1"/>
                </a:solidFill>
              </a:rPr>
              <a:t>Obratlovci</a:t>
            </a:r>
          </a:p>
          <a:p>
            <a:pPr lvl="4" eaLnBrk="1" hangingPunct="1">
              <a:lnSpc>
                <a:spcPct val="150000"/>
              </a:lnSpc>
            </a:pPr>
            <a:r>
              <a:rPr lang="cs-CZ" sz="2400" b="1" smtClean="0"/>
              <a:t>Třída: </a:t>
            </a:r>
            <a:r>
              <a:rPr lang="cs-CZ" sz="2400" b="1" smtClean="0">
                <a:solidFill>
                  <a:schemeClr val="accent1"/>
                </a:solidFill>
              </a:rPr>
              <a:t>Ptáci</a:t>
            </a:r>
          </a:p>
          <a:p>
            <a:pPr eaLnBrk="1" hangingPunct="1">
              <a:buFont typeface="Wingdings" pitchFamily="2" charset="2"/>
              <a:buNone/>
            </a:pPr>
            <a:endParaRPr lang="cs-CZ" sz="2400" b="1" smtClean="0">
              <a:solidFill>
                <a:schemeClr val="hlink"/>
              </a:solidFill>
            </a:endParaRPr>
          </a:p>
        </p:txBody>
      </p:sp>
      <p:sp>
        <p:nvSpPr>
          <p:cNvPr id="1433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4A60F732-5D0E-4C50-ADE8-7776BDD52D61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434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434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A4D086B-FCEB-44E8-B761-193F276FA4EA}" type="slidenum">
              <a:rPr lang="cs-CZ" smtClean="0"/>
              <a:pPr eaLnBrk="1" hangingPunct="1"/>
              <a:t>4</a:t>
            </a:fld>
            <a:endParaRPr lang="cs-CZ" smtClean="0"/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75335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Systematické zařazení – I.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4800"/>
            <a:ext cx="7993062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Systematické zařazení – II.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272337" cy="3600450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2400" b="1" dirty="0"/>
              <a:t>Třída: </a:t>
            </a:r>
            <a:r>
              <a:rPr lang="cs-CZ" sz="2400" b="1" dirty="0">
                <a:solidFill>
                  <a:schemeClr val="accent1"/>
                </a:solidFill>
              </a:rPr>
              <a:t>Ptáci</a:t>
            </a:r>
          </a:p>
          <a:p>
            <a:pPr marL="621792" lvl="1" eaLnBrk="1" fontAlgn="auto" hangingPunct="1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sz="2400" b="1" dirty="0"/>
              <a:t> Podtřída: </a:t>
            </a:r>
            <a:r>
              <a:rPr lang="cs-CZ" sz="2400" b="1" dirty="0">
                <a:solidFill>
                  <a:schemeClr val="accent1"/>
                </a:solidFill>
              </a:rPr>
              <a:t>Praptáci</a:t>
            </a:r>
            <a:r>
              <a:rPr lang="cs-CZ" sz="2400" b="1" dirty="0">
                <a:solidFill>
                  <a:schemeClr val="hlink"/>
                </a:solidFill>
              </a:rPr>
              <a:t> </a:t>
            </a:r>
            <a:endParaRPr lang="cs-CZ" sz="2400" b="1" u="sng" dirty="0">
              <a:solidFill>
                <a:schemeClr val="hlink"/>
              </a:solidFill>
            </a:endParaRP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/>
              <a:t>Archeopteryx </a:t>
            </a:r>
          </a:p>
          <a:p>
            <a:pPr marL="621792" lvl="1" eaLnBrk="1" fontAlgn="auto" hangingPunct="1">
              <a:lnSpc>
                <a:spcPct val="15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cs-CZ" sz="2600" b="1" dirty="0" smtClean="0"/>
              <a:t>Podtřída</a:t>
            </a:r>
            <a:r>
              <a:rPr lang="cs-CZ" sz="2600" b="1" dirty="0"/>
              <a:t>: </a:t>
            </a:r>
            <a:r>
              <a:rPr lang="cs-CZ" sz="2600" b="1" dirty="0">
                <a:solidFill>
                  <a:schemeClr val="accent1"/>
                </a:solidFill>
              </a:rPr>
              <a:t>Praví ptáci</a:t>
            </a:r>
            <a:r>
              <a:rPr lang="cs-CZ" sz="2600" b="1" dirty="0"/>
              <a:t> </a:t>
            </a: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NELÉTAVÍ</a:t>
            </a:r>
            <a:endParaRPr lang="cs-CZ" b="1" dirty="0">
              <a:solidFill>
                <a:schemeClr val="accent1"/>
              </a:solidFill>
            </a:endParaRPr>
          </a:p>
          <a:p>
            <a:pPr marL="859536" lvl="2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LÉTAVÍ</a:t>
            </a:r>
            <a:endParaRPr lang="cs-CZ" b="1" dirty="0">
              <a:solidFill>
                <a:schemeClr val="accent1"/>
              </a:solidFill>
            </a:endParaRPr>
          </a:p>
          <a:p>
            <a:pPr marL="630936" lvl="2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b="1" i="1" dirty="0">
              <a:solidFill>
                <a:schemeClr val="accent1"/>
              </a:solidFill>
            </a:endParaRPr>
          </a:p>
        </p:txBody>
      </p:sp>
      <p:sp>
        <p:nvSpPr>
          <p:cNvPr id="15364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44A574C-434A-4D3F-A682-EB7229DE9100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5365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5366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0A5AB50-E2CE-44FB-BFAA-313FC1BF0F02}" type="slidenum">
              <a:rPr lang="cs-CZ" smtClean="0"/>
              <a:pPr eaLnBrk="1" hangingPunct="1"/>
              <a:t>5</a:t>
            </a:fld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4043363" cy="508000"/>
          </a:xfrm>
        </p:spPr>
        <p:txBody>
          <a:bodyPr/>
          <a:lstStyle/>
          <a:p>
            <a:pPr eaLnBrk="1" hangingPunct="1">
              <a:tabLst>
                <a:tab pos="3494088" algn="l"/>
              </a:tabLst>
            </a:pPr>
            <a:r>
              <a:rPr lang="cs-CZ" smtClean="0"/>
              <a:t>NELÉTAVÍ PTÁCI - 		</a:t>
            </a:r>
          </a:p>
        </p:txBody>
      </p:sp>
      <p:sp>
        <p:nvSpPr>
          <p:cNvPr id="16387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DADBC8B-B674-4E2A-8DC6-A9CDA8B15D34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638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6389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9A28238-BD94-4E20-8D09-4CAA5931EB8B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Podtřída: Praví ptáci</a:t>
            </a:r>
          </a:p>
        </p:txBody>
      </p:sp>
      <p:sp>
        <p:nvSpPr>
          <p:cNvPr id="16391" name="TextovéPole 3"/>
          <p:cNvSpPr txBox="1">
            <a:spLocks noChangeArrowheads="1"/>
          </p:cNvSpPr>
          <p:nvPr/>
        </p:nvSpPr>
        <p:spPr bwMode="auto">
          <a:xfrm>
            <a:off x="915988" y="1993900"/>
            <a:ext cx="28400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BĚŽCI – pštros dvouprstý</a:t>
            </a:r>
          </a:p>
        </p:txBody>
      </p:sp>
      <p:sp>
        <p:nvSpPr>
          <p:cNvPr id="16392" name="Obdélník 4"/>
          <p:cNvSpPr>
            <a:spLocks noChangeArrowheads="1"/>
          </p:cNvSpPr>
          <p:nvPr/>
        </p:nvSpPr>
        <p:spPr bwMode="auto">
          <a:xfrm>
            <a:off x="5003800" y="1989138"/>
            <a:ext cx="3384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TUČŇÁCI – tučňák patagonský</a:t>
            </a:r>
          </a:p>
        </p:txBody>
      </p:sp>
      <p:pic>
        <p:nvPicPr>
          <p:cNvPr id="1639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713" y="2401888"/>
            <a:ext cx="4343400" cy="3506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58" y="2607109"/>
            <a:ext cx="440062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51133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Hrudní kost je plochá, bez hřebene.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Létací svaly – nejsou uzpůsobeny k létání.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Křídla napomáhají mávavým pohybem k běhu.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Jsou přizpůsobeni životu ve vodě.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Nelétají – mají veslovitě přeměněná křídla.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Ptáci antarktických pobřeží.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</p:txBody>
      </p:sp>
      <p:sp>
        <p:nvSpPr>
          <p:cNvPr id="17411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B9848ADC-D7A4-4EB7-BDC7-A12A68FA284D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7412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7413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7019306-146C-4BBF-B071-4A79E03927C9}" type="slidenum">
              <a:rPr lang="cs-CZ" smtClean="0"/>
              <a:pPr eaLnBrk="1" hangingPunct="1"/>
              <a:t>7</a:t>
            </a:fld>
            <a:endParaRPr lang="cs-CZ" smtClean="0"/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Běžci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533195" y="2636912"/>
            <a:ext cx="8229600" cy="1143000"/>
          </a:xfrm>
          <a:prstGeom prst="rect">
            <a:avLst/>
          </a:prstGeom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>
              <a:defRPr/>
            </a:pPr>
            <a:r>
              <a:rPr lang="cs-CZ" dirty="0" smtClean="0"/>
              <a:t>Tučňáci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8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1280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43B60E79-25A0-4E63-9582-E4CB1806AD41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843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843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5A3FD8FD-1A56-4A3D-B673-B92641308727}" type="slidenum">
              <a:rPr lang="cs-CZ" smtClean="0"/>
              <a:pPr eaLnBrk="1" hangingPunct="1"/>
              <a:t>8</a:t>
            </a:fld>
            <a:endParaRPr lang="cs-CZ" smtClean="0"/>
          </a:p>
        </p:txBody>
      </p:sp>
      <p:sp>
        <p:nvSpPr>
          <p:cNvPr id="1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066800" y="1981200"/>
            <a:ext cx="3695700" cy="3679825"/>
          </a:xfrm>
        </p:spPr>
        <p:txBody>
          <a:bodyPr/>
          <a:lstStyle/>
          <a:p>
            <a:pPr eaLnBrk="1" hangingPunct="1"/>
            <a:r>
              <a:rPr lang="cs-CZ" b="1" smtClean="0">
                <a:hlinkClick r:id="rId2" action="ppaction://hlinksldjump"/>
              </a:rPr>
              <a:t>Vrubozobí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3" action="ppaction://hlinksldjump"/>
              </a:rPr>
              <a:t>Brodiví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4" action="ppaction://hlinksldjump"/>
              </a:rPr>
              <a:t>Hrabaví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5" action="ppaction://hlinksldjump"/>
              </a:rPr>
              <a:t>Krátkokřídlí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6" action="ppaction://hlinksldjump"/>
              </a:rPr>
              <a:t>Dlouhokřídlí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7" action="ppaction://hlinksldjump"/>
              </a:rPr>
              <a:t>Měkkozobí</a:t>
            </a:r>
            <a:endParaRPr lang="cs-CZ" b="1" smtClean="0"/>
          </a:p>
          <a:p>
            <a:pPr eaLnBrk="1" hangingPunct="1"/>
            <a:r>
              <a:rPr lang="cs-CZ" b="1" smtClean="0">
                <a:hlinkClick r:id="rId8" action="ppaction://hlinksldjump"/>
              </a:rPr>
              <a:t>Šplhavci</a:t>
            </a:r>
            <a:endParaRPr lang="cs-CZ" b="1" smtClean="0"/>
          </a:p>
        </p:txBody>
      </p:sp>
      <p:sp>
        <p:nvSpPr>
          <p:cNvPr id="11" name="Rectangle 5"/>
          <p:cNvSpPr txBox="1">
            <a:spLocks noChangeArrowheads="1"/>
          </p:cNvSpPr>
          <p:nvPr/>
        </p:nvSpPr>
        <p:spPr bwMode="auto">
          <a:xfrm>
            <a:off x="4914900" y="1981200"/>
            <a:ext cx="3695700" cy="367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55588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rId9" action="ppaction://hlinksldjump"/>
              </a:rPr>
              <a:t>Kukačky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rId10" action="ppaction://hlinksldjump"/>
              </a:rPr>
              <a:t>Papoušci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rId11" action="ppaction://hlinksldjump"/>
              </a:rPr>
              <a:t>Srostloprstí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rId12" action="ppaction://hlinksldjump"/>
              </a:rPr>
              <a:t>Svišťouni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" action="ppaction://noaction"/>
              </a:rPr>
              <a:t>Sovy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rId11" action="ppaction://hlinksldjump"/>
              </a:rPr>
              <a:t>Dravci</a:t>
            </a:r>
            <a:endParaRPr lang="cs-CZ" sz="2700" b="1">
              <a:latin typeface="Lucida Sans Unicode" pitchFamily="34" charset="0"/>
            </a:endParaRPr>
          </a:p>
          <a:p>
            <a:pPr algn="l" eaLnBrk="1" hangingPunct="1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2700" b="1">
                <a:latin typeface="Lucida Sans Unicode" pitchFamily="34" charset="0"/>
                <a:hlinkClick r:id="" action="ppaction://noaction"/>
              </a:rPr>
              <a:t>Pěvci</a:t>
            </a:r>
            <a:endParaRPr lang="cs-CZ" sz="2700" b="1">
              <a:latin typeface="Lucida Sans Unicode" pitchFamily="34" charset="0"/>
            </a:endParaRPr>
          </a:p>
        </p:txBody>
      </p:sp>
      <p:sp>
        <p:nvSpPr>
          <p:cNvPr id="1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fontAlgn="auto" hangingPunct="1">
              <a:lnSpc>
                <a:spcPct val="85000"/>
              </a:lnSpc>
              <a:spcAft>
                <a:spcPts val="0"/>
              </a:spcAft>
              <a:defRPr/>
            </a:pPr>
            <a:r>
              <a:rPr lang="cs-CZ" dirty="0" smtClean="0"/>
              <a:t>LÉTAVÍ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Vrubozobí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557338"/>
            <a:ext cx="7466012" cy="3967162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Vodní ptáci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Nekrmiví ptáci.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Blány mezi prsty.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Peří je husté a dobře přiléhá.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Kostrční žlázy – olejovité výměšky si roztírají zobákem.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Na okraji vroubkovaný zobák.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Pohlavní </a:t>
            </a:r>
            <a:r>
              <a:rPr lang="en-US" sz="2400" b="1" smtClean="0"/>
              <a:t>dvo</a:t>
            </a:r>
            <a:r>
              <a:rPr lang="cs-CZ" sz="2400" b="1" smtClean="0"/>
              <a:t>j</a:t>
            </a:r>
            <a:r>
              <a:rPr lang="en-US" sz="2400" b="1" smtClean="0"/>
              <a:t>tv</a:t>
            </a:r>
            <a:r>
              <a:rPr lang="cs-CZ" sz="2400" b="1" smtClean="0"/>
              <a:t>árnost.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/>
          </a:p>
        </p:txBody>
      </p:sp>
      <p:sp>
        <p:nvSpPr>
          <p:cNvPr id="19460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C752B22-0632-4736-91D6-7715F31045CF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19461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19462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1731A0EB-BA51-4EF8-88DC-A20C69A9A6A5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0"/>
            <a:ext cx="754380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Vrubozobí</a:t>
            </a:r>
          </a:p>
        </p:txBody>
      </p:sp>
      <p:sp>
        <p:nvSpPr>
          <p:cNvPr id="20483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42045C7-0A4D-4FAD-9603-7DB11BA97023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0484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0485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90D0DA8-A722-47C8-9394-4C0335AE38E5}" type="slidenum">
              <a:rPr lang="cs-CZ" smtClean="0"/>
              <a:pPr eaLnBrk="1" hangingPunct="1"/>
              <a:t>10</a:t>
            </a:fld>
            <a:endParaRPr lang="cs-CZ" smtClean="0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3563938" y="6191250"/>
            <a:ext cx="4321175" cy="369888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kachna divoká – březňačka</a:t>
            </a:r>
          </a:p>
        </p:txBody>
      </p:sp>
      <p:pic>
        <p:nvPicPr>
          <p:cNvPr id="20487" name="Picture 14" descr="http://www.eprojekty.cz/weby/demo/_app/Repository/yy2009/mm10/dd12/24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052513"/>
            <a:ext cx="6719887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Vrubozobí</a:t>
            </a:r>
          </a:p>
        </p:txBody>
      </p:sp>
      <p:sp>
        <p:nvSpPr>
          <p:cNvPr id="21507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EA0A535-7AF4-4D7E-8369-A2AC454C9E57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1508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1509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0567A898-84A5-4BB4-A80A-CAF7796B7105}" type="slidenum">
              <a:rPr lang="cs-CZ" smtClean="0"/>
              <a:pPr eaLnBrk="1" hangingPunct="1"/>
              <a:t>11</a:t>
            </a:fld>
            <a:endParaRPr lang="cs-CZ" smtClean="0"/>
          </a:p>
        </p:txBody>
      </p:sp>
      <p:sp>
        <p:nvSpPr>
          <p:cNvPr id="13" name="Text Box 5"/>
          <p:cNvSpPr txBox="1">
            <a:spLocks noChangeArrowheads="1"/>
          </p:cNvSpPr>
          <p:nvPr/>
        </p:nvSpPr>
        <p:spPr bwMode="auto">
          <a:xfrm>
            <a:off x="4284663" y="6042025"/>
            <a:ext cx="3384550" cy="368300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labuť velká</a:t>
            </a:r>
          </a:p>
        </p:txBody>
      </p:sp>
      <p:pic>
        <p:nvPicPr>
          <p:cNvPr id="21511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417638"/>
            <a:ext cx="6834188" cy="455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5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Vrubozobí</a:t>
            </a:r>
          </a:p>
        </p:txBody>
      </p:sp>
      <p:sp>
        <p:nvSpPr>
          <p:cNvPr id="22531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8F48826-0D8C-40D2-9998-3FB5B0F9C606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2532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2533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A0E6026-B956-49D1-A41A-2EABFFB25FE3}" type="slidenum">
              <a:rPr lang="cs-CZ" smtClean="0"/>
              <a:pPr eaLnBrk="1" hangingPunct="1"/>
              <a:t>12</a:t>
            </a:fld>
            <a:endParaRPr lang="cs-CZ" smtClean="0"/>
          </a:p>
        </p:txBody>
      </p:sp>
      <p:sp>
        <p:nvSpPr>
          <p:cNvPr id="136196" name="Text Box 4"/>
          <p:cNvSpPr txBox="1">
            <a:spLocks noChangeArrowheads="1"/>
          </p:cNvSpPr>
          <p:nvPr/>
        </p:nvSpPr>
        <p:spPr bwMode="auto">
          <a:xfrm>
            <a:off x="5903913" y="6092825"/>
            <a:ext cx="1944687" cy="369888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husa velká</a:t>
            </a:r>
          </a:p>
        </p:txBody>
      </p:sp>
      <p:pic>
        <p:nvPicPr>
          <p:cNvPr id="22535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412875"/>
            <a:ext cx="6858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6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268413"/>
            <a:ext cx="7543800" cy="3606800"/>
          </a:xfrm>
        </p:spPr>
        <p:txBody>
          <a:bodyPr/>
          <a:lstStyle/>
          <a:p>
            <a:pPr eaLnBrk="1" hangingPunct="1"/>
            <a:r>
              <a:rPr lang="cs-CZ" sz="2400" b="1" smtClean="0"/>
              <a:t>Velcí ptáci s dlouhým krkem, brodivé nohy .</a:t>
            </a:r>
          </a:p>
          <a:p>
            <a:pPr eaLnBrk="1" hangingPunct="1"/>
            <a:r>
              <a:rPr lang="cs-CZ" sz="2400" b="1" smtClean="0"/>
              <a:t>Živočišná potrava.</a:t>
            </a:r>
          </a:p>
          <a:p>
            <a:pPr eaLnBrk="1" hangingPunct="1"/>
            <a:r>
              <a:rPr lang="cs-CZ" sz="2400" b="1" smtClean="0"/>
              <a:t>Skvělí letci (statické plachtění pomocí vzdušných proudů).</a:t>
            </a:r>
          </a:p>
          <a:p>
            <a:pPr eaLnBrk="1" hangingPunct="1"/>
            <a:r>
              <a:rPr lang="cs-CZ" sz="2400" b="1" smtClean="0"/>
              <a:t>Stěhovaví.</a:t>
            </a:r>
          </a:p>
          <a:p>
            <a:pPr eaLnBrk="1" hangingPunct="1"/>
            <a:r>
              <a:rPr lang="cs-CZ" sz="2400" b="1" smtClean="0"/>
              <a:t>Krmiví.</a:t>
            </a:r>
          </a:p>
        </p:txBody>
      </p:sp>
      <p:sp>
        <p:nvSpPr>
          <p:cNvPr id="2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41E641FD-BB05-48FE-9844-C693BC598F97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355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3557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C1C2F12-F031-4E70-973D-3E1F4FFE0F85}" type="slidenum">
              <a:rPr lang="cs-CZ" smtClean="0"/>
              <a:pPr eaLnBrk="1" hangingPunct="1"/>
              <a:t>13</a:t>
            </a:fld>
            <a:endParaRPr lang="cs-CZ" smtClean="0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Brodiví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6457950" y="2346325"/>
            <a:ext cx="2303463" cy="368300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čáp bílý</a:t>
            </a:r>
          </a:p>
        </p:txBody>
      </p:sp>
      <p:pic>
        <p:nvPicPr>
          <p:cNvPr id="2356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13" y="3884613"/>
            <a:ext cx="3421062" cy="2281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1516063" y="3487738"/>
            <a:ext cx="2303462" cy="368300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čáp černý</a:t>
            </a:r>
          </a:p>
        </p:txBody>
      </p:sp>
      <p:pic>
        <p:nvPicPr>
          <p:cNvPr id="4098" name="Picture 2" descr="Soubor:White Stork (Ciconia ciconi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19103"/>
            <a:ext cx="4595663" cy="344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7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57338"/>
            <a:ext cx="7826375" cy="34623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Všežraví, potravu hledají v zemi.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Nohy mají tupé a široké drápy.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Samci mají rohovité ostruhy na nohách.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Křídla jsou krátká a zaoblená – let je prudký a těžký.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Pohlavní dvojtvárnost. 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Stálí, nekrmiví.</a:t>
            </a:r>
          </a:p>
        </p:txBody>
      </p:sp>
      <p:sp>
        <p:nvSpPr>
          <p:cNvPr id="2457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75F5BCC3-75B5-4EEE-A74B-145BF0878EBF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458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458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B61A2A94-5D9F-491F-84C7-10076DB17A2B}" type="slidenum">
              <a:rPr lang="cs-CZ" smtClean="0"/>
              <a:pPr eaLnBrk="1" hangingPunct="1"/>
              <a:t>14</a:t>
            </a:fld>
            <a:endParaRPr lang="cs-CZ" smtClean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Hrabaví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268413"/>
            <a:ext cx="7826375" cy="8715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1"/>
                </a:solidFill>
              </a:rPr>
              <a:t>Kurové zdomácnělí</a:t>
            </a:r>
            <a:r>
              <a:rPr lang="cs-CZ" sz="2400" b="1" smtClean="0"/>
              <a:t> – pochází od kura bankivského – kur domácí.</a:t>
            </a:r>
          </a:p>
        </p:txBody>
      </p:sp>
      <p:sp>
        <p:nvSpPr>
          <p:cNvPr id="25603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77242164-8BF0-486E-B2C1-29BBA352E055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5604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5605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46DA95AB-43CD-43D8-AC4B-358220EF73B7}" type="slidenum">
              <a:rPr lang="cs-CZ" smtClean="0"/>
              <a:pPr eaLnBrk="1" hangingPunct="1"/>
              <a:t>15</a:t>
            </a:fld>
            <a:endParaRPr lang="cs-CZ" smtClean="0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Hrabaví</a:t>
            </a:r>
          </a:p>
        </p:txBody>
      </p:sp>
      <p:pic>
        <p:nvPicPr>
          <p:cNvPr id="2560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775" y="2114550"/>
            <a:ext cx="6096000" cy="406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3F37C9E-8DAC-49CE-B02F-93F971ED24C3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662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6628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98D02C56-6F58-4699-95F0-9DC95ADFCCE9}" type="slidenum">
              <a:rPr lang="cs-CZ" smtClean="0"/>
              <a:pPr eaLnBrk="1" hangingPunct="1"/>
              <a:t>16</a:t>
            </a:fld>
            <a:endParaRPr lang="cs-CZ" smtClean="0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Hrabaví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3059113" y="6092825"/>
            <a:ext cx="3168650" cy="369888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bažant obecný</a:t>
            </a:r>
          </a:p>
        </p:txBody>
      </p:sp>
      <p:pic>
        <p:nvPicPr>
          <p:cNvPr id="26631" name="Picture 15" descr="Soubor:Phasianus colchicus 2 tom (Lukasz Lukasi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276350"/>
            <a:ext cx="6408737" cy="480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7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B89AE9C1-60D9-4E36-89C4-01E04A7E0DC6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765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765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55FBB3D-A242-4E84-B1DE-BD9C9BB77619}" type="slidenum">
              <a:rPr lang="cs-CZ" smtClean="0"/>
              <a:pPr eaLnBrk="1" hangingPunct="1"/>
              <a:t>17</a:t>
            </a:fld>
            <a:endParaRPr lang="cs-CZ" smtClean="0"/>
          </a:p>
        </p:txBody>
      </p:sp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Hrabaví</a:t>
            </a:r>
          </a:p>
        </p:txBody>
      </p:sp>
      <p:pic>
        <p:nvPicPr>
          <p:cNvPr id="206853" name="Picture 5" descr="D-Perdix_perdix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169988"/>
            <a:ext cx="6408737" cy="4949825"/>
          </a:xfrm>
          <a:prstGeom prst="rect">
            <a:avLst/>
          </a:prstGeom>
          <a:noFill/>
          <a:ln w="25400" algn="ctr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854" name="Text Box 6"/>
          <p:cNvSpPr txBox="1">
            <a:spLocks noChangeArrowheads="1"/>
          </p:cNvSpPr>
          <p:nvPr/>
        </p:nvSpPr>
        <p:spPr bwMode="auto">
          <a:xfrm>
            <a:off x="2700338" y="6165850"/>
            <a:ext cx="44640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koroptev polní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206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206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C511D734-526F-475A-977F-D90959CB2263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867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867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972890D-053E-4EF1-AD06-D0B63A2F6F31}" type="slidenum">
              <a:rPr lang="cs-CZ" smtClean="0"/>
              <a:pPr eaLnBrk="1" hangingPunct="1"/>
              <a:t>18</a:t>
            </a:fld>
            <a:endParaRPr lang="cs-CZ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Hrabaví</a:t>
            </a:r>
          </a:p>
        </p:txBody>
      </p:sp>
      <p:pic>
        <p:nvPicPr>
          <p:cNvPr id="28678" name="Picture 2" descr="Soubor:Wachtel in Haltung cli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341438"/>
            <a:ext cx="7704137" cy="4659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2700338" y="6165850"/>
            <a:ext cx="44640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křepelka polní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A0727DA-36A3-4561-A9C1-411E0BDE2C7A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2969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2970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2744C3F2-C350-4A45-A5E7-266699C63338}" type="slidenum">
              <a:rPr lang="cs-CZ" smtClean="0"/>
              <a:pPr eaLnBrk="1" hangingPunct="1"/>
              <a:t>19</a:t>
            </a:fld>
            <a:endParaRPr lang="cs-CZ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Hrabaví</a:t>
            </a: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059113" y="5980113"/>
            <a:ext cx="44640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/>
              <a:t>krocan divoký</a:t>
            </a:r>
          </a:p>
        </p:txBody>
      </p:sp>
      <p:pic>
        <p:nvPicPr>
          <p:cNvPr id="2050" name="Picture 2" descr="Soubor:Gall-dindi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460" y="308166"/>
            <a:ext cx="4679355" cy="567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EBBC1CC-ED2F-49A8-8D53-19F7A32F9D49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072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0724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B9F79E8-0579-4447-9F4C-B90EA90450E4}" type="slidenum">
              <a:rPr lang="cs-CZ" smtClean="0"/>
              <a:pPr eaLnBrk="1" hangingPunct="1"/>
              <a:t>20</a:t>
            </a:fld>
            <a:endParaRPr lang="cs-CZ" smtClean="0"/>
          </a:p>
        </p:txBody>
      </p:sp>
      <p:sp>
        <p:nvSpPr>
          <p:cNvPr id="140294" name="Text Box 6"/>
          <p:cNvSpPr txBox="1">
            <a:spLocks noChangeArrowheads="1"/>
          </p:cNvSpPr>
          <p:nvPr/>
        </p:nvSpPr>
        <p:spPr bwMode="auto">
          <a:xfrm>
            <a:off x="2843213" y="5589588"/>
            <a:ext cx="3455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tetřev hlušec</a:t>
            </a: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Hrabaví</a:t>
            </a:r>
            <a:endParaRPr lang="cs-CZ" dirty="0"/>
          </a:p>
        </p:txBody>
      </p:sp>
      <p:pic>
        <p:nvPicPr>
          <p:cNvPr id="30727" name="Picture 11" descr="http://www.npsumava.cz/image/npsumava/obr/tetrev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268413"/>
            <a:ext cx="5919788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0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268413"/>
            <a:ext cx="7543800" cy="3457575"/>
          </a:xfrm>
        </p:spPr>
        <p:txBody>
          <a:bodyPr/>
          <a:lstStyle/>
          <a:p>
            <a:pPr eaLnBrk="1" hangingPunct="1"/>
            <a:r>
              <a:rPr lang="cs-CZ" sz="2400" b="1" smtClean="0"/>
              <a:t>Hnízdí na zemi nebo v rákosí.</a:t>
            </a:r>
          </a:p>
          <a:p>
            <a:pPr eaLnBrk="1" hangingPunct="1"/>
            <a:r>
              <a:rPr lang="cs-CZ" sz="2400" b="1" smtClean="0"/>
              <a:t>Mláďata nekrmí.</a:t>
            </a:r>
          </a:p>
          <a:p>
            <a:pPr eaLnBrk="1" hangingPunct="1"/>
            <a:r>
              <a:rPr lang="cs-CZ" sz="2400" b="1" smtClean="0"/>
              <a:t>Některé druhy nelétají.</a:t>
            </a:r>
          </a:p>
        </p:txBody>
      </p:sp>
      <p:sp>
        <p:nvSpPr>
          <p:cNvPr id="31747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542BE11-47AC-444F-8D08-CC6F50C28536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174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1749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AEFBB97B-3821-4E71-858D-A1231CCB0AA7}" type="slidenum">
              <a:rPr lang="cs-CZ" smtClean="0"/>
              <a:pPr eaLnBrk="1" hangingPunct="1"/>
              <a:t>21</a:t>
            </a:fld>
            <a:endParaRPr lang="cs-CZ" smtClean="0"/>
          </a:p>
        </p:txBody>
      </p:sp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Krátkokřídlí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547813" y="4076700"/>
            <a:ext cx="22320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lyska černá</a:t>
            </a:r>
          </a:p>
        </p:txBody>
      </p:sp>
      <p:pic>
        <p:nvPicPr>
          <p:cNvPr id="31752" name="Picture 8" descr="http://www.naturspesialisten.no/aimages/sothoene72_1146171622_11666219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492375"/>
            <a:ext cx="5410200" cy="366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8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3" grpId="0" build="p" autoUpdateAnimBg="0" advAuto="0"/>
      <p:bldP spid="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96975"/>
            <a:ext cx="7543800" cy="33194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Druhy s velkou kulovitou hlavou na krátkém krku.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Dobře létají.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Obývají mokřady.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Živí se drobnými členovci a měkkýši.</a:t>
            </a:r>
          </a:p>
        </p:txBody>
      </p:sp>
      <p:sp>
        <p:nvSpPr>
          <p:cNvPr id="32771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D9838756-D233-42D3-83E7-CFF4EB907A93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2772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2773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271E09B7-A517-4302-8F5A-C41A7310E80D}" type="slidenum">
              <a:rPr lang="cs-CZ" smtClean="0"/>
              <a:pPr eaLnBrk="1" hangingPunct="1"/>
              <a:t>22</a:t>
            </a:fld>
            <a:endParaRPr lang="cs-CZ" smtClean="0"/>
          </a:p>
        </p:txBody>
      </p: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Dlouhokřídlí</a:t>
            </a:r>
          </a:p>
        </p:txBody>
      </p:sp>
      <p:pic>
        <p:nvPicPr>
          <p:cNvPr id="32775" name="Picture 8" descr="Soubor:Black-headed Gull - Larus ridibundus - Hettumáf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141663"/>
            <a:ext cx="4762500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6" name="TextovéPole 7"/>
          <p:cNvSpPr txBox="1">
            <a:spLocks noChangeArrowheads="1"/>
          </p:cNvSpPr>
          <p:nvPr/>
        </p:nvSpPr>
        <p:spPr bwMode="auto">
          <a:xfrm>
            <a:off x="755650" y="4365625"/>
            <a:ext cx="20653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racek chechtavý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5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268413"/>
            <a:ext cx="7777162" cy="2168525"/>
          </a:xfrm>
        </p:spPr>
        <p:txBody>
          <a:bodyPr/>
          <a:lstStyle/>
          <a:p>
            <a:pPr eaLnBrk="1" hangingPunct="1"/>
            <a:r>
              <a:rPr lang="cs-CZ" sz="2400" b="1" smtClean="0"/>
              <a:t>Ptáci žijící  často v blízkosti člověka, v městech.</a:t>
            </a:r>
          </a:p>
          <a:p>
            <a:pPr eaLnBrk="1" hangingPunct="1"/>
            <a:r>
              <a:rPr lang="cs-CZ" sz="2400" b="1" smtClean="0"/>
              <a:t>Výborná orientace.</a:t>
            </a:r>
          </a:p>
          <a:p>
            <a:pPr eaLnBrk="1" hangingPunct="1"/>
            <a:r>
              <a:rPr lang="cs-CZ" sz="2400" b="1" smtClean="0"/>
              <a:t>Měkké ozobí – pijí sáním.</a:t>
            </a:r>
          </a:p>
          <a:p>
            <a:pPr eaLnBrk="1" hangingPunct="1"/>
            <a:r>
              <a:rPr lang="cs-CZ" sz="2400" b="1" smtClean="0"/>
              <a:t>Krmiví.</a:t>
            </a:r>
          </a:p>
        </p:txBody>
      </p:sp>
      <p:sp>
        <p:nvSpPr>
          <p:cNvPr id="33795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E5291B4-7520-4B4E-BE6C-D5ECAA9F66B5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379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3797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72EDC6D-EF16-4989-9BA6-6E424A0B3DE6}" type="slidenum">
              <a:rPr lang="cs-CZ" smtClean="0"/>
              <a:pPr eaLnBrk="1" hangingPunct="1"/>
              <a:t>23</a:t>
            </a:fld>
            <a:endParaRPr lang="cs-CZ" smtClean="0"/>
          </a:p>
        </p:txBody>
      </p:sp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Měkkozobí</a:t>
            </a:r>
          </a:p>
        </p:txBody>
      </p:sp>
      <p:pic>
        <p:nvPicPr>
          <p:cNvPr id="33799" name="Picture 8" descr="Soubor:Wood.pigeon.2.arp.750pi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068638"/>
            <a:ext cx="4406900" cy="314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800" name="TextovéPole 7"/>
          <p:cNvSpPr txBox="1">
            <a:spLocks noChangeArrowheads="1"/>
          </p:cNvSpPr>
          <p:nvPr/>
        </p:nvSpPr>
        <p:spPr bwMode="auto">
          <a:xfrm>
            <a:off x="0" y="6237288"/>
            <a:ext cx="1760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holub hřivnáč</a:t>
            </a:r>
          </a:p>
        </p:txBody>
      </p:sp>
      <p:sp>
        <p:nvSpPr>
          <p:cNvPr id="33801" name="TextovéPole 8"/>
          <p:cNvSpPr txBox="1">
            <a:spLocks noChangeArrowheads="1"/>
          </p:cNvSpPr>
          <p:nvPr/>
        </p:nvSpPr>
        <p:spPr bwMode="auto">
          <a:xfrm>
            <a:off x="6677025" y="6165850"/>
            <a:ext cx="21891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/>
              <a:t>hrdlička zahradní</a:t>
            </a:r>
          </a:p>
        </p:txBody>
      </p:sp>
      <p:pic>
        <p:nvPicPr>
          <p:cNvPr id="33802" name="Picture 10" descr="Soubor:Collared Dov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50" y="3213100"/>
            <a:ext cx="4356100" cy="290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2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585030"/>
            <a:ext cx="7543800" cy="3032125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Lesní ptáci s tuhým opeřením.</a:t>
            </a:r>
          </a:p>
          <a:p>
            <a:pPr eaLnBrk="1" hangingPunct="1"/>
            <a:r>
              <a:rPr lang="cs-CZ" sz="2400" b="1" dirty="0" smtClean="0"/>
              <a:t>Silný dlátovitý zobák.</a:t>
            </a:r>
          </a:p>
          <a:p>
            <a:pPr eaLnBrk="1" hangingPunct="1"/>
            <a:r>
              <a:rPr lang="cs-CZ" sz="2400" b="1" dirty="0" smtClean="0"/>
              <a:t>Daleko vymrštitelný jazyk.</a:t>
            </a:r>
          </a:p>
          <a:p>
            <a:pPr eaLnBrk="1" hangingPunct="1"/>
            <a:r>
              <a:rPr lang="cs-CZ" sz="2400" b="1" dirty="0" smtClean="0"/>
              <a:t>Šplhavá noha s vratiprstem a drápy.</a:t>
            </a:r>
          </a:p>
          <a:p>
            <a:pPr eaLnBrk="1" hangingPunct="1"/>
            <a:r>
              <a:rPr lang="cs-CZ" sz="2400" b="1" dirty="0" smtClean="0"/>
              <a:t>Klínovitý ocas.</a:t>
            </a:r>
          </a:p>
          <a:p>
            <a:pPr eaLnBrk="1" hangingPunct="1"/>
            <a:r>
              <a:rPr lang="cs-CZ" sz="2400" b="1" dirty="0" smtClean="0"/>
              <a:t>Živí se dřevokazným hmyzem.</a:t>
            </a:r>
          </a:p>
        </p:txBody>
      </p:sp>
      <p:sp>
        <p:nvSpPr>
          <p:cNvPr id="3481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2621E2F5-F376-43B0-B1FB-0A111F7F692D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482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482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C936E0B1-F809-414A-BF42-5B489B1B63B1}" type="slidenum">
              <a:rPr lang="cs-CZ" smtClean="0"/>
              <a:pPr eaLnBrk="1" hangingPunct="1"/>
              <a:t>24</a:t>
            </a:fld>
            <a:endParaRPr lang="cs-CZ" smtClean="0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04664"/>
            <a:ext cx="807524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Šplhavci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34489" y="769690"/>
            <a:ext cx="670560" cy="81534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66" y="836712"/>
            <a:ext cx="2504440" cy="18745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149080"/>
            <a:ext cx="4236720" cy="2378968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2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7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754380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Šplhavci</a:t>
            </a:r>
          </a:p>
        </p:txBody>
      </p:sp>
      <p:sp>
        <p:nvSpPr>
          <p:cNvPr id="35843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89F2AC07-89FA-4A2F-8100-E04767209929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5844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5845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C8755992-45A8-4944-9DD0-7A1489D87D77}" type="slidenum">
              <a:rPr lang="cs-CZ" smtClean="0"/>
              <a:pPr eaLnBrk="1" hangingPunct="1"/>
              <a:t>25</a:t>
            </a:fld>
            <a:endParaRPr lang="cs-CZ" smtClean="0"/>
          </a:p>
        </p:txBody>
      </p:sp>
      <p:sp>
        <p:nvSpPr>
          <p:cNvPr id="173062" name="Text Box 6"/>
          <p:cNvSpPr txBox="1">
            <a:spLocks noChangeArrowheads="1"/>
          </p:cNvSpPr>
          <p:nvPr/>
        </p:nvSpPr>
        <p:spPr bwMode="auto">
          <a:xfrm>
            <a:off x="281185" y="5596622"/>
            <a:ext cx="2303462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strakapoud </a:t>
            </a:r>
            <a:r>
              <a:rPr lang="cs-CZ" b="1" dirty="0"/>
              <a:t>velký</a:t>
            </a:r>
          </a:p>
        </p:txBody>
      </p:sp>
      <p:sp>
        <p:nvSpPr>
          <p:cNvPr id="173065" name="Text Box 9"/>
          <p:cNvSpPr txBox="1">
            <a:spLocks noChangeArrowheads="1"/>
          </p:cNvSpPr>
          <p:nvPr/>
        </p:nvSpPr>
        <p:spPr bwMode="auto">
          <a:xfrm>
            <a:off x="3347864" y="5965954"/>
            <a:ext cx="2592387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žluna </a:t>
            </a:r>
            <a:r>
              <a:rPr lang="cs-CZ" b="1" dirty="0"/>
              <a:t>zelená</a:t>
            </a:r>
          </a:p>
        </p:txBody>
      </p:sp>
      <p:sp>
        <p:nvSpPr>
          <p:cNvPr id="173068" name="Text Box 12"/>
          <p:cNvSpPr txBox="1">
            <a:spLocks noChangeArrowheads="1"/>
          </p:cNvSpPr>
          <p:nvPr/>
        </p:nvSpPr>
        <p:spPr bwMode="auto">
          <a:xfrm>
            <a:off x="6469682" y="5589240"/>
            <a:ext cx="2374900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datel </a:t>
            </a:r>
            <a:r>
              <a:rPr lang="cs-CZ" b="1" dirty="0"/>
              <a:t>černý</a:t>
            </a:r>
          </a:p>
        </p:txBody>
      </p:sp>
      <p:pic>
        <p:nvPicPr>
          <p:cNvPr id="35853" name="Picture 13" descr="Soubor:Schwarzspech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46" t="28557" r="10683" b="4828"/>
          <a:stretch/>
        </p:blipFill>
        <p:spPr bwMode="auto">
          <a:xfrm>
            <a:off x="6304154" y="1484784"/>
            <a:ext cx="270595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55" name="Picture 15" descr="File:RO B Carol Park green woodpecker cr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269" y="981286"/>
            <a:ext cx="2911575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56" name="Picture 1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0" t="12347" r="11306" b="9478"/>
          <a:stretch/>
        </p:blipFill>
        <p:spPr bwMode="auto">
          <a:xfrm flipH="1">
            <a:off x="8805" y="1413892"/>
            <a:ext cx="2848222" cy="4175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3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3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73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8" grpId="0" autoUpdateAnimBg="0"/>
      <p:bldP spid="173062" grpId="0"/>
      <p:bldP spid="173065" grpId="0"/>
      <p:bldP spid="17306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92756"/>
            <a:ext cx="754380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Kukačky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484784"/>
            <a:ext cx="5184576" cy="1944216"/>
          </a:xfrm>
          <a:noFill/>
        </p:spPr>
        <p:txBody>
          <a:bodyPr/>
          <a:lstStyle/>
          <a:p>
            <a:pPr eaLnBrk="1" hangingPunct="1"/>
            <a:r>
              <a:rPr lang="cs-CZ" sz="2400" b="1" dirty="0" smtClean="0"/>
              <a:t>Stromoví ptáci s dlouhými křídly.</a:t>
            </a:r>
          </a:p>
          <a:p>
            <a:pPr eaLnBrk="1" hangingPunct="1"/>
            <a:r>
              <a:rPr lang="cs-CZ" sz="2400" b="1" dirty="0" smtClean="0"/>
              <a:t>Hmyzožraví</a:t>
            </a:r>
          </a:p>
          <a:p>
            <a:pPr eaLnBrk="1" hangingPunct="1"/>
            <a:r>
              <a:rPr lang="cs-CZ" sz="2400" b="1" dirty="0" smtClean="0"/>
              <a:t>Krmiví – hnízdní parasitismus.</a:t>
            </a:r>
          </a:p>
        </p:txBody>
      </p:sp>
      <p:sp>
        <p:nvSpPr>
          <p:cNvPr id="36868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451C374-E7E1-4F01-B03D-99EEF6FCBC62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6869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6870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37B16623-6A1D-405C-BA4C-E668FAA7666D}" type="slidenum">
              <a:rPr lang="cs-CZ" smtClean="0"/>
              <a:pPr eaLnBrk="1" hangingPunct="1"/>
              <a:t>26</a:t>
            </a:fld>
            <a:endParaRPr lang="cs-CZ" smtClean="0"/>
          </a:p>
        </p:txBody>
      </p:sp>
      <p:sp>
        <p:nvSpPr>
          <p:cNvPr id="178182" name="Text Box 6"/>
          <p:cNvSpPr txBox="1">
            <a:spLocks noChangeArrowheads="1"/>
          </p:cNvSpPr>
          <p:nvPr/>
        </p:nvSpPr>
        <p:spPr bwMode="auto">
          <a:xfrm>
            <a:off x="5148138" y="5661248"/>
            <a:ext cx="3816350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kukačka </a:t>
            </a:r>
            <a:r>
              <a:rPr lang="cs-CZ" b="1" dirty="0"/>
              <a:t>obecná</a:t>
            </a:r>
          </a:p>
        </p:txBody>
      </p:sp>
      <p:pic>
        <p:nvPicPr>
          <p:cNvPr id="3687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92696"/>
            <a:ext cx="3456384" cy="486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87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23" y="3284984"/>
            <a:ext cx="5065317" cy="303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8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78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79" grpId="0" build="p" autoUpdateAnimBg="0" advAuto="0"/>
      <p:bldP spid="17818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0"/>
            <a:ext cx="7543800" cy="1431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Papoušci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62261" y="1196752"/>
            <a:ext cx="8856984" cy="1368152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Stromoví ptáci tropů a subtropů.</a:t>
            </a:r>
          </a:p>
          <a:p>
            <a:pPr eaLnBrk="1" hangingPunct="1"/>
            <a:r>
              <a:rPr lang="cs-CZ" sz="2400" b="1" dirty="0" smtClean="0"/>
              <a:t>Silný hákovitý zobák – pohyblivá dolní čelist.</a:t>
            </a:r>
          </a:p>
          <a:p>
            <a:pPr eaLnBrk="1" hangingPunct="1"/>
            <a:r>
              <a:rPr lang="cs-CZ" sz="2400" b="1" dirty="0" smtClean="0"/>
              <a:t>Obratně šplhají – pomáhají si zobákem.</a:t>
            </a:r>
          </a:p>
        </p:txBody>
      </p:sp>
      <p:sp>
        <p:nvSpPr>
          <p:cNvPr id="37892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F2E059A-8D69-49E4-BE3E-702FE6FC0B8E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789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7894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6BA99E7C-67CA-4DDE-9A98-A8955DB8C647}" type="slidenum">
              <a:rPr lang="cs-CZ" smtClean="0"/>
              <a:pPr eaLnBrk="1" hangingPunct="1"/>
              <a:t>27</a:t>
            </a:fld>
            <a:endParaRPr lang="cs-CZ" smtClean="0"/>
          </a:p>
        </p:txBody>
      </p:sp>
      <p:sp>
        <p:nvSpPr>
          <p:cNvPr id="180237" name="Text Box 13"/>
          <p:cNvSpPr txBox="1">
            <a:spLocks noChangeArrowheads="1"/>
          </p:cNvSpPr>
          <p:nvPr/>
        </p:nvSpPr>
        <p:spPr bwMode="auto">
          <a:xfrm>
            <a:off x="5796136" y="5837161"/>
            <a:ext cx="2303463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err="1" smtClean="0"/>
              <a:t>ara</a:t>
            </a:r>
            <a:r>
              <a:rPr lang="cs-CZ" b="1" dirty="0" smtClean="0"/>
              <a:t> </a:t>
            </a:r>
            <a:r>
              <a:rPr lang="cs-CZ" b="1" dirty="0" err="1"/>
              <a:t>ararauna</a:t>
            </a:r>
            <a:endParaRPr lang="cs-CZ" b="1" dirty="0"/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1619672" y="5837161"/>
            <a:ext cx="2303463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err="1" smtClean="0"/>
              <a:t>ara</a:t>
            </a:r>
            <a:r>
              <a:rPr lang="cs-CZ" b="1" dirty="0" smtClean="0"/>
              <a:t> hyacintový</a:t>
            </a:r>
            <a:endParaRPr lang="cs-CZ" b="1" dirty="0"/>
          </a:p>
        </p:txBody>
      </p:sp>
      <p:pic>
        <p:nvPicPr>
          <p:cNvPr id="3789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12" y="2457103"/>
            <a:ext cx="2869109" cy="3407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89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74936"/>
            <a:ext cx="47625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0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180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7" grpId="0" build="p"/>
      <p:bldP spid="180237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Srostloprstí</a:t>
            </a:r>
          </a:p>
        </p:txBody>
      </p:sp>
      <p:sp>
        <p:nvSpPr>
          <p:cNvPr id="18227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529" y="1484784"/>
            <a:ext cx="3816424" cy="4114800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Ostrý zobák.</a:t>
            </a:r>
          </a:p>
          <a:p>
            <a:pPr eaLnBrk="1" hangingPunct="1"/>
            <a:r>
              <a:rPr lang="cs-CZ" sz="2400" b="1" dirty="0" smtClean="0"/>
              <a:t>Jejich prsty jsou při kořeni částečně srostlé.</a:t>
            </a:r>
          </a:p>
          <a:p>
            <a:pPr eaLnBrk="1" hangingPunct="1"/>
            <a:r>
              <a:rPr lang="cs-CZ" sz="2400" b="1" dirty="0" smtClean="0"/>
              <a:t>Hnízdí v dutinách</a:t>
            </a:r>
          </a:p>
        </p:txBody>
      </p:sp>
      <p:sp>
        <p:nvSpPr>
          <p:cNvPr id="38916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F381C8D6-A712-4882-9D44-98A92B450566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8917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8918" name="Zástupný symbol pro číslo snímku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B91259EC-5CE8-4A46-A3F0-0672C19F7882}" type="slidenum">
              <a:rPr lang="cs-CZ" smtClean="0"/>
              <a:pPr eaLnBrk="1" hangingPunct="1"/>
              <a:t>28</a:t>
            </a:fld>
            <a:endParaRPr lang="cs-CZ" smtClean="0"/>
          </a:p>
        </p:txBody>
      </p:sp>
      <p:sp>
        <p:nvSpPr>
          <p:cNvPr id="182278" name="Text Box 6"/>
          <p:cNvSpPr txBox="1">
            <a:spLocks noChangeArrowheads="1"/>
          </p:cNvSpPr>
          <p:nvPr/>
        </p:nvSpPr>
        <p:spPr bwMode="auto">
          <a:xfrm>
            <a:off x="5148263" y="5885895"/>
            <a:ext cx="3384550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ledňáček </a:t>
            </a:r>
            <a:r>
              <a:rPr lang="cs-CZ" b="1" dirty="0"/>
              <a:t>říční</a:t>
            </a:r>
          </a:p>
        </p:txBody>
      </p: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16802"/>
            <a:ext cx="20701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4784"/>
            <a:ext cx="5058139" cy="3793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2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822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822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822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2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2274" grpId="0" autoUpdateAnimBg="0"/>
      <p:bldP spid="182276" grpId="0" build="p" autoUpdateAnimBg="0" advAuto="0"/>
      <p:bldP spid="182278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3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196752"/>
            <a:ext cx="7543800" cy="3103563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Skvělí letci s dlouhými letkami.</a:t>
            </a:r>
          </a:p>
          <a:p>
            <a:pPr eaLnBrk="1" hangingPunct="1"/>
            <a:r>
              <a:rPr lang="cs-CZ" sz="2400" b="1" dirty="0" smtClean="0"/>
              <a:t>Mohutně vyvinutá létací svalovina.</a:t>
            </a:r>
          </a:p>
          <a:p>
            <a:pPr eaLnBrk="1" hangingPunct="1"/>
            <a:r>
              <a:rPr lang="cs-CZ" sz="2400" b="1" dirty="0" smtClean="0"/>
              <a:t>Slabounké krátké nohy – nemohou chodit po zemi.</a:t>
            </a:r>
          </a:p>
        </p:txBody>
      </p:sp>
      <p:sp>
        <p:nvSpPr>
          <p:cNvPr id="39939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0C0830A5-FB58-464D-BE3E-C41D24F2E238}" type="datetime1">
              <a:rPr lang="cs-CZ" smtClean="0"/>
              <a:pPr eaLnBrk="1" hangingPunct="1"/>
              <a:t>6.5.2013</a:t>
            </a:fld>
            <a:endParaRPr lang="cs-CZ" smtClean="0"/>
          </a:p>
        </p:txBody>
      </p:sp>
      <p:sp>
        <p:nvSpPr>
          <p:cNvPr id="39940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smtClean="0"/>
              <a:t>Zoologie - Ptáci</a:t>
            </a:r>
          </a:p>
        </p:txBody>
      </p:sp>
      <p:sp>
        <p:nvSpPr>
          <p:cNvPr id="39941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fld id="{EC04B817-AB35-4427-BF69-1A175D57D3C6}" type="slidenum">
              <a:rPr lang="cs-CZ" smtClean="0"/>
              <a:pPr eaLnBrk="1" hangingPunct="1"/>
              <a:t>29</a:t>
            </a:fld>
            <a:endParaRPr lang="cs-CZ" smtClean="0"/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Svišťouni</a:t>
            </a: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1331640" y="5949280"/>
            <a:ext cx="2879725" cy="369332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rorýs </a:t>
            </a:r>
            <a:r>
              <a:rPr lang="cs-CZ" b="1" dirty="0"/>
              <a:t>obecný</a:t>
            </a:r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4218955" y="5810780"/>
            <a:ext cx="4729163" cy="646331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b="1" dirty="0" smtClean="0"/>
              <a:t>kolibříci </a:t>
            </a:r>
            <a:r>
              <a:rPr lang="cs-CZ" b="1" dirty="0"/>
              <a:t>– nejmenší ptáci</a:t>
            </a:r>
          </a:p>
          <a:p>
            <a:pPr eaLnBrk="1" hangingPunct="1"/>
            <a:r>
              <a:rPr lang="cs-CZ" b="1" dirty="0" smtClean="0"/>
              <a:t>(živí </a:t>
            </a:r>
            <a:r>
              <a:rPr lang="cs-CZ" b="1" dirty="0"/>
              <a:t>se nektarem a </a:t>
            </a:r>
            <a:r>
              <a:rPr lang="cs-CZ" b="1" dirty="0" smtClean="0"/>
              <a:t>hmyzem)</a:t>
            </a:r>
            <a:endParaRPr lang="cs-CZ" b="1" dirty="0"/>
          </a:p>
        </p:txBody>
      </p:sp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80928"/>
            <a:ext cx="4242319" cy="2826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94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72" y="2824122"/>
            <a:ext cx="2286000" cy="300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3" grpId="0" build="p"/>
      <p:bldP spid="7" grpId="0"/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36984" cy="602848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pPr algn="l"/>
            <a:r>
              <a:rPr lang="cs-CZ" sz="1700" dirty="0">
                <a:latin typeface="Arial - 21"/>
              </a:rPr>
              <a:t>Výukový materiál je určen pro </a:t>
            </a:r>
            <a:r>
              <a:rPr lang="cs-CZ" sz="1700" dirty="0" smtClean="0">
                <a:latin typeface="Arial - 21"/>
              </a:rPr>
              <a:t>žáky 7. tříd, slouží k osvojení nové látky týkající se systematickému rozdělení </a:t>
            </a:r>
            <a:r>
              <a:rPr lang="cs-CZ" sz="1700" dirty="0" smtClean="0">
                <a:latin typeface="Arial - 21"/>
              </a:rPr>
              <a:t>ptáků a popisu jednotlivých druhů.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465172254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9"/>
            <a:ext cx="8820302" cy="166844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844826"/>
            <a:ext cx="8820302" cy="5544614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4814" y="2269445"/>
            <a:ext cx="8113471" cy="4603944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l"/>
            <a:r>
              <a:rPr lang="cs-CZ" sz="1400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algn="l"/>
            <a:r>
              <a:rPr lang="cs-CZ" sz="1400" dirty="0"/>
              <a:t>Černík Vladimír, Hamerská Marta, Martinec Zdeněk, Vaněk Jan. Přírodopis 7 pro základní školy</a:t>
            </a:r>
            <a:r>
              <a:rPr lang="cs-CZ" sz="1400" i="1" dirty="0"/>
              <a:t>. </a:t>
            </a:r>
            <a:r>
              <a:rPr lang="cs-CZ" sz="1400" dirty="0"/>
              <a:t>1.vydání Praha: SPN, 2008. ISBN 978-80-7235-387-3 </a:t>
            </a:r>
          </a:p>
          <a:p>
            <a:pPr algn="l"/>
            <a:r>
              <a:rPr lang="cs-CZ" sz="1400" dirty="0" smtClean="0"/>
              <a:t>Obrázky:</a:t>
            </a:r>
          </a:p>
          <a:p>
            <a:pPr algn="l"/>
            <a:r>
              <a:rPr lang="cs-CZ" sz="800" u="sng" dirty="0">
                <a:hlinkClick r:id="rId3"/>
              </a:rPr>
              <a:t>http://</a:t>
            </a:r>
            <a:r>
              <a:rPr lang="cs-CZ" sz="800" u="sng" dirty="0" smtClean="0">
                <a:hlinkClick r:id="rId3"/>
              </a:rPr>
              <a:t>upload.wikimedia.org/</a:t>
            </a:r>
            <a:r>
              <a:rPr lang="cs-CZ" sz="800" u="sng" dirty="0" err="1" smtClean="0">
                <a:hlinkClick r:id="rId3"/>
              </a:rPr>
              <a:t>wikipedia</a:t>
            </a:r>
            <a:r>
              <a:rPr lang="cs-CZ" sz="800" u="sng" dirty="0" smtClean="0">
                <a:hlinkClick r:id="rId3"/>
              </a:rPr>
              <a:t>/</a:t>
            </a:r>
            <a:r>
              <a:rPr lang="cs-CZ" sz="800" u="sng" dirty="0" err="1" smtClean="0">
                <a:hlinkClick r:id="rId3"/>
              </a:rPr>
              <a:t>commons</a:t>
            </a:r>
            <a:r>
              <a:rPr lang="cs-CZ" sz="800" u="sng" dirty="0" smtClean="0">
                <a:hlinkClick r:id="rId3"/>
              </a:rPr>
              <a:t>/9/92/Ostriches_cape_point_cropped.jpg</a:t>
            </a:r>
            <a:r>
              <a:rPr lang="cs-CZ" sz="800" dirty="0" smtClean="0"/>
              <a:t>, 12.11.2012</a:t>
            </a:r>
            <a:endParaRPr lang="cs-CZ" sz="800" dirty="0"/>
          </a:p>
          <a:p>
            <a:pPr algn="l"/>
            <a:r>
              <a:rPr lang="cs-CZ" sz="800" u="sng" dirty="0">
                <a:hlinkClick r:id="rId4"/>
              </a:rPr>
              <a:t>http://1.bp.blogspot.com/-2AjbUt8V_q8/TaYH-PhC6aI/</a:t>
            </a:r>
            <a:r>
              <a:rPr lang="cs-CZ" sz="800" u="sng" dirty="0" err="1">
                <a:hlinkClick r:id="rId4"/>
              </a:rPr>
              <a:t>AAAAAAAAAEw</a:t>
            </a:r>
            <a:r>
              <a:rPr lang="cs-CZ" sz="800" u="sng" dirty="0">
                <a:hlinkClick r:id="rId4"/>
              </a:rPr>
              <a:t>/_jPVkBMBG7g/s1600/Tu%25C4%258D.Patagonsky.rodinka.jpg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5"/>
              </a:rPr>
              <a:t>https://encrypted-tbn1.gstatic.com/</a:t>
            </a:r>
            <a:r>
              <a:rPr lang="cs-CZ" sz="800" u="sng" dirty="0" err="1">
                <a:hlinkClick r:id="rId5"/>
              </a:rPr>
              <a:t>images?q</a:t>
            </a:r>
            <a:r>
              <a:rPr lang="cs-CZ" sz="800" u="sng" dirty="0">
                <a:hlinkClick r:id="rId5"/>
              </a:rPr>
              <a:t>=tbn:ANd9GcSHrpovlvogHCR5ElV_nOwGQMAPzWxjT82dD_wTw6jRnl7j_6uTLw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6"/>
              </a:rPr>
              <a:t>http://upload.wikimedia.org/</a:t>
            </a:r>
            <a:r>
              <a:rPr lang="cs-CZ" sz="800" u="sng" dirty="0" err="1">
                <a:hlinkClick r:id="rId6"/>
              </a:rPr>
              <a:t>wikipedia</a:t>
            </a:r>
            <a:r>
              <a:rPr lang="cs-CZ" sz="800" u="sng" dirty="0">
                <a:hlinkClick r:id="rId6"/>
              </a:rPr>
              <a:t>/</a:t>
            </a:r>
            <a:r>
              <a:rPr lang="cs-CZ" sz="800" u="sng" dirty="0" err="1">
                <a:hlinkClick r:id="rId6"/>
              </a:rPr>
              <a:t>commons</a:t>
            </a:r>
            <a:r>
              <a:rPr lang="cs-CZ" sz="800" u="sng" dirty="0">
                <a:hlinkClick r:id="rId6"/>
              </a:rPr>
              <a:t>/</a:t>
            </a:r>
            <a:r>
              <a:rPr lang="cs-CZ" sz="800" u="sng" dirty="0" err="1">
                <a:hlinkClick r:id="rId6"/>
              </a:rPr>
              <a:t>thumb</a:t>
            </a:r>
            <a:r>
              <a:rPr lang="cs-CZ" sz="800" u="sng" dirty="0">
                <a:hlinkClick r:id="rId6"/>
              </a:rPr>
              <a:t>/a/a2/CygneVaires.jpg/800px-CygneVaires.jpg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7"/>
              </a:rPr>
              <a:t>http://www.mbaker.co.uk/</a:t>
            </a:r>
            <a:r>
              <a:rPr lang="cs-CZ" sz="800" u="sng" dirty="0" err="1">
                <a:hlinkClick r:id="rId7"/>
              </a:rPr>
              <a:t>images</a:t>
            </a:r>
            <a:r>
              <a:rPr lang="cs-CZ" sz="800" u="sng" dirty="0">
                <a:hlinkClick r:id="rId7"/>
              </a:rPr>
              <a:t>/Local%20Birds/Greylag%20Goose%20at%20Venus%20Pool-4.jpg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8"/>
              </a:rPr>
              <a:t>http://upload.wikimedia.org/</a:t>
            </a:r>
            <a:r>
              <a:rPr lang="cs-CZ" sz="800" u="sng" dirty="0" err="1">
                <a:hlinkClick r:id="rId8"/>
              </a:rPr>
              <a:t>wikipedia</a:t>
            </a:r>
            <a:r>
              <a:rPr lang="cs-CZ" sz="800" u="sng" dirty="0">
                <a:hlinkClick r:id="rId8"/>
              </a:rPr>
              <a:t>/</a:t>
            </a:r>
            <a:r>
              <a:rPr lang="cs-CZ" sz="800" u="sng" dirty="0" err="1">
                <a:hlinkClick r:id="rId8"/>
              </a:rPr>
              <a:t>commons</a:t>
            </a:r>
            <a:r>
              <a:rPr lang="cs-CZ" sz="800" u="sng" dirty="0">
                <a:hlinkClick r:id="rId8"/>
              </a:rPr>
              <a:t>/</a:t>
            </a:r>
            <a:r>
              <a:rPr lang="cs-CZ" sz="800" u="sng" dirty="0" err="1">
                <a:hlinkClick r:id="rId8"/>
              </a:rPr>
              <a:t>thumb</a:t>
            </a:r>
            <a:r>
              <a:rPr lang="cs-CZ" sz="800" u="sng" dirty="0">
                <a:hlinkClick r:id="rId8"/>
              </a:rPr>
              <a:t>/d/d5/White_Stork_%28Ciconia_ciconia%29.jpg/800px-White_Stork_%</a:t>
            </a:r>
            <a:r>
              <a:rPr lang="cs-CZ" sz="800" u="sng" dirty="0" smtClean="0">
                <a:hlinkClick r:id="rId8"/>
              </a:rPr>
              <a:t>28Ciconia_ciconia%29.jpg</a:t>
            </a:r>
            <a:r>
              <a:rPr lang="cs-CZ" sz="800" dirty="0" smtClean="0"/>
              <a:t>, 12.11.2012</a:t>
            </a:r>
            <a:endParaRPr lang="cs-CZ" sz="800" dirty="0"/>
          </a:p>
          <a:p>
            <a:pPr algn="l"/>
            <a:r>
              <a:rPr lang="cs-CZ" sz="800" u="sng" dirty="0">
                <a:hlinkClick r:id="rId9"/>
              </a:rPr>
              <a:t>http://zoo-olomouc.cz/var/</a:t>
            </a:r>
            <a:r>
              <a:rPr lang="cs-CZ" sz="800" u="sng" dirty="0" err="1">
                <a:hlinkClick r:id="rId9"/>
              </a:rPr>
              <a:t>animalfoto</a:t>
            </a:r>
            <a:r>
              <a:rPr lang="cs-CZ" sz="800" u="sng" dirty="0">
                <a:hlinkClick r:id="rId9"/>
              </a:rPr>
              <a:t>/foto1/120.jpg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10"/>
              </a:rPr>
              <a:t>http://upload.wikimedia.org/</a:t>
            </a:r>
            <a:r>
              <a:rPr lang="cs-CZ" sz="800" u="sng" dirty="0" err="1">
                <a:hlinkClick r:id="rId10"/>
              </a:rPr>
              <a:t>wikipedia</a:t>
            </a:r>
            <a:r>
              <a:rPr lang="cs-CZ" sz="800" u="sng" dirty="0">
                <a:hlinkClick r:id="rId10"/>
              </a:rPr>
              <a:t>/</a:t>
            </a:r>
            <a:r>
              <a:rPr lang="cs-CZ" sz="800" u="sng" dirty="0" err="1">
                <a:hlinkClick r:id="rId10"/>
              </a:rPr>
              <a:t>commons</a:t>
            </a:r>
            <a:r>
              <a:rPr lang="cs-CZ" sz="800" u="sng" dirty="0">
                <a:hlinkClick r:id="rId10"/>
              </a:rPr>
              <a:t>/</a:t>
            </a:r>
            <a:r>
              <a:rPr lang="cs-CZ" sz="800" u="sng" dirty="0" err="1">
                <a:hlinkClick r:id="rId10"/>
              </a:rPr>
              <a:t>thumb</a:t>
            </a:r>
            <a:r>
              <a:rPr lang="cs-CZ" sz="800" u="sng" dirty="0">
                <a:hlinkClick r:id="rId10"/>
              </a:rPr>
              <a:t>/d/d7/Phasianus_colchicus_2_tom_%28Lukasz_Lukasik%29.jpg/800px-Phasianus_colchicus_2_tom_%28Lukasz_Lukasik%29.jpg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11"/>
              </a:rPr>
              <a:t>http://www.birdlife.cz/</a:t>
            </a:r>
            <a:r>
              <a:rPr lang="cs-CZ" sz="800" u="sng" dirty="0" err="1">
                <a:hlinkClick r:id="rId11"/>
              </a:rPr>
              <a:t>wpimages</a:t>
            </a:r>
            <a:r>
              <a:rPr lang="cs-CZ" sz="800" u="sng" dirty="0">
                <a:hlinkClick r:id="rId11"/>
              </a:rPr>
              <a:t>/foto/D-Perdix_perdix02.jpg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12"/>
              </a:rPr>
              <a:t>http://upload.wikimedia.org/</a:t>
            </a:r>
            <a:r>
              <a:rPr lang="cs-CZ" sz="800" u="sng" dirty="0" err="1">
                <a:hlinkClick r:id="rId12"/>
              </a:rPr>
              <a:t>wikipedia</a:t>
            </a:r>
            <a:r>
              <a:rPr lang="cs-CZ" sz="800" u="sng" dirty="0">
                <a:hlinkClick r:id="rId12"/>
              </a:rPr>
              <a:t>/</a:t>
            </a:r>
            <a:r>
              <a:rPr lang="cs-CZ" sz="800" u="sng" dirty="0" err="1">
                <a:hlinkClick r:id="rId12"/>
              </a:rPr>
              <a:t>commons</a:t>
            </a:r>
            <a:r>
              <a:rPr lang="cs-CZ" sz="800" u="sng" dirty="0">
                <a:hlinkClick r:id="rId12"/>
              </a:rPr>
              <a:t>/5/56/Wachtel_in_Haltung_clipped.jpg</a:t>
            </a:r>
            <a:r>
              <a:rPr lang="cs-CZ" sz="800" dirty="0"/>
              <a:t>, 12.11.2012</a:t>
            </a:r>
          </a:p>
          <a:p>
            <a:pPr algn="l"/>
            <a:r>
              <a:rPr lang="cs-CZ" sz="800" u="sng" dirty="0">
                <a:hlinkClick r:id="rId13"/>
              </a:rPr>
              <a:t>http://</a:t>
            </a:r>
            <a:r>
              <a:rPr lang="cs-CZ" sz="800" u="sng" dirty="0" smtClean="0">
                <a:hlinkClick r:id="rId13"/>
              </a:rPr>
              <a:t>upload.wikimedia.org/</a:t>
            </a:r>
            <a:r>
              <a:rPr lang="cs-CZ" sz="800" u="sng" dirty="0" err="1" smtClean="0">
                <a:hlinkClick r:id="rId13"/>
              </a:rPr>
              <a:t>wikipedia</a:t>
            </a:r>
            <a:r>
              <a:rPr lang="cs-CZ" sz="800" u="sng" dirty="0" smtClean="0">
                <a:hlinkClick r:id="rId13"/>
              </a:rPr>
              <a:t>/</a:t>
            </a:r>
            <a:r>
              <a:rPr lang="cs-CZ" sz="800" u="sng" dirty="0" err="1" smtClean="0">
                <a:hlinkClick r:id="rId13"/>
              </a:rPr>
              <a:t>commons</a:t>
            </a:r>
            <a:r>
              <a:rPr lang="cs-CZ" sz="800" u="sng" dirty="0" smtClean="0">
                <a:hlinkClick r:id="rId13"/>
              </a:rPr>
              <a:t>/</a:t>
            </a:r>
            <a:r>
              <a:rPr lang="cs-CZ" sz="800" u="sng" dirty="0" err="1" smtClean="0">
                <a:hlinkClick r:id="rId13"/>
              </a:rPr>
              <a:t>thumb</a:t>
            </a:r>
            <a:r>
              <a:rPr lang="cs-CZ" sz="800" u="sng" dirty="0" smtClean="0">
                <a:hlinkClick r:id="rId13"/>
              </a:rPr>
              <a:t>/5/50/Gall-dindi.jpg/495px-Gall-dindi.jpg</a:t>
            </a:r>
            <a:r>
              <a:rPr lang="cs-CZ" sz="800" dirty="0" smtClean="0"/>
              <a:t>, 12.11.2012</a:t>
            </a:r>
            <a:endParaRPr lang="cs-CZ" sz="800" dirty="0"/>
          </a:p>
          <a:p>
            <a:pPr algn="l"/>
            <a:r>
              <a:rPr lang="cs-CZ" sz="800" u="sng" dirty="0">
                <a:hlinkClick r:id="rId14"/>
              </a:rPr>
              <a:t>http://www.npsumava.cz/image/</a:t>
            </a:r>
            <a:r>
              <a:rPr lang="cs-CZ" sz="800" u="sng" dirty="0" err="1">
                <a:hlinkClick r:id="rId14"/>
              </a:rPr>
              <a:t>npsumava</a:t>
            </a:r>
            <a:r>
              <a:rPr lang="cs-CZ" sz="800" u="sng" dirty="0">
                <a:hlinkClick r:id="rId14"/>
              </a:rPr>
              <a:t>/obr/tetrev3.jpg</a:t>
            </a:r>
            <a:r>
              <a:rPr lang="cs-CZ" sz="800" dirty="0"/>
              <a:t>, 18.11.2012</a:t>
            </a:r>
          </a:p>
          <a:p>
            <a:pPr algn="l"/>
            <a:r>
              <a:rPr lang="cs-CZ" sz="800" u="sng" dirty="0">
                <a:hlinkClick r:id="rId15"/>
              </a:rPr>
              <a:t>http://www.naturspesialisten.no/</a:t>
            </a:r>
            <a:r>
              <a:rPr lang="cs-CZ" sz="800" u="sng" dirty="0" err="1">
                <a:hlinkClick r:id="rId15"/>
              </a:rPr>
              <a:t>aimages</a:t>
            </a:r>
            <a:r>
              <a:rPr lang="cs-CZ" sz="800" u="sng" dirty="0">
                <a:hlinkClick r:id="rId15"/>
              </a:rPr>
              <a:t>/sothoene72_1146171622_1166621909.jpg</a:t>
            </a:r>
            <a:r>
              <a:rPr lang="cs-CZ" sz="800" dirty="0"/>
              <a:t>, 18.11.2012</a:t>
            </a:r>
          </a:p>
          <a:p>
            <a:pPr algn="l"/>
            <a:r>
              <a:rPr lang="cs-CZ" sz="800" u="sng" dirty="0">
                <a:hlinkClick r:id="rId16"/>
              </a:rPr>
              <a:t>http://upload.wikimedia.org/</a:t>
            </a:r>
            <a:r>
              <a:rPr lang="cs-CZ" sz="800" u="sng" dirty="0" err="1">
                <a:hlinkClick r:id="rId16"/>
              </a:rPr>
              <a:t>wikipedia</a:t>
            </a:r>
            <a:r>
              <a:rPr lang="cs-CZ" sz="800" u="sng" dirty="0">
                <a:hlinkClick r:id="rId16"/>
              </a:rPr>
              <a:t>/</a:t>
            </a:r>
            <a:r>
              <a:rPr lang="cs-CZ" sz="800" u="sng" dirty="0" err="1">
                <a:hlinkClick r:id="rId16"/>
              </a:rPr>
              <a:t>commons</a:t>
            </a:r>
            <a:r>
              <a:rPr lang="cs-CZ" sz="800" u="sng" dirty="0">
                <a:hlinkClick r:id="rId16"/>
              </a:rPr>
              <a:t>/5/5a/Wood.pigeon.2.arp.750pix.jpg</a:t>
            </a:r>
            <a:r>
              <a:rPr lang="cs-CZ" sz="800" dirty="0"/>
              <a:t>, 18.11.2012</a:t>
            </a:r>
          </a:p>
          <a:p>
            <a:pPr algn="l"/>
            <a:r>
              <a:rPr lang="cs-CZ" sz="800" u="sng" dirty="0">
                <a:hlinkClick r:id="rId17"/>
              </a:rPr>
              <a:t>http://upload.wikimedia.org/</a:t>
            </a:r>
            <a:r>
              <a:rPr lang="cs-CZ" sz="800" u="sng" dirty="0" err="1">
                <a:hlinkClick r:id="rId17"/>
              </a:rPr>
              <a:t>wikipedia</a:t>
            </a:r>
            <a:r>
              <a:rPr lang="cs-CZ" sz="800" u="sng" dirty="0">
                <a:hlinkClick r:id="rId17"/>
              </a:rPr>
              <a:t>/</a:t>
            </a:r>
            <a:r>
              <a:rPr lang="cs-CZ" sz="800" u="sng" dirty="0" err="1">
                <a:hlinkClick r:id="rId17"/>
              </a:rPr>
              <a:t>commons</a:t>
            </a:r>
            <a:r>
              <a:rPr lang="cs-CZ" sz="800" u="sng" dirty="0">
                <a:hlinkClick r:id="rId17"/>
              </a:rPr>
              <a:t>/</a:t>
            </a:r>
            <a:r>
              <a:rPr lang="cs-CZ" sz="800" u="sng" dirty="0" err="1">
                <a:hlinkClick r:id="rId17"/>
              </a:rPr>
              <a:t>thumb</a:t>
            </a:r>
            <a:r>
              <a:rPr lang="cs-CZ" sz="800" u="sng" dirty="0">
                <a:hlinkClick r:id="rId17"/>
              </a:rPr>
              <a:t>/7/7b/Collared_Dove.jpg/800px-Collared_Dove.jpg</a:t>
            </a:r>
            <a:r>
              <a:rPr lang="cs-CZ" sz="800" dirty="0"/>
              <a:t>, 18.11.2012</a:t>
            </a:r>
          </a:p>
          <a:p>
            <a:pPr algn="l"/>
            <a:r>
              <a:rPr lang="cs-CZ" sz="800" u="sng" dirty="0">
                <a:hlinkClick r:id="rId18"/>
              </a:rPr>
              <a:t>http://upload.wikimedia.org/</a:t>
            </a:r>
            <a:r>
              <a:rPr lang="cs-CZ" sz="800" u="sng" dirty="0" err="1">
                <a:hlinkClick r:id="rId18"/>
              </a:rPr>
              <a:t>wikipedia</a:t>
            </a:r>
            <a:r>
              <a:rPr lang="cs-CZ" sz="800" u="sng" dirty="0">
                <a:hlinkClick r:id="rId18"/>
              </a:rPr>
              <a:t>/</a:t>
            </a:r>
            <a:r>
              <a:rPr lang="cs-CZ" sz="800" u="sng" dirty="0" err="1">
                <a:hlinkClick r:id="rId18"/>
              </a:rPr>
              <a:t>commons</a:t>
            </a:r>
            <a:r>
              <a:rPr lang="cs-CZ" sz="800" u="sng" dirty="0">
                <a:hlinkClick r:id="rId18"/>
              </a:rPr>
              <a:t>/3/31/Schwarzspecht.jpg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19"/>
              </a:rPr>
              <a:t>http://upload.wikimedia.org/</a:t>
            </a:r>
            <a:r>
              <a:rPr lang="cs-CZ" sz="800" u="sng" dirty="0" err="1">
                <a:hlinkClick r:id="rId19"/>
              </a:rPr>
              <a:t>wikipedia</a:t>
            </a:r>
            <a:r>
              <a:rPr lang="cs-CZ" sz="800" u="sng" dirty="0">
                <a:hlinkClick r:id="rId19"/>
              </a:rPr>
              <a:t>/</a:t>
            </a:r>
            <a:r>
              <a:rPr lang="cs-CZ" sz="800" u="sng" dirty="0" err="1">
                <a:hlinkClick r:id="rId19"/>
              </a:rPr>
              <a:t>commons</a:t>
            </a:r>
            <a:r>
              <a:rPr lang="cs-CZ" sz="800" u="sng" dirty="0">
                <a:hlinkClick r:id="rId19"/>
              </a:rPr>
              <a:t>/</a:t>
            </a:r>
            <a:r>
              <a:rPr lang="cs-CZ" sz="800" u="sng" dirty="0" err="1">
                <a:hlinkClick r:id="rId19"/>
              </a:rPr>
              <a:t>thumb</a:t>
            </a:r>
            <a:r>
              <a:rPr lang="cs-CZ" sz="800" u="sng" dirty="0">
                <a:hlinkClick r:id="rId19"/>
              </a:rPr>
              <a:t>/e/e9/RO_B_Carol_Park_green_woodpecker_crop.jpg/346px-RO_B_Carol_Park_green_woodpecker_crop.jpg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0"/>
              </a:rPr>
              <a:t>http://ceskebudejovice.casd.cz/</a:t>
            </a:r>
            <a:r>
              <a:rPr lang="cs-CZ" sz="800" u="sng" dirty="0" err="1">
                <a:hlinkClick r:id="rId20"/>
              </a:rPr>
              <a:t>wp-content</a:t>
            </a:r>
            <a:r>
              <a:rPr lang="cs-CZ" sz="800" u="sng" dirty="0">
                <a:hlinkClick r:id="rId20"/>
              </a:rPr>
              <a:t>/</a:t>
            </a:r>
            <a:r>
              <a:rPr lang="cs-CZ" sz="800" u="sng" dirty="0" err="1">
                <a:hlinkClick r:id="rId20"/>
              </a:rPr>
              <a:t>uploads</a:t>
            </a:r>
            <a:r>
              <a:rPr lang="cs-CZ" sz="800" u="sng" dirty="0">
                <a:hlinkClick r:id="rId20"/>
              </a:rPr>
              <a:t>/2011/10/woodpecker.jpg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1"/>
              </a:rPr>
              <a:t>http://nd03.jxs.cz/668/472/c99721ec85_64542745_o2.jpg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2"/>
              </a:rPr>
              <a:t>http://static.guim.co.uk/</a:t>
            </a:r>
            <a:r>
              <a:rPr lang="cs-CZ" sz="800" u="sng" dirty="0" err="1">
                <a:hlinkClick r:id="rId22"/>
              </a:rPr>
              <a:t>sys-images</a:t>
            </a:r>
            <a:r>
              <a:rPr lang="cs-CZ" sz="800" u="sng" dirty="0">
                <a:hlinkClick r:id="rId22"/>
              </a:rPr>
              <a:t>/</a:t>
            </a:r>
            <a:r>
              <a:rPr lang="cs-CZ" sz="800" u="sng" dirty="0" err="1">
                <a:hlinkClick r:id="rId22"/>
              </a:rPr>
              <a:t>Guardian</a:t>
            </a:r>
            <a:r>
              <a:rPr lang="cs-CZ" sz="800" u="sng" dirty="0">
                <a:hlinkClick r:id="rId22"/>
              </a:rPr>
              <a:t>/</a:t>
            </a:r>
            <a:r>
              <a:rPr lang="cs-CZ" sz="800" u="sng" dirty="0" err="1">
                <a:hlinkClick r:id="rId22"/>
              </a:rPr>
              <a:t>Pix</a:t>
            </a:r>
            <a:r>
              <a:rPr lang="cs-CZ" sz="800" u="sng" dirty="0">
                <a:hlinkClick r:id="rId22"/>
              </a:rPr>
              <a:t>/</a:t>
            </a:r>
            <a:r>
              <a:rPr lang="cs-CZ" sz="800" u="sng" dirty="0" err="1">
                <a:hlinkClick r:id="rId22"/>
              </a:rPr>
              <a:t>pictures</a:t>
            </a:r>
            <a:r>
              <a:rPr lang="cs-CZ" sz="800" u="sng" dirty="0">
                <a:hlinkClick r:id="rId22"/>
              </a:rPr>
              <a:t>/2009/05/29/cuckoo_460x276.jpg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3"/>
              </a:rPr>
              <a:t>http://nd03.jxs.cz/913/672/233260cc5b_63354343_o2.jpg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4"/>
              </a:rPr>
              <a:t>http://birdsflight.com/</a:t>
            </a:r>
            <a:r>
              <a:rPr lang="cs-CZ" sz="800" u="sng" dirty="0" err="1">
                <a:hlinkClick r:id="rId24"/>
              </a:rPr>
              <a:t>wp-content</a:t>
            </a:r>
            <a:r>
              <a:rPr lang="cs-CZ" sz="800" u="sng" dirty="0">
                <a:hlinkClick r:id="rId24"/>
              </a:rPr>
              <a:t>/</a:t>
            </a:r>
            <a:r>
              <a:rPr lang="cs-CZ" sz="800" u="sng" dirty="0" err="1">
                <a:hlinkClick r:id="rId24"/>
              </a:rPr>
              <a:t>uploads</a:t>
            </a:r>
            <a:r>
              <a:rPr lang="cs-CZ" sz="800" u="sng" dirty="0">
                <a:hlinkClick r:id="rId24"/>
              </a:rPr>
              <a:t>/2012/04/samson_hyacinth_macaw.jpg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5"/>
              </a:rPr>
              <a:t>http://upload.wikimedia.org/</a:t>
            </a:r>
            <a:r>
              <a:rPr lang="cs-CZ" sz="800" u="sng" dirty="0" err="1">
                <a:hlinkClick r:id="rId25"/>
              </a:rPr>
              <a:t>wikipedia</a:t>
            </a:r>
            <a:r>
              <a:rPr lang="cs-CZ" sz="800" u="sng" dirty="0">
                <a:hlinkClick r:id="rId25"/>
              </a:rPr>
              <a:t>/</a:t>
            </a:r>
            <a:r>
              <a:rPr lang="cs-CZ" sz="800" u="sng" dirty="0" err="1">
                <a:hlinkClick r:id="rId25"/>
              </a:rPr>
              <a:t>commons</a:t>
            </a:r>
            <a:r>
              <a:rPr lang="cs-CZ" sz="800" u="sng" dirty="0">
                <a:hlinkClick r:id="rId25"/>
              </a:rPr>
              <a:t>/</a:t>
            </a:r>
            <a:r>
              <a:rPr lang="cs-CZ" sz="800" u="sng" dirty="0" err="1">
                <a:hlinkClick r:id="rId25"/>
              </a:rPr>
              <a:t>thumb</a:t>
            </a:r>
            <a:r>
              <a:rPr lang="cs-CZ" sz="800" u="sng" dirty="0">
                <a:hlinkClick r:id="rId25"/>
              </a:rPr>
              <a:t>/f/f1/Alcedo_atthis_2_%28Lukasz_Lukasik%29.jpg/800px-Alcedo_atthis_2_%</a:t>
            </a:r>
            <a:r>
              <a:rPr lang="cs-CZ" sz="800" u="sng" dirty="0" smtClean="0">
                <a:hlinkClick r:id="rId25"/>
              </a:rPr>
              <a:t>28Lukasz_Lukasik%29.jpg</a:t>
            </a:r>
            <a:r>
              <a:rPr lang="cs-CZ" sz="800" dirty="0" smtClean="0"/>
              <a:t>, 22.11.2012</a:t>
            </a:r>
            <a:endParaRPr lang="cs-CZ" sz="800" dirty="0"/>
          </a:p>
          <a:p>
            <a:pPr algn="l"/>
            <a:r>
              <a:rPr lang="cs-CZ" sz="800" u="sng" dirty="0">
                <a:hlinkClick r:id="rId26"/>
              </a:rPr>
              <a:t>http://upload.wikimedia.org/</a:t>
            </a:r>
            <a:r>
              <a:rPr lang="cs-CZ" sz="800" u="sng" dirty="0" err="1">
                <a:hlinkClick r:id="rId26"/>
              </a:rPr>
              <a:t>wikipedia</a:t>
            </a:r>
            <a:r>
              <a:rPr lang="cs-CZ" sz="800" u="sng" dirty="0">
                <a:hlinkClick r:id="rId26"/>
              </a:rPr>
              <a:t>/</a:t>
            </a:r>
            <a:r>
              <a:rPr lang="cs-CZ" sz="800" u="sng" dirty="0" err="1">
                <a:hlinkClick r:id="rId26"/>
              </a:rPr>
              <a:t>commons</a:t>
            </a:r>
            <a:r>
              <a:rPr lang="cs-CZ" sz="800" u="sng" dirty="0">
                <a:hlinkClick r:id="rId26"/>
              </a:rPr>
              <a:t>/</a:t>
            </a:r>
            <a:r>
              <a:rPr lang="cs-CZ" sz="800" u="sng" dirty="0" err="1">
                <a:hlinkClick r:id="rId26"/>
              </a:rPr>
              <a:t>thumb</a:t>
            </a:r>
            <a:r>
              <a:rPr lang="cs-CZ" sz="800" u="sng" dirty="0">
                <a:hlinkClick r:id="rId26"/>
              </a:rPr>
              <a:t>/1/16/Archilochus-alexandri-002-edit.jpg/800px-Archilochus-alexandri-002-edit.jpg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7"/>
              </a:rPr>
              <a:t>http://img.radio.cz/</a:t>
            </a:r>
            <a:r>
              <a:rPr lang="cs-CZ" sz="800" u="sng" dirty="0" err="1">
                <a:hlinkClick r:id="rId27"/>
              </a:rPr>
              <a:t>pictures</a:t>
            </a:r>
            <a:r>
              <a:rPr lang="cs-CZ" sz="800" u="sng" dirty="0">
                <a:hlinkClick r:id="rId27"/>
              </a:rPr>
              <a:t>/</a:t>
            </a:r>
            <a:r>
              <a:rPr lang="cs-CZ" sz="800" u="sng" dirty="0" err="1">
                <a:hlinkClick r:id="rId27"/>
              </a:rPr>
              <a:t>zvirata</a:t>
            </a:r>
            <a:r>
              <a:rPr lang="cs-CZ" sz="800" u="sng" dirty="0">
                <a:hlinkClick r:id="rId27"/>
              </a:rPr>
              <a:t>/rorys.jpg</a:t>
            </a:r>
            <a:r>
              <a:rPr lang="cs-CZ" sz="800" dirty="0"/>
              <a:t>, 22.11.2012</a:t>
            </a:r>
          </a:p>
          <a:p>
            <a:pPr algn="l"/>
            <a:r>
              <a:rPr lang="cs-CZ" sz="800" u="sng" dirty="0">
                <a:hlinkClick r:id="rId28"/>
              </a:rPr>
              <a:t>http://www.prirodainfo.cz/</a:t>
            </a:r>
            <a:r>
              <a:rPr lang="cs-CZ" sz="800" u="sng" dirty="0" err="1">
                <a:hlinkClick r:id="rId28"/>
              </a:rPr>
              <a:t>photos</a:t>
            </a:r>
            <a:r>
              <a:rPr lang="cs-CZ" sz="800" u="sng" dirty="0">
                <a:hlinkClick r:id="rId28"/>
              </a:rPr>
              <a:t>/Buteo%20buteo1.jpg</a:t>
            </a:r>
            <a:r>
              <a:rPr lang="cs-CZ" sz="800" dirty="0"/>
              <a:t>, 22.11.2012</a:t>
            </a:r>
          </a:p>
          <a:p>
            <a:pPr algn="l"/>
            <a:endParaRPr lang="cs-CZ" sz="1400" dirty="0">
              <a:solidFill>
                <a:srgbClr val="000000"/>
              </a:solidFill>
              <a:latin typeface="Arial - 15"/>
            </a:endParaRPr>
          </a:p>
        </p:txBody>
      </p:sp>
    </p:spTree>
    <p:extLst>
      <p:ext uri="{BB962C8B-B14F-4D97-AF65-F5344CB8AC3E}">
        <p14:creationId xmlns:p14="http://schemas.microsoft.com/office/powerpoint/2010/main" val="879791831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1506</TotalTime>
  <Words>858</Words>
  <Application>Microsoft Office PowerPoint</Application>
  <PresentationFormat>Předvádění na obrazovce (4:3)</PresentationFormat>
  <Paragraphs>263</Paragraphs>
  <Slides>31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  <vt:variant>
        <vt:lpstr>Vlastní prezentace</vt:lpstr>
      </vt:variant>
      <vt:variant>
        <vt:i4>1</vt:i4>
      </vt:variant>
    </vt:vector>
  </HeadingPairs>
  <TitlesOfParts>
    <vt:vector size="33" baseType="lpstr">
      <vt:lpstr>Shluk</vt:lpstr>
      <vt:lpstr>Prezentace aplikace PowerPoint</vt:lpstr>
      <vt:lpstr>Prezentace aplikace PowerPoint</vt:lpstr>
      <vt:lpstr>ZOOLOGIE PTÁCI 3</vt:lpstr>
      <vt:lpstr>Systematické zařazení – I.</vt:lpstr>
      <vt:lpstr>Systematické zařazení – II.</vt:lpstr>
      <vt:lpstr>Podtřída: Praví ptáci</vt:lpstr>
      <vt:lpstr>Běžci</vt:lpstr>
      <vt:lpstr>LÉTAVÍ</vt:lpstr>
      <vt:lpstr>Vrubozobí</vt:lpstr>
      <vt:lpstr>Vrubozobí</vt:lpstr>
      <vt:lpstr>Vrubozobí</vt:lpstr>
      <vt:lpstr>Vrubozobí</vt:lpstr>
      <vt:lpstr>Brodiví</vt:lpstr>
      <vt:lpstr>Hrabaví</vt:lpstr>
      <vt:lpstr>Hrabaví</vt:lpstr>
      <vt:lpstr>Hrabaví</vt:lpstr>
      <vt:lpstr>Hrabaví</vt:lpstr>
      <vt:lpstr>Hrabaví</vt:lpstr>
      <vt:lpstr>Hrabaví</vt:lpstr>
      <vt:lpstr>Hrabaví</vt:lpstr>
      <vt:lpstr>Krátkokřídlí</vt:lpstr>
      <vt:lpstr>Dlouhokřídlí</vt:lpstr>
      <vt:lpstr>Měkkozobí</vt:lpstr>
      <vt:lpstr>Šplhavci</vt:lpstr>
      <vt:lpstr>Šplhavci</vt:lpstr>
      <vt:lpstr>Kukačky</vt:lpstr>
      <vt:lpstr>Papoušci</vt:lpstr>
      <vt:lpstr>Srostloprstí</vt:lpstr>
      <vt:lpstr>Svišťouni</vt:lpstr>
      <vt:lpstr>Prezentace aplikace PowerPoint</vt:lpstr>
      <vt:lpstr>Prezentace aplikace PowerPoint</vt:lpstr>
      <vt:lpstr>Vlastní prezentace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Ptáci</dc:title>
  <dc:creator>Jan Popp</dc:creator>
  <cp:lastModifiedBy>Jenik</cp:lastModifiedBy>
  <cp:revision>112</cp:revision>
  <dcterms:created xsi:type="dcterms:W3CDTF">2004-02-11T12:03:52Z</dcterms:created>
  <dcterms:modified xsi:type="dcterms:W3CDTF">2013-05-06T20:02:13Z</dcterms:modified>
</cp:coreProperties>
</file>