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62" r:id="rId2"/>
    <p:sldId id="256" r:id="rId3"/>
    <p:sldId id="257" r:id="rId4"/>
    <p:sldId id="258" r:id="rId5"/>
    <p:sldId id="259" r:id="rId6"/>
    <p:sldId id="260" r:id="rId7"/>
    <p:sldId id="261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Calibri" pitchFamily="34" charset="0"/>
              </a:defRPr>
            </a:lvl1pPr>
          </a:lstStyle>
          <a:p>
            <a:endParaRPr lang="cs-CZ"/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Calibri" pitchFamily="34" charset="0"/>
              </a:defRPr>
            </a:lvl1pPr>
          </a:lstStyle>
          <a:p>
            <a:fld id="{1A8BDDB7-8C0E-402E-9473-F9B619C93012}" type="datetimeFigureOut">
              <a:rPr lang="cs-CZ"/>
              <a:pPr/>
              <a:t>7.5.2013</a:t>
            </a:fld>
            <a:endParaRPr lang="cs-CZ"/>
          </a:p>
        </p:txBody>
      </p:sp>
      <p:sp>
        <p:nvSpPr>
          <p:cNvPr id="21508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21509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21510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Calibri" pitchFamily="34" charset="0"/>
              </a:defRPr>
            </a:lvl1pPr>
          </a:lstStyle>
          <a:p>
            <a:endParaRPr lang="cs-CZ"/>
          </a:p>
        </p:txBody>
      </p:sp>
      <p:sp>
        <p:nvSpPr>
          <p:cNvPr id="21511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Calibri" pitchFamily="34" charset="0"/>
              </a:defRPr>
            </a:lvl1pPr>
          </a:lstStyle>
          <a:p>
            <a:fld id="{B28C49DF-048D-4012-B078-11F2667D1C02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2531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spcBef>
                <a:spcPct val="0"/>
              </a:spcBef>
            </a:pPr>
            <a:endParaRPr lang="cs-CZ"/>
          </a:p>
        </p:txBody>
      </p:sp>
      <p:sp>
        <p:nvSpPr>
          <p:cNvPr id="22532" name="Zástupný symbol pro číslo snímku 3"/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/>
          <a:lstStyle/>
          <a:p>
            <a:pPr algn="r"/>
            <a:fld id="{0BA1C6F5-0F31-407D-B1F9-F127F1D87664}" type="slidenum">
              <a:rPr lang="cs-CZ" sz="1200">
                <a:latin typeface="Calibri" pitchFamily="34" charset="0"/>
              </a:rPr>
              <a:pPr algn="r"/>
              <a:t>1</a:t>
            </a:fld>
            <a:endParaRPr lang="cs-CZ" sz="1200">
              <a:latin typeface="Calibri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B65DE7-90D1-4B57-A9C0-0FB104EF864A}" type="datetimeFigureOut">
              <a:rPr lang="cs-CZ"/>
              <a:pPr>
                <a:defRPr/>
              </a:pPr>
              <a:t>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28EC96-F9D7-416F-8518-5BEF56167E9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E23287-AEE1-4F8C-B1B1-649A1B51150D}" type="datetimeFigureOut">
              <a:rPr lang="cs-CZ"/>
              <a:pPr>
                <a:defRPr/>
              </a:pPr>
              <a:t>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4E0618-FF8E-412E-903F-1E0844CEED4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4F0090-A2F6-4DC0-9058-D1AE033AE3B9}" type="datetimeFigureOut">
              <a:rPr lang="cs-CZ"/>
              <a:pPr>
                <a:defRPr/>
              </a:pPr>
              <a:t>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91BEEE-32B4-484C-8DEE-EB5CFE427A3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A46368-ADB9-45C0-AAF4-88451D325899}" type="datetimeFigureOut">
              <a:rPr lang="cs-CZ"/>
              <a:pPr>
                <a:defRPr/>
              </a:pPr>
              <a:t>7.5.2013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41937C-670A-48AE-8EA6-8E53F97091F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62EE30-8ED3-4413-B252-150BB49804C2}" type="datetimeFigureOut">
              <a:rPr lang="cs-CZ"/>
              <a:pPr>
                <a:defRPr/>
              </a:pPr>
              <a:t>7.5.2013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72D397-0ED8-435A-ACE3-BFE284717A7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FD0000-9191-4D07-9531-90F53B7E6142}" type="datetimeFigureOut">
              <a:rPr lang="cs-CZ"/>
              <a:pPr>
                <a:defRPr/>
              </a:pPr>
              <a:t>7.5.2013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B478A9-4CC5-4FC1-B72C-AACD0DF7C4F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8A7C17-B4F9-4060-9F5A-2EFB515DB35F}" type="datetimeFigureOut">
              <a:rPr lang="cs-CZ"/>
              <a:pPr>
                <a:defRPr/>
              </a:pPr>
              <a:t>7.5.2013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00CF25-9392-4117-A31D-A8ED5DCA163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558A39-0E6C-4C28-8251-C5664AED2BF6}" type="datetimeFigureOut">
              <a:rPr lang="cs-CZ"/>
              <a:pPr>
                <a:defRPr/>
              </a:pPr>
              <a:t>7.5.2013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5FD0AB-0094-4C02-9C8E-E72F7D79BE2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11F7B1-DE7F-4CD6-9860-D6E7C0D64172}" type="datetimeFigureOut">
              <a:rPr lang="cs-CZ"/>
              <a:pPr>
                <a:defRPr/>
              </a:pPr>
              <a:t>7.5.2013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B2F42A-D777-4C3D-B369-41F14D58A49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18059E-A251-4649-833D-AC2AA0B4C2BD}" type="datetimeFigureOut">
              <a:rPr lang="cs-CZ"/>
              <a:pPr>
                <a:defRPr/>
              </a:pPr>
              <a:t>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A48DF7-9B53-463E-AC6B-D64A43EC661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AFB2C5-A8AF-47EE-B544-2CBFEDBE5C8C}" type="datetimeFigureOut">
              <a:rPr lang="cs-CZ"/>
              <a:pPr>
                <a:defRPr/>
              </a:pPr>
              <a:t>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CE7DE7-186B-41CB-88B0-CF8D2FFC97D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55790677-2B29-4EF6-908D-3ED0F05FFBFF}" type="datetimeFigureOut">
              <a:rPr lang="cs-CZ"/>
              <a:pPr>
                <a:defRPr/>
              </a:pPr>
              <a:t>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270729D9-1CB9-4D07-B6D3-84FB98FB95D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5" Type="http://schemas.openxmlformats.org/officeDocument/2006/relationships/oleObject" Target="../embeddings/oleObject2.bin"/><Relationship Id="rId4" Type="http://schemas.openxmlformats.org/officeDocument/2006/relationships/oleObject" Target="../embeddings/oleObject1.bin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tour1.cz/zajezd/327781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2" name="Obrázek 4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3" name="Picture 3" descr="LOGO_obdelnik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908175" y="534988"/>
            <a:ext cx="3094038" cy="806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20503" name="Group 23"/>
          <p:cNvGraphicFramePr>
            <a:graphicFrameLocks noGrp="1"/>
          </p:cNvGraphicFramePr>
          <p:nvPr/>
        </p:nvGraphicFramePr>
        <p:xfrm>
          <a:off x="971550" y="1989138"/>
          <a:ext cx="7345363" cy="2018983"/>
        </p:xfrm>
        <a:graphic>
          <a:graphicData uri="http://schemas.openxmlformats.org/drawingml/2006/table">
            <a:tbl>
              <a:tblPr/>
              <a:tblGrid>
                <a:gridCol w="3673475"/>
                <a:gridCol w="3671888"/>
              </a:tblGrid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 ŠKOLY: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Základní škola T. G. Masaryka, Bojkovice, okres Uherské Hradiště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AUTOR: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Ivana Nováková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476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Plování nestejnorodých těles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93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TÉMATICKÝ CELEK: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Mechanické vlastnosti tekutin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PROJEKTU: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CZ.1.07/1.4.00/21.0882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/>
              <a:t>Plování nestejnorodých těles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7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19400" y="3048000"/>
            <a:ext cx="3733800" cy="2754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2362200" y="685800"/>
            <a:ext cx="4495800" cy="1846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3200">
                <a:latin typeface="Calibri" pitchFamily="34" charset="0"/>
              </a:rPr>
              <a:t>      </a:t>
            </a:r>
            <a:r>
              <a:rPr lang="el-GR" sz="3200">
                <a:latin typeface="Calibri" pitchFamily="34" charset="0"/>
              </a:rPr>
              <a:t>ρ </a:t>
            </a:r>
            <a:r>
              <a:rPr lang="cs-CZ" sz="3200">
                <a:latin typeface="Calibri" pitchFamily="34" charset="0"/>
              </a:rPr>
              <a:t>oceli &gt; </a:t>
            </a:r>
            <a:r>
              <a:rPr lang="el-GR" sz="3200">
                <a:latin typeface="Calibri" pitchFamily="34" charset="0"/>
              </a:rPr>
              <a:t>ρ </a:t>
            </a:r>
            <a:r>
              <a:rPr lang="cs-CZ" sz="3200">
                <a:latin typeface="Calibri" pitchFamily="34" charset="0"/>
              </a:rPr>
              <a:t>vody </a:t>
            </a:r>
          </a:p>
          <a:p>
            <a:pPr algn="ctr"/>
            <a:r>
              <a:rPr lang="cs-CZ" sz="3200">
                <a:latin typeface="Calibri" pitchFamily="34" charset="0"/>
              </a:rPr>
              <a:t>Ocelová loď se nepotopí.</a:t>
            </a:r>
          </a:p>
          <a:p>
            <a:pPr algn="ctr"/>
            <a:r>
              <a:rPr lang="cs-CZ" sz="3200">
                <a:latin typeface="Calibri" pitchFamily="34" charset="0"/>
              </a:rPr>
              <a:t>Proč? </a:t>
            </a:r>
          </a:p>
          <a:p>
            <a:endParaRPr lang="cs-CZ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>
            <a:spLocks noChangeArrowheads="1"/>
          </p:cNvSpPr>
          <p:nvPr/>
        </p:nvSpPr>
        <p:spPr bwMode="auto">
          <a:xfrm>
            <a:off x="457200" y="4572000"/>
            <a:ext cx="8305800" cy="1938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Calibri" pitchFamily="34" charset="0"/>
              </a:rPr>
              <a:t> </a:t>
            </a:r>
            <a:r>
              <a:rPr lang="cs-CZ" sz="2400" b="1">
                <a:latin typeface="Calibri" pitchFamily="34" charset="0"/>
              </a:rPr>
              <a:t>Plovoucí těleso je složeno z plastelíny a vzduchu, který je uvnitř misky</a:t>
            </a:r>
            <a:r>
              <a:rPr lang="cs-CZ" sz="2400">
                <a:latin typeface="Calibri" pitchFamily="34" charset="0"/>
              </a:rPr>
              <a:t>.</a:t>
            </a:r>
          </a:p>
          <a:p>
            <a:r>
              <a:rPr lang="cs-CZ" sz="2400">
                <a:latin typeface="Calibri" pitchFamily="34" charset="0"/>
              </a:rPr>
              <a:t> Ponořená část misky má nyní postačující objem, aby vztlaková síla F</a:t>
            </a:r>
            <a:r>
              <a:rPr lang="cs-CZ" sz="2400" baseline="-25000">
                <a:latin typeface="Calibri" pitchFamily="34" charset="0"/>
              </a:rPr>
              <a:t>vz </a:t>
            </a:r>
            <a:r>
              <a:rPr lang="cs-CZ" sz="2400">
                <a:latin typeface="Calibri" pitchFamily="34" charset="0"/>
              </a:rPr>
              <a:t>byla v rovnováze s gravitační sílou F</a:t>
            </a:r>
            <a:r>
              <a:rPr lang="cs-CZ" sz="2400" baseline="-25000">
                <a:latin typeface="Calibri" pitchFamily="34" charset="0"/>
              </a:rPr>
              <a:t>g</a:t>
            </a:r>
            <a:r>
              <a:rPr lang="cs-CZ" sz="2400">
                <a:latin typeface="Calibri" pitchFamily="34" charset="0"/>
              </a:rPr>
              <a:t>, kterou působí na misku Země.</a:t>
            </a:r>
          </a:p>
        </p:txBody>
      </p:sp>
      <p:pic>
        <p:nvPicPr>
          <p:cNvPr id="1536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43200" y="1295400"/>
            <a:ext cx="2087563" cy="1441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363" name="Obdélník 3"/>
          <p:cNvSpPr>
            <a:spLocks noChangeArrowheads="1"/>
          </p:cNvSpPr>
          <p:nvPr/>
        </p:nvSpPr>
        <p:spPr bwMode="auto">
          <a:xfrm>
            <a:off x="762000" y="457200"/>
            <a:ext cx="7772400" cy="83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dirty="0" smtClean="0">
                <a:latin typeface="Calibri" pitchFamily="34" charset="0"/>
              </a:rPr>
              <a:t>Dáme-li </a:t>
            </a:r>
            <a:r>
              <a:rPr lang="cs-CZ" sz="2400" dirty="0">
                <a:latin typeface="Calibri" pitchFamily="34" charset="0"/>
              </a:rPr>
              <a:t>kus plastelíny do vody, klesne ke dnu, protože hustota plastelíny je větší než hustota vody.</a:t>
            </a:r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685800" y="2743200"/>
            <a:ext cx="7696200" cy="83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dirty="0">
                <a:latin typeface="Calibri" pitchFamily="34" charset="0"/>
              </a:rPr>
              <a:t> </a:t>
            </a:r>
            <a:r>
              <a:rPr lang="cs-CZ" sz="2400" dirty="0">
                <a:latin typeface="Calibri" pitchFamily="34" charset="0"/>
              </a:rPr>
              <a:t>Vytvarujme z plastelíny misku a položme ji na </a:t>
            </a:r>
            <a:r>
              <a:rPr lang="cs-CZ" sz="2400" dirty="0" smtClean="0">
                <a:latin typeface="Calibri" pitchFamily="34" charset="0"/>
              </a:rPr>
              <a:t>vodu, </a:t>
            </a:r>
            <a:r>
              <a:rPr lang="cs-CZ" sz="2400" dirty="0">
                <a:latin typeface="Calibri" pitchFamily="34" charset="0"/>
              </a:rPr>
              <a:t>miska </a:t>
            </a:r>
            <a:r>
              <a:rPr lang="cs-CZ" sz="2400" dirty="0" err="1">
                <a:latin typeface="Calibri" pitchFamily="34" charset="0"/>
              </a:rPr>
              <a:t>plove</a:t>
            </a:r>
            <a:r>
              <a:rPr lang="cs-CZ" sz="2400" dirty="0">
                <a:latin typeface="Calibri" pitchFamily="34" charset="0"/>
              </a:rPr>
              <a:t>.</a:t>
            </a: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95600" y="3124200"/>
            <a:ext cx="1917700" cy="1428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>
            <a:spLocks noChangeArrowheads="1"/>
          </p:cNvSpPr>
          <p:nvPr/>
        </p:nvSpPr>
        <p:spPr bwMode="auto">
          <a:xfrm>
            <a:off x="914400" y="2828925"/>
            <a:ext cx="7239000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dirty="0">
                <a:solidFill>
                  <a:srgbClr val="00B050"/>
                </a:solidFill>
                <a:latin typeface="Calibri" pitchFamily="34" charset="0"/>
              </a:rPr>
              <a:t>Těleso </a:t>
            </a:r>
            <a:r>
              <a:rPr lang="cs-CZ" sz="2400" dirty="0" smtClean="0">
                <a:solidFill>
                  <a:srgbClr val="00B050"/>
                </a:solidFill>
                <a:latin typeface="Calibri" pitchFamily="34" charset="0"/>
              </a:rPr>
              <a:t>plovoucí v </a:t>
            </a:r>
            <a:r>
              <a:rPr lang="cs-CZ" sz="2400" dirty="0">
                <a:solidFill>
                  <a:srgbClr val="00B050"/>
                </a:solidFill>
                <a:latin typeface="Calibri" pitchFamily="34" charset="0"/>
              </a:rPr>
              <a:t>různých kapalinách se ponoří </a:t>
            </a:r>
            <a:r>
              <a:rPr lang="cs-CZ" sz="2400" b="1" dirty="0">
                <a:solidFill>
                  <a:srgbClr val="00B050"/>
                </a:solidFill>
                <a:latin typeface="Calibri" pitchFamily="34" charset="0"/>
              </a:rPr>
              <a:t>tím větší částí svého objemu</a:t>
            </a:r>
            <a:r>
              <a:rPr lang="cs-CZ" sz="2400" dirty="0">
                <a:solidFill>
                  <a:srgbClr val="00B050"/>
                </a:solidFill>
                <a:latin typeface="Calibri" pitchFamily="34" charset="0"/>
              </a:rPr>
              <a:t> do kapaliny, </a:t>
            </a:r>
            <a:r>
              <a:rPr lang="cs-CZ" sz="2400" b="1" dirty="0">
                <a:solidFill>
                  <a:srgbClr val="00B050"/>
                </a:solidFill>
                <a:latin typeface="Calibri" pitchFamily="34" charset="0"/>
              </a:rPr>
              <a:t>čím menší je hustota</a:t>
            </a:r>
          </a:p>
          <a:p>
            <a:r>
              <a:rPr lang="cs-CZ" sz="2400" b="1" dirty="0">
                <a:solidFill>
                  <a:srgbClr val="00B050"/>
                </a:solidFill>
                <a:latin typeface="Calibri" pitchFamily="34" charset="0"/>
              </a:rPr>
              <a:t>kapaliny.</a:t>
            </a:r>
          </a:p>
        </p:txBody>
      </p:sp>
      <p:sp>
        <p:nvSpPr>
          <p:cNvPr id="3" name="Obdélník 2"/>
          <p:cNvSpPr>
            <a:spLocks noChangeArrowheads="1"/>
          </p:cNvSpPr>
          <p:nvPr/>
        </p:nvSpPr>
        <p:spPr bwMode="auto">
          <a:xfrm>
            <a:off x="838200" y="4724400"/>
            <a:ext cx="7772400" cy="83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latin typeface="Calibri" pitchFamily="34" charset="0"/>
              </a:rPr>
              <a:t>Tohoto poznatku se využívá při měření hustoty kapaliny hustoměrem</a:t>
            </a:r>
            <a:r>
              <a:rPr lang="cs-CZ">
                <a:latin typeface="Calibri" pitchFamily="34" charset="0"/>
              </a:rPr>
              <a:t>.</a:t>
            </a:r>
          </a:p>
        </p:txBody>
      </p:sp>
      <p:pic>
        <p:nvPicPr>
          <p:cNvPr id="3079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86000" y="1447800"/>
            <a:ext cx="3806825" cy="1331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914400" y="762000"/>
            <a:ext cx="2362200" cy="83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Hustota vody</a:t>
            </a:r>
          </a:p>
          <a:p>
            <a:r>
              <a:rPr lang="cs-CZ" sz="2400">
                <a:latin typeface="Calibri" pitchFamily="34" charset="0"/>
              </a:rPr>
              <a:t> </a:t>
            </a:r>
            <a:r>
              <a:rPr lang="el-GR" sz="2400">
                <a:latin typeface="Calibri" pitchFamily="34" charset="0"/>
              </a:rPr>
              <a:t>ρ</a:t>
            </a:r>
            <a:r>
              <a:rPr lang="cs-CZ" sz="2400">
                <a:latin typeface="Calibri" pitchFamily="34" charset="0"/>
              </a:rPr>
              <a:t> = 1000 </a:t>
            </a:r>
          </a:p>
        </p:txBody>
      </p:sp>
      <p:graphicFrame>
        <p:nvGraphicFramePr>
          <p:cNvPr id="6" name="Object 3"/>
          <p:cNvGraphicFramePr>
            <a:graphicFrameLocks noChangeAspect="1"/>
          </p:cNvGraphicFramePr>
          <p:nvPr/>
        </p:nvGraphicFramePr>
        <p:xfrm>
          <a:off x="2209800" y="1143000"/>
          <a:ext cx="254000" cy="393700"/>
        </p:xfrm>
        <a:graphic>
          <a:graphicData uri="http://schemas.openxmlformats.org/presentationml/2006/ole">
            <p:oleObj spid="_x0000_s3075" name="Rovnice" r:id="rId4" imgW="253800" imgH="393480" progId="Equation.3">
              <p:embed/>
            </p:oleObj>
          </a:graphicData>
        </a:graphic>
      </p:graphicFrame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5257800" y="762000"/>
            <a:ext cx="2362200" cy="83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Hustota glycerolu</a:t>
            </a:r>
          </a:p>
          <a:p>
            <a:r>
              <a:rPr lang="cs-CZ" sz="2400">
                <a:latin typeface="Calibri" pitchFamily="34" charset="0"/>
              </a:rPr>
              <a:t> </a:t>
            </a:r>
            <a:r>
              <a:rPr lang="el-GR" sz="2400">
                <a:latin typeface="Calibri" pitchFamily="34" charset="0"/>
              </a:rPr>
              <a:t>ρ</a:t>
            </a:r>
            <a:r>
              <a:rPr lang="cs-CZ" sz="2400">
                <a:latin typeface="Calibri" pitchFamily="34" charset="0"/>
              </a:rPr>
              <a:t> = 1260 </a:t>
            </a:r>
          </a:p>
        </p:txBody>
      </p:sp>
      <p:graphicFrame>
        <p:nvGraphicFramePr>
          <p:cNvPr id="3076" name="Object 4"/>
          <p:cNvGraphicFramePr>
            <a:graphicFrameLocks noChangeAspect="1"/>
          </p:cNvGraphicFramePr>
          <p:nvPr/>
        </p:nvGraphicFramePr>
        <p:xfrm>
          <a:off x="6553200" y="1143000"/>
          <a:ext cx="254000" cy="393700"/>
        </p:xfrm>
        <a:graphic>
          <a:graphicData uri="http://schemas.openxmlformats.org/presentationml/2006/ole">
            <p:oleObj spid="_x0000_s3076" name="Rovnice" r:id="rId5" imgW="253800" imgH="39348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0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5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8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3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8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5" grpId="0" build="p"/>
      <p:bldP spid="7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>
            <a:spLocks noChangeArrowheads="1"/>
          </p:cNvSpPr>
          <p:nvPr/>
        </p:nvSpPr>
        <p:spPr bwMode="auto">
          <a:xfrm>
            <a:off x="381000" y="1600200"/>
            <a:ext cx="8534400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Při měření hustoty plove hustoměr v kapalině. Poloha hladiny kapaliny určuje na stupnici hustotu kapaliny:</a:t>
            </a:r>
          </a:p>
        </p:txBody>
      </p:sp>
      <p:sp>
        <p:nvSpPr>
          <p:cNvPr id="18434" name="Obdélník 2"/>
          <p:cNvSpPr>
            <a:spLocks noChangeArrowheads="1"/>
          </p:cNvSpPr>
          <p:nvPr/>
        </p:nvSpPr>
        <p:spPr bwMode="auto">
          <a:xfrm>
            <a:off x="381000" y="228600"/>
            <a:ext cx="8458200" cy="1446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200">
                <a:latin typeface="Calibri" pitchFamily="34" charset="0"/>
              </a:rPr>
              <a:t>Hustoměr je skleněná trubice, na obou koncích zatavená. V dolní části trubice jsou zpravidla zataveny broky. </a:t>
            </a:r>
          </a:p>
          <a:p>
            <a:r>
              <a:rPr lang="cs-CZ" sz="2200">
                <a:latin typeface="Calibri" pitchFamily="34" charset="0"/>
              </a:rPr>
              <a:t>Trubice je na zúžené části opatřena stupnicí v jednotkách hustoty kg/m</a:t>
            </a:r>
            <a:r>
              <a:rPr lang="cs-CZ" sz="2200" baseline="30000">
                <a:latin typeface="Calibri" pitchFamily="34" charset="0"/>
              </a:rPr>
              <a:t>3</a:t>
            </a:r>
            <a:r>
              <a:rPr lang="cs-CZ" sz="2200">
                <a:latin typeface="Calibri" pitchFamily="34" charset="0"/>
              </a:rPr>
              <a:t> nebo g/cm</a:t>
            </a:r>
            <a:r>
              <a:rPr lang="cs-CZ" sz="2200" baseline="30000">
                <a:latin typeface="Calibri" pitchFamily="34" charset="0"/>
              </a:rPr>
              <a:t>3</a:t>
            </a:r>
            <a:r>
              <a:rPr lang="cs-CZ" sz="2200">
                <a:latin typeface="Calibri" pitchFamily="34" charset="0"/>
              </a:rPr>
              <a:t>.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38200" y="3124200"/>
            <a:ext cx="1246188" cy="3332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57800" y="2133600"/>
            <a:ext cx="1173163" cy="430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2362200" y="3124200"/>
            <a:ext cx="2362200" cy="212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200" b="1">
                <a:latin typeface="Calibri" pitchFamily="34" charset="0"/>
              </a:rPr>
              <a:t>pro měření hustoty</a:t>
            </a:r>
          </a:p>
          <a:p>
            <a:r>
              <a:rPr lang="cs-CZ" sz="2200" b="1">
                <a:solidFill>
                  <a:srgbClr val="C00000"/>
                </a:solidFill>
                <a:latin typeface="Calibri" pitchFamily="34" charset="0"/>
              </a:rPr>
              <a:t>větší </a:t>
            </a:r>
            <a:r>
              <a:rPr lang="cs-CZ" sz="2200" b="1">
                <a:latin typeface="Calibri" pitchFamily="34" charset="0"/>
              </a:rPr>
              <a:t>než hustota vody</a:t>
            </a:r>
          </a:p>
          <a:p>
            <a:r>
              <a:rPr lang="cs-CZ" sz="2200">
                <a:latin typeface="Calibri" pitchFamily="34" charset="0"/>
              </a:rPr>
              <a:t>stupnice skoro celá ponořena</a:t>
            </a:r>
          </a:p>
        </p:txBody>
      </p:sp>
      <p:sp>
        <p:nvSpPr>
          <p:cNvPr id="7" name="Obdélník 6"/>
          <p:cNvSpPr>
            <a:spLocks noChangeArrowheads="1"/>
          </p:cNvSpPr>
          <p:nvPr/>
        </p:nvSpPr>
        <p:spPr bwMode="auto">
          <a:xfrm>
            <a:off x="6477000" y="3124200"/>
            <a:ext cx="2209800" cy="2462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200" b="1" dirty="0">
                <a:latin typeface="Calibri" pitchFamily="34" charset="0"/>
              </a:rPr>
              <a:t>pro měření hustoty</a:t>
            </a:r>
          </a:p>
          <a:p>
            <a:r>
              <a:rPr lang="cs-CZ" sz="2200" b="1" dirty="0">
                <a:solidFill>
                  <a:srgbClr val="C00000"/>
                </a:solidFill>
                <a:latin typeface="Calibri" pitchFamily="34" charset="0"/>
              </a:rPr>
              <a:t>menší</a:t>
            </a:r>
            <a:r>
              <a:rPr lang="cs-CZ" sz="2200" b="1" dirty="0">
                <a:latin typeface="Calibri" pitchFamily="34" charset="0"/>
              </a:rPr>
              <a:t> než hustota vody</a:t>
            </a:r>
          </a:p>
          <a:p>
            <a:r>
              <a:rPr lang="cs-CZ" sz="2200" dirty="0" smtClean="0">
                <a:latin typeface="Calibri" pitchFamily="34" charset="0"/>
              </a:rPr>
              <a:t>Stupnice - </a:t>
            </a:r>
            <a:r>
              <a:rPr lang="cs-CZ" sz="2200" dirty="0">
                <a:latin typeface="Calibri" pitchFamily="34" charset="0"/>
              </a:rPr>
              <a:t>jen malá část je ponořena</a:t>
            </a:r>
          </a:p>
        </p:txBody>
      </p:sp>
      <p:sp>
        <p:nvSpPr>
          <p:cNvPr id="8" name="Obdélník 7"/>
          <p:cNvSpPr/>
          <p:nvPr/>
        </p:nvSpPr>
        <p:spPr>
          <a:xfrm>
            <a:off x="1905000" y="5867400"/>
            <a:ext cx="228600" cy="2286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  <p:bldP spid="7" grpId="0"/>
      <p:bldP spid="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Obdélník 1"/>
          <p:cNvSpPr>
            <a:spLocks noChangeArrowheads="1"/>
          </p:cNvSpPr>
          <p:nvPr/>
        </p:nvSpPr>
        <p:spPr bwMode="auto">
          <a:xfrm>
            <a:off x="381000" y="685800"/>
            <a:ext cx="8077200" cy="14773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dirty="0">
                <a:latin typeface="Calibri" pitchFamily="34" charset="0"/>
              </a:rPr>
              <a:t>Použité materiály:</a:t>
            </a:r>
          </a:p>
          <a:p>
            <a:r>
              <a:rPr lang="en-US" dirty="0" smtClean="0"/>
              <a:t> </a:t>
            </a:r>
            <a:endParaRPr lang="cs-CZ" dirty="0" smtClean="0"/>
          </a:p>
          <a:p>
            <a:r>
              <a:rPr lang="en-US" dirty="0" err="1" smtClean="0"/>
              <a:t>Kolářová</a:t>
            </a:r>
            <a:r>
              <a:rPr lang="en-US" dirty="0" smtClean="0"/>
              <a:t>, </a:t>
            </a:r>
            <a:r>
              <a:rPr lang="en-US" dirty="0" err="1" smtClean="0"/>
              <a:t>Bohuněk</a:t>
            </a:r>
            <a:r>
              <a:rPr lang="en-US" dirty="0" smtClean="0"/>
              <a:t> – </a:t>
            </a:r>
            <a:r>
              <a:rPr lang="en-US" dirty="0" err="1" smtClean="0"/>
              <a:t>Fyzika</a:t>
            </a:r>
            <a:r>
              <a:rPr lang="en-US" dirty="0" smtClean="0"/>
              <a:t> pro 7. </a:t>
            </a:r>
            <a:r>
              <a:rPr lang="en-US" dirty="0" err="1" smtClean="0"/>
              <a:t>ročník</a:t>
            </a:r>
            <a:r>
              <a:rPr lang="en-US" dirty="0" smtClean="0"/>
              <a:t> ZŠ, </a:t>
            </a:r>
            <a:r>
              <a:rPr lang="en-US" dirty="0" err="1" smtClean="0"/>
              <a:t>nakladatelství</a:t>
            </a:r>
            <a:r>
              <a:rPr lang="en-US" dirty="0" smtClean="0"/>
              <a:t> Prometheus</a:t>
            </a:r>
            <a:endParaRPr lang="cs-CZ" dirty="0" smtClean="0"/>
          </a:p>
          <a:p>
            <a:r>
              <a:rPr lang="cs-CZ" smtClean="0">
                <a:latin typeface="Calibri" pitchFamily="34" charset="0"/>
              </a:rPr>
              <a:t>autor </a:t>
            </a:r>
            <a:r>
              <a:rPr lang="cs-CZ" dirty="0" smtClean="0">
                <a:latin typeface="Calibri" pitchFamily="34" charset="0"/>
              </a:rPr>
              <a:t>neuveden, </a:t>
            </a:r>
            <a:r>
              <a:rPr lang="cs-CZ" dirty="0" smtClean="0">
                <a:latin typeface="Calibri" pitchFamily="34" charset="0"/>
                <a:hlinkClick r:id="rId2"/>
              </a:rPr>
              <a:t>http://www.tour1.cz/</a:t>
            </a:r>
            <a:r>
              <a:rPr lang="cs-CZ" dirty="0" err="1" smtClean="0">
                <a:latin typeface="Calibri" pitchFamily="34" charset="0"/>
                <a:hlinkClick r:id="rId2"/>
              </a:rPr>
              <a:t>zajezd</a:t>
            </a:r>
            <a:r>
              <a:rPr lang="cs-CZ" dirty="0" smtClean="0">
                <a:latin typeface="Calibri" pitchFamily="34" charset="0"/>
                <a:hlinkClick r:id="rId2"/>
              </a:rPr>
              <a:t>/327781/</a:t>
            </a:r>
            <a:endParaRPr lang="cs-CZ" dirty="0" smtClean="0">
              <a:latin typeface="Calibri" pitchFamily="34" charset="0"/>
            </a:endParaRPr>
          </a:p>
          <a:p>
            <a:endParaRPr lang="cs-CZ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78</TotalTime>
  <Words>248</Words>
  <Application>Microsoft Office PowerPoint</Application>
  <PresentationFormat>Předvádění na obrazovce (4:3)</PresentationFormat>
  <Paragraphs>39</Paragraphs>
  <Slides>7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Motiv sady Office</vt:lpstr>
      <vt:lpstr>Rovnice</vt:lpstr>
      <vt:lpstr>Snímek 1</vt:lpstr>
      <vt:lpstr>Plování nestejnorodých těles</vt:lpstr>
      <vt:lpstr>Snímek 3</vt:lpstr>
      <vt:lpstr>Snímek 4</vt:lpstr>
      <vt:lpstr>Snímek 5</vt:lpstr>
      <vt:lpstr>Snímek 6</vt:lpstr>
      <vt:lpstr>Snímek 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Katka</dc:creator>
  <cp:lastModifiedBy>Dum</cp:lastModifiedBy>
  <cp:revision>11</cp:revision>
  <dcterms:created xsi:type="dcterms:W3CDTF">2011-03-31T08:27:22Z</dcterms:created>
  <dcterms:modified xsi:type="dcterms:W3CDTF">2013-05-07T13:13:15Z</dcterms:modified>
</cp:coreProperties>
</file>