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7" r:id="rId2"/>
    <p:sldId id="259" r:id="rId3"/>
    <p:sldId id="267" r:id="rId4"/>
    <p:sldId id="258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218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>
              <a:solidFill>
                <a:schemeClr val="tx1"/>
              </a:solidFill>
            </a:rPr>
            <a:t>VY_32_INOVACE_13_HV_01</a:t>
          </a:r>
          <a:endParaRPr lang="cs-CZ" sz="2000" dirty="0">
            <a:solidFill>
              <a:schemeClr val="tx1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H</a:t>
          </a:r>
          <a:r>
            <a:rPr lang="cs-CZ" sz="2000" dirty="0" smtClean="0">
              <a:solidFill>
                <a:schemeClr val="tx1"/>
              </a:solidFill>
            </a:rPr>
            <a:t>V – 1.A – Rytmus </a:t>
          </a:r>
          <a:endParaRPr lang="cs-CZ" sz="2000" dirty="0">
            <a:solidFill>
              <a:schemeClr val="tx1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</a:t>
          </a:r>
          <a:r>
            <a:rPr lang="cs-CZ" sz="2000" dirty="0" smtClean="0">
              <a:solidFill>
                <a:schemeClr val="tx1"/>
              </a:solidFill>
            </a:rPr>
            <a:t> Mgr. Gabriela Hnátková</a:t>
          </a:r>
          <a:endParaRPr lang="cs-CZ" sz="2000" dirty="0">
            <a:solidFill>
              <a:schemeClr val="tx1"/>
            </a:solidFill>
          </a:endParaRPr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C96EBFE-0C45-4729-9ACD-541B1B4F6F28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92DD443-5DF0-43BE-BF83-4856DD2FB73E}" type="presOf" srcId="{B651F6E3-6281-48DB-9319-2AEAFDAE7572}" destId="{6BB5E863-4638-4E1D-BFDE-399D028AC4ED}" srcOrd="1" destOrd="0" presId="urn:microsoft.com/office/officeart/2005/8/layout/target3"/>
    <dgm:cxn modelId="{1A2F7787-A18F-4707-A93D-E9C99BD826A1}" type="presOf" srcId="{757F3AB3-0718-4624-B441-E567A8F0AB56}" destId="{333A1088-737F-45CB-B68E-254E46348037}" srcOrd="0" destOrd="0" presId="urn:microsoft.com/office/officeart/2005/8/layout/target3"/>
    <dgm:cxn modelId="{2170D0E0-B2A6-4465-AB32-2E800E17CB10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7CA80FC-DD3A-4B8D-A58D-E678AF92FD73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D8337B75-D055-4510-A7A8-D776143C5748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C85A10B-CFE3-40FB-84E8-60BA4C5B6EE4}" type="presOf" srcId="{4C35D32F-0EAB-4CD7-82EE-45574DC2A586}" destId="{890E4F0B-2866-4A3F-A3C7-2A14B1797930}" srcOrd="1" destOrd="0" presId="urn:microsoft.com/office/officeart/2005/8/layout/target3"/>
    <dgm:cxn modelId="{87D9ED76-2651-45B3-A8C5-FB33FB948E08}" type="presOf" srcId="{D1B46980-6531-4606-95E6-44980827E919}" destId="{2BE915AB-18AA-4053-B92C-3BFC9ED204BB}" srcOrd="1" destOrd="0" presId="urn:microsoft.com/office/officeart/2005/8/layout/target3"/>
    <dgm:cxn modelId="{E9D565BC-47B8-4D87-A663-54A48B80C1A3}" type="presOf" srcId="{D1D4F407-5343-4D3F-B5B9-D407B03CAEB4}" destId="{AED2198E-93D5-4001-81B4-73124B309672}" srcOrd="1" destOrd="0" presId="urn:microsoft.com/office/officeart/2005/8/layout/target3"/>
    <dgm:cxn modelId="{CF49D364-4E66-4D50-99AF-F11E74EEEB6C}" type="presOf" srcId="{4C35D32F-0EAB-4CD7-82EE-45574DC2A586}" destId="{8BEBB6EC-1DAA-4CAC-8A25-BC0FCBD5DBD5}" srcOrd="0" destOrd="0" presId="urn:microsoft.com/office/officeart/2005/8/layout/target3"/>
    <dgm:cxn modelId="{88A9CBAA-0450-4B2F-95CA-79F8EBFFD62C}" type="presOf" srcId="{D1D4F407-5343-4D3F-B5B9-D407B03CAEB4}" destId="{D005CE8C-CC26-4C3E-AC11-E15060ECD759}" srcOrd="0" destOrd="0" presId="urn:microsoft.com/office/officeart/2005/8/layout/target3"/>
    <dgm:cxn modelId="{ADE389E1-956C-4847-A9A0-4F09ECAFF989}" type="presParOf" srcId="{333A1088-737F-45CB-B68E-254E46348037}" destId="{F5ABB229-8D3B-4694-996A-96F23CF14429}" srcOrd="0" destOrd="0" presId="urn:microsoft.com/office/officeart/2005/8/layout/target3"/>
    <dgm:cxn modelId="{7D735FE3-D06F-466D-8C97-92CC4EF6592F}" type="presParOf" srcId="{333A1088-737F-45CB-B68E-254E46348037}" destId="{F41139FD-01EE-4571-8B17-4FB00FC51163}" srcOrd="1" destOrd="0" presId="urn:microsoft.com/office/officeart/2005/8/layout/target3"/>
    <dgm:cxn modelId="{3841EFCD-A5F3-410A-9806-839E93721359}" type="presParOf" srcId="{333A1088-737F-45CB-B68E-254E46348037}" destId="{D005CE8C-CC26-4C3E-AC11-E15060ECD759}" srcOrd="2" destOrd="0" presId="urn:microsoft.com/office/officeart/2005/8/layout/target3"/>
    <dgm:cxn modelId="{4F7E583C-5B59-4781-B68A-24A184454FCD}" type="presParOf" srcId="{333A1088-737F-45CB-B68E-254E46348037}" destId="{2C702D82-9B77-49B7-9568-BB8EB47C3372}" srcOrd="3" destOrd="0" presId="urn:microsoft.com/office/officeart/2005/8/layout/target3"/>
    <dgm:cxn modelId="{E98D6C44-F0C0-4F7B-A6C5-FA7D79E8BCC2}" type="presParOf" srcId="{333A1088-737F-45CB-B68E-254E46348037}" destId="{A52A0455-90FF-4808-ABD0-F02540D31D5A}" srcOrd="4" destOrd="0" presId="urn:microsoft.com/office/officeart/2005/8/layout/target3"/>
    <dgm:cxn modelId="{ECC2EE6B-2E69-4635-93F0-0A8332E2FC38}" type="presParOf" srcId="{333A1088-737F-45CB-B68E-254E46348037}" destId="{6140AFEC-043D-4C43-A2F9-D0F5331DF3A3}" srcOrd="5" destOrd="0" presId="urn:microsoft.com/office/officeart/2005/8/layout/target3"/>
    <dgm:cxn modelId="{CE8AF388-832A-437C-B93C-24277DDB6CF2}" type="presParOf" srcId="{333A1088-737F-45CB-B68E-254E46348037}" destId="{9358AC05-5D7D-4327-9F80-1AD486AEA664}" srcOrd="6" destOrd="0" presId="urn:microsoft.com/office/officeart/2005/8/layout/target3"/>
    <dgm:cxn modelId="{D38C5CC1-3409-44DB-845D-F19C7771AD81}" type="presParOf" srcId="{333A1088-737F-45CB-B68E-254E46348037}" destId="{313FC574-E1CD-4FB4-B054-0B805CE0447D}" srcOrd="7" destOrd="0" presId="urn:microsoft.com/office/officeart/2005/8/layout/target3"/>
    <dgm:cxn modelId="{7419DBF9-0823-44CE-817C-86FA70ED64AF}" type="presParOf" srcId="{333A1088-737F-45CB-B68E-254E46348037}" destId="{619D679B-A015-4ECF-8348-D1034C574F40}" srcOrd="8" destOrd="0" presId="urn:microsoft.com/office/officeart/2005/8/layout/target3"/>
    <dgm:cxn modelId="{CFDB3C5B-D719-4CA5-A50B-C5B5E974D331}" type="presParOf" srcId="{333A1088-737F-45CB-B68E-254E46348037}" destId="{322283A8-4A27-4CDA-BAE3-F381106A9174}" srcOrd="9" destOrd="0" presId="urn:microsoft.com/office/officeart/2005/8/layout/target3"/>
    <dgm:cxn modelId="{ECD745F9-736B-498D-B98E-623B0502DE62}" type="presParOf" srcId="{333A1088-737F-45CB-B68E-254E46348037}" destId="{FFC9F71D-1B4F-4AD9-A4A6-86ADEFC8AF5C}" srcOrd="10" destOrd="0" presId="urn:microsoft.com/office/officeart/2005/8/layout/target3"/>
    <dgm:cxn modelId="{B9BE88D9-0818-4CA9-A3E0-F9B41308E4FC}" type="presParOf" srcId="{333A1088-737F-45CB-B68E-254E46348037}" destId="{25B08C86-7E15-44DC-BE7F-FFB55DD49D12}" srcOrd="11" destOrd="0" presId="urn:microsoft.com/office/officeart/2005/8/layout/target3"/>
    <dgm:cxn modelId="{F806A636-3B29-4C05-83C0-CE8F226A8456}" type="presParOf" srcId="{333A1088-737F-45CB-B68E-254E46348037}" destId="{76644BE8-9D7C-4C09-B250-3D10AF48CBB7}" srcOrd="12" destOrd="0" presId="urn:microsoft.com/office/officeart/2005/8/layout/target3"/>
    <dgm:cxn modelId="{2E70B97E-156D-4743-BB89-7F7E2150506A}" type="presParOf" srcId="{333A1088-737F-45CB-B68E-254E46348037}" destId="{EE85B701-7295-41C0-BA7A-34D3756A2AE6}" srcOrd="13" destOrd="0" presId="urn:microsoft.com/office/officeart/2005/8/layout/target3"/>
    <dgm:cxn modelId="{060C018B-9500-42E9-A738-BBA603A27ED9}" type="presParOf" srcId="{333A1088-737F-45CB-B68E-254E46348037}" destId="{8BEBB6EC-1DAA-4CAC-8A25-BC0FCBD5DBD5}" srcOrd="14" destOrd="0" presId="urn:microsoft.com/office/officeart/2005/8/layout/target3"/>
    <dgm:cxn modelId="{EF544E4B-C85B-4827-B62B-725F4688E2A0}" type="presParOf" srcId="{333A1088-737F-45CB-B68E-254E46348037}" destId="{AED2198E-93D5-4001-81B4-73124B309672}" srcOrd="15" destOrd="0" presId="urn:microsoft.com/office/officeart/2005/8/layout/target3"/>
    <dgm:cxn modelId="{48A54B17-2AAB-43F1-B349-55092B579419}" type="presParOf" srcId="{333A1088-737F-45CB-B68E-254E46348037}" destId="{2BE915AB-18AA-4053-B92C-3BFC9ED204BB}" srcOrd="16" destOrd="0" presId="urn:microsoft.com/office/officeart/2005/8/layout/target3"/>
    <dgm:cxn modelId="{F9FD1956-903C-4D8D-AE5C-A1EBFEB88A74}" type="presParOf" srcId="{333A1088-737F-45CB-B68E-254E46348037}" destId="{6BB5E863-4638-4E1D-BFDE-399D028AC4ED}" srcOrd="17" destOrd="0" presId="urn:microsoft.com/office/officeart/2005/8/layout/target3"/>
    <dgm:cxn modelId="{60326C15-A1E1-4F7E-9857-08B9942B14B6}" type="presParOf" srcId="{333A1088-737F-45CB-B68E-254E46348037}" destId="{5A5FFA88-C948-4069-8E93-59FA12366E83}" srcOrd="18" destOrd="0" presId="urn:microsoft.com/office/officeart/2005/8/layout/target3"/>
    <dgm:cxn modelId="{EB1DE85C-F957-4C70-A24D-2504AA91847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100" kern="1200" dirty="0" smtClean="0"/>
            <a:t>Základní škola, Uherský Ostroh, okres Uherské Hradiště, příspěvková organizace</a:t>
          </a:r>
          <a:endParaRPr lang="cs-CZ" sz="11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</a:t>
          </a:r>
          <a:r>
            <a:rPr lang="cs-CZ" sz="2000" kern="1200" dirty="0" smtClean="0">
              <a:solidFill>
                <a:schemeClr val="tx1"/>
              </a:solidFill>
            </a:rPr>
            <a:t> Mgr. Gabriela Hnátková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>
              <a:solidFill>
                <a:schemeClr val="tx1"/>
              </a:solidFill>
            </a:rPr>
            <a:t>VY_32_INOVACE_13_HV_01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H</a:t>
          </a:r>
          <a:r>
            <a:rPr lang="cs-CZ" sz="2000" kern="1200" dirty="0" smtClean="0">
              <a:solidFill>
                <a:schemeClr val="tx1"/>
              </a:solidFill>
            </a:rPr>
            <a:t>V – 1.A – Rytmus 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CZ.1.07/1.4.00/21.1616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F905C2-4CB5-458F-82E7-BE42B1260567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A4297FD-FA4D-4EF0-A2E3-8F76AA36133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F1644700-0FCE-481E-AC4C-10C62D8FBF2F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65B48264-45F0-47B2-9FC5-902164B199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1644700-0FCE-481E-AC4C-10C62D8FBF2F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5B48264-45F0-47B2-9FC5-902164B199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F1644700-0FCE-481E-AC4C-10C62D8FBF2F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65B48264-45F0-47B2-9FC5-902164B199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1644700-0FCE-481E-AC4C-10C62D8FBF2F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5B48264-45F0-47B2-9FC5-902164B199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1644700-0FCE-481E-AC4C-10C62D8FBF2F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5B48264-45F0-47B2-9FC5-902164B199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1644700-0FCE-481E-AC4C-10C62D8FBF2F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5B48264-45F0-47B2-9FC5-902164B199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F1644700-0FCE-481E-AC4C-10C62D8FBF2F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5B48264-45F0-47B2-9FC5-902164B199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1644700-0FCE-481E-AC4C-10C62D8FBF2F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5B48264-45F0-47B2-9FC5-902164B199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1644700-0FCE-481E-AC4C-10C62D8FBF2F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5B48264-45F0-47B2-9FC5-902164B199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1644700-0FCE-481E-AC4C-10C62D8FBF2F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5B48264-45F0-47B2-9FC5-902164B199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F1644700-0FCE-481E-AC4C-10C62D8FBF2F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65B48264-45F0-47B2-9FC5-902164B199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F1644700-0FCE-481E-AC4C-10C62D8FBF2F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65B48264-45F0-47B2-9FC5-902164B199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pn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88137032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ransition>
    <p:pull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Anotace</a:t>
            </a:r>
            <a:endParaRPr lang="cs-CZ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buClrTx/>
              <a:buFont typeface="Wingdings" pitchFamily="2" charset="2"/>
              <a:buChar char="Ø"/>
            </a:pPr>
            <a:endParaRPr lang="cs-CZ" sz="2800" dirty="0" smtClean="0"/>
          </a:p>
          <a:p>
            <a:pPr>
              <a:buClrTx/>
              <a:buFont typeface="Wingdings" pitchFamily="2" charset="2"/>
              <a:buChar char="Ø"/>
            </a:pPr>
            <a:r>
              <a:rPr lang="cs-CZ" sz="2800" dirty="0" smtClean="0"/>
              <a:t>určeno pro žáky 1.tříd</a:t>
            </a:r>
          </a:p>
          <a:p>
            <a:pPr eaLnBrk="1" hangingPunct="1">
              <a:buClrTx/>
              <a:buFont typeface="Wingdings" pitchFamily="2" charset="2"/>
              <a:buChar char="Ø"/>
            </a:pPr>
            <a:r>
              <a:rPr lang="cs-CZ" sz="2800" dirty="0" smtClean="0"/>
              <a:t>je použit PowerPoint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sz="2800" dirty="0" smtClean="0"/>
              <a:t>je zařazeno v přípravné  části hudební výchovy</a:t>
            </a:r>
          </a:p>
          <a:p>
            <a:pPr lvl="0">
              <a:buClrTx/>
              <a:buFont typeface="Wingdings" pitchFamily="2" charset="2"/>
              <a:buChar char="Ø"/>
            </a:pPr>
            <a:r>
              <a:rPr lang="cs-CZ" sz="2800" dirty="0" smtClean="0"/>
              <a:t>p</a:t>
            </a:r>
            <a:r>
              <a:rPr lang="cs-CZ" sz="2800" dirty="0" smtClean="0"/>
              <a:t>rosinec</a:t>
            </a:r>
          </a:p>
          <a:p>
            <a:pPr lvl="0">
              <a:buClrTx/>
              <a:buFont typeface="Wingdings" pitchFamily="2" charset="2"/>
              <a:buChar char="Ø"/>
            </a:pPr>
            <a:endParaRPr lang="cs-CZ" sz="2800" dirty="0" smtClean="0"/>
          </a:p>
          <a:p>
            <a:pPr lvl="0">
              <a:buClrTx/>
              <a:buFont typeface="Wingdings" pitchFamily="2" charset="2"/>
              <a:buChar char="Ø"/>
            </a:pPr>
            <a:r>
              <a:rPr lang="cs-CZ" sz="2800" dirty="0" smtClean="0"/>
              <a:t>Děti práce s připraveným materiálem bavila, nečinila velké problémy. Při hře na ozvěnu bylo nutné pro bezproblémové tleskání na jednotlivé noty ukazovat.</a:t>
            </a:r>
            <a:endParaRPr lang="cs-CZ" sz="2800" dirty="0" smtClean="0"/>
          </a:p>
          <a:p>
            <a:pPr lvl="0">
              <a:buClrTx/>
              <a:buFont typeface="Wingdings" pitchFamily="2" charset="2"/>
              <a:buChar char="Ø"/>
            </a:pPr>
            <a:endParaRPr lang="cs-CZ" sz="2800" dirty="0" smtClean="0"/>
          </a:p>
          <a:p>
            <a:pPr eaLnBrk="1" hangingPunct="1">
              <a:buNone/>
            </a:pPr>
            <a:endParaRPr lang="cs-CZ" dirty="0" smtClean="0"/>
          </a:p>
          <a:p>
            <a:pPr eaLnBrk="1" hangingPunct="1"/>
            <a:endParaRPr lang="cs-CZ" dirty="0" smtClean="0"/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Autofit/>
          </a:bodyPr>
          <a:lstStyle/>
          <a:p>
            <a:pPr algn="ctr"/>
            <a:r>
              <a:rPr lang="cs-CZ" sz="60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Rytmus</a:t>
            </a:r>
            <a:endParaRPr lang="cs-CZ" sz="6000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endParaRPr lang="cs-CZ" sz="6000" b="1" dirty="0" smtClean="0">
              <a:solidFill>
                <a:srgbClr val="00B050"/>
              </a:solidFill>
            </a:endParaRPr>
          </a:p>
          <a:p>
            <a:pPr>
              <a:buNone/>
            </a:pPr>
            <a:endParaRPr lang="cs-CZ" sz="60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sz="6000" b="1" dirty="0" smtClean="0">
                <a:solidFill>
                  <a:srgbClr val="00B050"/>
                </a:solidFill>
              </a:rPr>
              <a:t>         </a:t>
            </a:r>
            <a:r>
              <a:rPr lang="cs-CZ" sz="60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VÁNOCE</a:t>
            </a:r>
          </a:p>
          <a:p>
            <a:pPr>
              <a:buNone/>
            </a:pPr>
            <a:endParaRPr lang="cs-CZ" sz="6000" b="1" dirty="0" smtClean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sz="2400" b="1" dirty="0" smtClean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000" i="1" dirty="0" smtClean="0">
                <a:solidFill>
                  <a:schemeClr val="bg1">
                    <a:lumMod val="65000"/>
                  </a:schemeClr>
                </a:solidFill>
              </a:rPr>
              <a:t>Stromeček, cukroví, hvězda, svíčka – vytleskat</a:t>
            </a:r>
            <a:r>
              <a:rPr lang="cs-CZ" sz="2400" dirty="0" smtClean="0">
                <a:solidFill>
                  <a:schemeClr val="bg1">
                    <a:lumMod val="65000"/>
                  </a:schemeClr>
                </a:solidFill>
              </a:rPr>
              <a:t>.</a:t>
            </a:r>
            <a:endParaRPr lang="cs-CZ" sz="2400" dirty="0">
              <a:solidFill>
                <a:schemeClr val="bg1">
                  <a:lumMod val="65000"/>
                </a:schemeClr>
              </a:solidFill>
            </a:endParaRPr>
          </a:p>
        </p:txBody>
      </p:sp>
      <p:pic>
        <p:nvPicPr>
          <p:cNvPr id="2050" name="Picture 2" descr="C:\Users\PC\AppData\Local\Microsoft\Windows\Temporary Internet Files\Content.IE5\PL6XG2XP\MC90041278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112" y="4149080"/>
            <a:ext cx="1296144" cy="1970518"/>
          </a:xfrm>
          <a:prstGeom prst="rect">
            <a:avLst/>
          </a:prstGeom>
          <a:noFill/>
        </p:spPr>
      </p:pic>
      <p:pic>
        <p:nvPicPr>
          <p:cNvPr id="2051" name="Picture 3" descr="C:\Users\PC\AppData\Local\Microsoft\Windows\Temporary Internet Files\Content.IE5\GWXK17IJ\MC90038715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620688"/>
            <a:ext cx="2620888" cy="2620888"/>
          </a:xfrm>
          <a:prstGeom prst="rect">
            <a:avLst/>
          </a:prstGeom>
          <a:noFill/>
        </p:spPr>
      </p:pic>
      <p:pic>
        <p:nvPicPr>
          <p:cNvPr id="2052" name="Picture 4" descr="C:\Users\PC\AppData\Local\Microsoft\Windows\Temporary Internet Files\Content.IE5\ZE540D7A\MC900441360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31032" y="4296544"/>
            <a:ext cx="1724744" cy="1724744"/>
          </a:xfrm>
          <a:prstGeom prst="rect">
            <a:avLst/>
          </a:prstGeom>
          <a:noFill/>
        </p:spPr>
      </p:pic>
      <p:pic>
        <p:nvPicPr>
          <p:cNvPr id="2053" name="Picture 5" descr="C:\Users\PC\AppData\Local\Microsoft\Windows\Temporary Internet Files\Content.IE5\PL6XG2XP\MP900432738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355976" y="764704"/>
            <a:ext cx="2816113" cy="211074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Vytleskejte  a najděte příslušný obrázek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  3</a:t>
            </a:r>
          </a:p>
          <a:p>
            <a:pPr>
              <a:buNone/>
            </a:pPr>
            <a:r>
              <a:rPr lang="cs-CZ" dirty="0" smtClean="0"/>
              <a:t>    4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3</a:t>
            </a:r>
          </a:p>
          <a:p>
            <a:pPr>
              <a:buNone/>
            </a:pPr>
            <a:r>
              <a:rPr lang="cs-CZ" dirty="0" smtClean="0"/>
              <a:t>    4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2</a:t>
            </a:r>
          </a:p>
          <a:p>
            <a:pPr>
              <a:buNone/>
            </a:pPr>
            <a:r>
              <a:rPr lang="cs-CZ" dirty="0" smtClean="0"/>
              <a:t>    4</a:t>
            </a:r>
          </a:p>
          <a:p>
            <a:pPr>
              <a:buNone/>
            </a:pPr>
            <a:r>
              <a:rPr lang="cs-CZ" dirty="0" smtClean="0"/>
              <a:t>    4</a:t>
            </a:r>
          </a:p>
          <a:p>
            <a:pPr>
              <a:buNone/>
            </a:pPr>
            <a:r>
              <a:rPr lang="cs-CZ" dirty="0" smtClean="0"/>
              <a:t>    4</a:t>
            </a:r>
          </a:p>
          <a:p>
            <a:pPr>
              <a:buNone/>
            </a:pPr>
            <a:endParaRPr lang="cs-CZ" dirty="0"/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899592" y="2060848"/>
            <a:ext cx="165618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Elipsa 9"/>
          <p:cNvSpPr/>
          <p:nvPr/>
        </p:nvSpPr>
        <p:spPr>
          <a:xfrm>
            <a:off x="1403648" y="1988840"/>
            <a:ext cx="216024" cy="19432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1835696" y="1988840"/>
            <a:ext cx="216024" cy="19432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" name="Přímá spojovací čára 12"/>
          <p:cNvCxnSpPr/>
          <p:nvPr/>
        </p:nvCxnSpPr>
        <p:spPr>
          <a:xfrm>
            <a:off x="1619672" y="1628800"/>
            <a:ext cx="0" cy="432048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2051720" y="1628800"/>
            <a:ext cx="0" cy="432048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5" name="Picture 3" descr="C:\Users\PC\AppData\Local\Microsoft\Windows\Temporary Internet Files\Content.IE5\PL6XG2XP\MC90041278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080" y="2132856"/>
            <a:ext cx="1086582" cy="1651922"/>
          </a:xfrm>
          <a:prstGeom prst="rect">
            <a:avLst/>
          </a:prstGeom>
          <a:noFill/>
        </p:spPr>
      </p:pic>
      <p:pic>
        <p:nvPicPr>
          <p:cNvPr id="3077" name="Picture 5" descr="C:\Users\PC\AppData\Local\Microsoft\Windows\Temporary Internet Files\Content.IE5\GWXK17IJ\MC90038715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848" y="1412776"/>
            <a:ext cx="1972816" cy="1972816"/>
          </a:xfrm>
          <a:prstGeom prst="rect">
            <a:avLst/>
          </a:prstGeom>
          <a:noFill/>
        </p:spPr>
      </p:pic>
      <p:cxnSp>
        <p:nvCxnSpPr>
          <p:cNvPr id="21" name="Přímá spojovací čára 20"/>
          <p:cNvCxnSpPr/>
          <p:nvPr/>
        </p:nvCxnSpPr>
        <p:spPr>
          <a:xfrm>
            <a:off x="899592" y="3429000"/>
            <a:ext cx="165618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Elipsa 21"/>
          <p:cNvSpPr/>
          <p:nvPr/>
        </p:nvSpPr>
        <p:spPr>
          <a:xfrm>
            <a:off x="2195736" y="3356992"/>
            <a:ext cx="216024" cy="19432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Elipsa 22"/>
          <p:cNvSpPr/>
          <p:nvPr/>
        </p:nvSpPr>
        <p:spPr>
          <a:xfrm>
            <a:off x="1763688" y="3356992"/>
            <a:ext cx="216024" cy="19432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Elipsa 23"/>
          <p:cNvSpPr/>
          <p:nvPr/>
        </p:nvSpPr>
        <p:spPr>
          <a:xfrm>
            <a:off x="1331640" y="3356992"/>
            <a:ext cx="216024" cy="19432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5" name="Přímá spojovací čára 24"/>
          <p:cNvCxnSpPr/>
          <p:nvPr/>
        </p:nvCxnSpPr>
        <p:spPr>
          <a:xfrm>
            <a:off x="2411760" y="2996952"/>
            <a:ext cx="0" cy="432048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>
            <a:off x="1979712" y="2996952"/>
            <a:ext cx="0" cy="432048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>
            <a:off x="1547664" y="2996952"/>
            <a:ext cx="0" cy="432048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8" name="Picture 6" descr="C:\Users\PC\AppData\Local\Microsoft\Windows\Temporary Internet Files\Content.IE5\ZE540D7A\MC900441360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56176" y="1124744"/>
            <a:ext cx="1371600" cy="1371600"/>
          </a:xfrm>
          <a:prstGeom prst="rect">
            <a:avLst/>
          </a:prstGeom>
          <a:noFill/>
        </p:spPr>
      </p:pic>
      <p:cxnSp>
        <p:nvCxnSpPr>
          <p:cNvPr id="29" name="Přímá spojovací čára 28"/>
          <p:cNvCxnSpPr/>
          <p:nvPr/>
        </p:nvCxnSpPr>
        <p:spPr>
          <a:xfrm>
            <a:off x="899592" y="4941168"/>
            <a:ext cx="165618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>
            <a:off x="1619672" y="4509120"/>
            <a:ext cx="0" cy="432048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Elipsa 30"/>
          <p:cNvSpPr/>
          <p:nvPr/>
        </p:nvSpPr>
        <p:spPr>
          <a:xfrm>
            <a:off x="1907704" y="4869160"/>
            <a:ext cx="216024" cy="19432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Elipsa 31"/>
          <p:cNvSpPr/>
          <p:nvPr/>
        </p:nvSpPr>
        <p:spPr>
          <a:xfrm>
            <a:off x="1403648" y="4869160"/>
            <a:ext cx="216024" cy="19432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3" name="Přímá spojovací čára 32"/>
          <p:cNvCxnSpPr/>
          <p:nvPr/>
        </p:nvCxnSpPr>
        <p:spPr>
          <a:xfrm>
            <a:off x="2123728" y="4509120"/>
            <a:ext cx="0" cy="432048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/>
          <p:nvPr/>
        </p:nvCxnSpPr>
        <p:spPr>
          <a:xfrm>
            <a:off x="899592" y="5877272"/>
            <a:ext cx="165618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9" name="Picture 7" descr="C:\Users\PC\AppData\Local\Microsoft\Windows\Temporary Internet Files\Content.IE5\PL6XG2XP\MP900432738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16016" y="4149080"/>
            <a:ext cx="2239683" cy="1678696"/>
          </a:xfrm>
          <a:prstGeom prst="rect">
            <a:avLst/>
          </a:prstGeom>
          <a:noFill/>
        </p:spPr>
      </p:pic>
      <p:sp>
        <p:nvSpPr>
          <p:cNvPr id="36" name="Elipsa 35"/>
          <p:cNvSpPr/>
          <p:nvPr/>
        </p:nvSpPr>
        <p:spPr>
          <a:xfrm>
            <a:off x="1691680" y="5805264"/>
            <a:ext cx="216024" cy="19432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Elipsa 36"/>
          <p:cNvSpPr/>
          <p:nvPr/>
        </p:nvSpPr>
        <p:spPr>
          <a:xfrm>
            <a:off x="1331640" y="5805264"/>
            <a:ext cx="216024" cy="19432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Elipsa 37"/>
          <p:cNvSpPr/>
          <p:nvPr/>
        </p:nvSpPr>
        <p:spPr>
          <a:xfrm>
            <a:off x="2051720" y="5805264"/>
            <a:ext cx="216024" cy="19432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9" name="Přímá spojovací čára 38"/>
          <p:cNvCxnSpPr/>
          <p:nvPr/>
        </p:nvCxnSpPr>
        <p:spPr>
          <a:xfrm>
            <a:off x="1907704" y="5445224"/>
            <a:ext cx="0" cy="432048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čára 39"/>
          <p:cNvCxnSpPr/>
          <p:nvPr/>
        </p:nvCxnSpPr>
        <p:spPr>
          <a:xfrm>
            <a:off x="2267744" y="5445224"/>
            <a:ext cx="0" cy="432048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ovací čára 40"/>
          <p:cNvCxnSpPr/>
          <p:nvPr/>
        </p:nvCxnSpPr>
        <p:spPr>
          <a:xfrm>
            <a:off x="1547664" y="5445224"/>
            <a:ext cx="0" cy="432048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pull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  3</a:t>
            </a:r>
          </a:p>
          <a:p>
            <a:pPr>
              <a:buNone/>
            </a:pPr>
            <a:r>
              <a:rPr lang="cs-CZ" dirty="0" smtClean="0"/>
              <a:t>    4                                                 svíčka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3</a:t>
            </a:r>
          </a:p>
          <a:p>
            <a:pPr>
              <a:buNone/>
            </a:pPr>
            <a:r>
              <a:rPr lang="cs-CZ" dirty="0" smtClean="0"/>
              <a:t>    4                                                 stromeček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2</a:t>
            </a:r>
          </a:p>
          <a:p>
            <a:pPr>
              <a:buNone/>
            </a:pPr>
            <a:r>
              <a:rPr lang="cs-CZ" dirty="0" smtClean="0"/>
              <a:t>    4                                                  hvězda</a:t>
            </a:r>
          </a:p>
          <a:p>
            <a:pPr>
              <a:buNone/>
            </a:pPr>
            <a:r>
              <a:rPr lang="cs-CZ" dirty="0" smtClean="0"/>
              <a:t>    4</a:t>
            </a:r>
          </a:p>
          <a:p>
            <a:pPr>
              <a:buNone/>
            </a:pPr>
            <a:r>
              <a:rPr lang="cs-CZ" dirty="0" smtClean="0"/>
              <a:t>    4                                                  cukroví                                         </a:t>
            </a:r>
          </a:p>
          <a:p>
            <a:pPr>
              <a:buNone/>
            </a:pPr>
            <a:endParaRPr lang="cs-CZ" sz="1000" dirty="0" smtClean="0"/>
          </a:p>
          <a:p>
            <a:pPr>
              <a:buNone/>
            </a:pPr>
            <a:endParaRPr lang="cs-CZ" dirty="0"/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899592" y="2060848"/>
            <a:ext cx="165618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Elipsa 9"/>
          <p:cNvSpPr/>
          <p:nvPr/>
        </p:nvSpPr>
        <p:spPr>
          <a:xfrm>
            <a:off x="1403648" y="1988840"/>
            <a:ext cx="216024" cy="19432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1835696" y="1988840"/>
            <a:ext cx="216024" cy="19432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" name="Přímá spojovací čára 12"/>
          <p:cNvCxnSpPr/>
          <p:nvPr/>
        </p:nvCxnSpPr>
        <p:spPr>
          <a:xfrm>
            <a:off x="1619672" y="1628800"/>
            <a:ext cx="0" cy="432048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2051720" y="1628800"/>
            <a:ext cx="0" cy="432048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5" name="Picture 3" descr="C:\Users\PC\AppData\Local\Microsoft\Windows\Temporary Internet Files\Content.IE5\PL6XG2XP\MC90041278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080" y="2132856"/>
            <a:ext cx="1086582" cy="1651922"/>
          </a:xfrm>
          <a:prstGeom prst="rect">
            <a:avLst/>
          </a:prstGeom>
          <a:noFill/>
        </p:spPr>
      </p:pic>
      <p:pic>
        <p:nvPicPr>
          <p:cNvPr id="3077" name="Picture 5" descr="C:\Users\PC\AppData\Local\Microsoft\Windows\Temporary Internet Files\Content.IE5\GWXK17IJ\MC90038715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1196752"/>
            <a:ext cx="1972816" cy="1972816"/>
          </a:xfrm>
          <a:prstGeom prst="rect">
            <a:avLst/>
          </a:prstGeom>
          <a:noFill/>
        </p:spPr>
      </p:pic>
      <p:cxnSp>
        <p:nvCxnSpPr>
          <p:cNvPr id="21" name="Přímá spojovací čára 20"/>
          <p:cNvCxnSpPr/>
          <p:nvPr/>
        </p:nvCxnSpPr>
        <p:spPr>
          <a:xfrm>
            <a:off x="899592" y="3429000"/>
            <a:ext cx="165618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Elipsa 21"/>
          <p:cNvSpPr/>
          <p:nvPr/>
        </p:nvSpPr>
        <p:spPr>
          <a:xfrm>
            <a:off x="2195736" y="3356992"/>
            <a:ext cx="216024" cy="19432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Elipsa 22"/>
          <p:cNvSpPr/>
          <p:nvPr/>
        </p:nvSpPr>
        <p:spPr>
          <a:xfrm>
            <a:off x="1763688" y="3356992"/>
            <a:ext cx="216024" cy="19432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Elipsa 23"/>
          <p:cNvSpPr/>
          <p:nvPr/>
        </p:nvSpPr>
        <p:spPr>
          <a:xfrm>
            <a:off x="1331640" y="3356992"/>
            <a:ext cx="216024" cy="19432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5" name="Přímá spojovací čára 24"/>
          <p:cNvCxnSpPr/>
          <p:nvPr/>
        </p:nvCxnSpPr>
        <p:spPr>
          <a:xfrm>
            <a:off x="2411760" y="2996952"/>
            <a:ext cx="0" cy="432048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>
            <a:off x="1979712" y="2996952"/>
            <a:ext cx="0" cy="432048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>
            <a:off x="1547664" y="2996952"/>
            <a:ext cx="0" cy="432048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8" name="Picture 6" descr="C:\Users\PC\AppData\Local\Microsoft\Windows\Temporary Internet Files\Content.IE5\ZE540D7A\MC900441360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56176" y="1124744"/>
            <a:ext cx="1371600" cy="1371600"/>
          </a:xfrm>
          <a:prstGeom prst="rect">
            <a:avLst/>
          </a:prstGeom>
          <a:noFill/>
        </p:spPr>
      </p:pic>
      <p:cxnSp>
        <p:nvCxnSpPr>
          <p:cNvPr id="29" name="Přímá spojovací čára 28"/>
          <p:cNvCxnSpPr/>
          <p:nvPr/>
        </p:nvCxnSpPr>
        <p:spPr>
          <a:xfrm>
            <a:off x="899592" y="4941168"/>
            <a:ext cx="165618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>
            <a:off x="1619672" y="4509120"/>
            <a:ext cx="0" cy="432048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Elipsa 30"/>
          <p:cNvSpPr/>
          <p:nvPr/>
        </p:nvSpPr>
        <p:spPr>
          <a:xfrm>
            <a:off x="1907704" y="4869160"/>
            <a:ext cx="216024" cy="19432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Elipsa 31"/>
          <p:cNvSpPr/>
          <p:nvPr/>
        </p:nvSpPr>
        <p:spPr>
          <a:xfrm>
            <a:off x="1403648" y="4869160"/>
            <a:ext cx="216024" cy="19432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3" name="Přímá spojovací čára 32"/>
          <p:cNvCxnSpPr/>
          <p:nvPr/>
        </p:nvCxnSpPr>
        <p:spPr>
          <a:xfrm>
            <a:off x="2123728" y="4509120"/>
            <a:ext cx="0" cy="432048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/>
          <p:nvPr/>
        </p:nvCxnSpPr>
        <p:spPr>
          <a:xfrm>
            <a:off x="899592" y="5877272"/>
            <a:ext cx="165618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9" name="Picture 7" descr="C:\Users\PC\AppData\Local\Microsoft\Windows\Temporary Internet Files\Content.IE5\PL6XG2XP\MP900432738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16016" y="4149080"/>
            <a:ext cx="2239683" cy="1678696"/>
          </a:xfrm>
          <a:prstGeom prst="rect">
            <a:avLst/>
          </a:prstGeom>
          <a:noFill/>
        </p:spPr>
      </p:pic>
      <p:sp>
        <p:nvSpPr>
          <p:cNvPr id="36" name="Elipsa 35"/>
          <p:cNvSpPr/>
          <p:nvPr/>
        </p:nvSpPr>
        <p:spPr>
          <a:xfrm>
            <a:off x="1691680" y="5805264"/>
            <a:ext cx="216024" cy="19432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Elipsa 36"/>
          <p:cNvSpPr/>
          <p:nvPr/>
        </p:nvSpPr>
        <p:spPr>
          <a:xfrm>
            <a:off x="1331640" y="5805264"/>
            <a:ext cx="216024" cy="19432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Elipsa 37"/>
          <p:cNvSpPr/>
          <p:nvPr/>
        </p:nvSpPr>
        <p:spPr>
          <a:xfrm>
            <a:off x="2051720" y="5805264"/>
            <a:ext cx="216024" cy="19432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9" name="Přímá spojovací čára 38"/>
          <p:cNvCxnSpPr/>
          <p:nvPr/>
        </p:nvCxnSpPr>
        <p:spPr>
          <a:xfrm>
            <a:off x="1907704" y="5445224"/>
            <a:ext cx="0" cy="432048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čára 39"/>
          <p:cNvCxnSpPr/>
          <p:nvPr/>
        </p:nvCxnSpPr>
        <p:spPr>
          <a:xfrm>
            <a:off x="2267744" y="5445224"/>
            <a:ext cx="0" cy="432048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ovací čára 40"/>
          <p:cNvCxnSpPr/>
          <p:nvPr/>
        </p:nvCxnSpPr>
        <p:spPr>
          <a:xfrm>
            <a:off x="1547664" y="5445224"/>
            <a:ext cx="0" cy="432048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129 -0.04694 L -0.24843 -0.2252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0" y="-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823 -0.02821 L -0.09201 0.18155 " pathEditMode="relative" rAng="0" ptsTypes="AA">
                                      <p:cBhvr>
                                        <p:cTn id="9" dur="2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5" y="1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576 0.04694 L -0.28767 0.44542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6" y="19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9809 -0.02775 L -0.18541 0.19242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2" y="1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Vytleskejte známou koledu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>
              <a:buNone/>
            </a:pPr>
            <a:r>
              <a:rPr lang="cs-CZ" sz="4000" dirty="0" smtClean="0"/>
              <a:t> </a:t>
            </a:r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r>
              <a:rPr lang="cs-CZ" sz="4000" dirty="0" smtClean="0"/>
              <a:t> </a:t>
            </a:r>
            <a:r>
              <a:rPr lang="cs-CZ" sz="9600" b="1" i="1" dirty="0" smtClean="0"/>
              <a:t>Koleda, koleda, Štěpáne, </a:t>
            </a:r>
          </a:p>
          <a:p>
            <a:pPr>
              <a:buNone/>
            </a:pPr>
            <a:r>
              <a:rPr lang="cs-CZ" sz="9600" b="1" i="1" dirty="0" smtClean="0"/>
              <a:t>  co to neseš ve džbáně?</a:t>
            </a:r>
          </a:p>
          <a:p>
            <a:pPr>
              <a:buNone/>
            </a:pPr>
            <a:r>
              <a:rPr lang="cs-CZ" sz="9600" b="1" i="1" dirty="0" smtClean="0"/>
              <a:t>  Nesu, nesu koledu, upad´jsem s ní na ledu.</a:t>
            </a:r>
          </a:p>
          <a:p>
            <a:pPr>
              <a:buNone/>
            </a:pPr>
            <a:r>
              <a:rPr lang="cs-CZ" sz="9600" b="1" i="1" dirty="0" smtClean="0"/>
              <a:t>  Psi se na ni sběhli, </a:t>
            </a:r>
          </a:p>
          <a:p>
            <a:pPr>
              <a:buNone/>
            </a:pPr>
            <a:r>
              <a:rPr lang="cs-CZ" sz="9600" b="1" i="1" dirty="0" smtClean="0"/>
              <a:t>  koledu mi snědli.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Hra na ozvěnu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4</a:t>
            </a:r>
          </a:p>
          <a:p>
            <a:pPr>
              <a:buNone/>
            </a:pPr>
            <a:r>
              <a:rPr lang="cs-CZ" dirty="0" smtClean="0"/>
              <a:t>4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4</a:t>
            </a:r>
          </a:p>
          <a:p>
            <a:pPr>
              <a:buNone/>
            </a:pPr>
            <a:r>
              <a:rPr lang="cs-CZ" dirty="0" smtClean="0"/>
              <a:t>4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4</a:t>
            </a:r>
          </a:p>
          <a:p>
            <a:pPr>
              <a:buNone/>
            </a:pPr>
            <a:r>
              <a:rPr lang="cs-CZ" dirty="0" smtClean="0"/>
              <a:t>4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539552" y="2132856"/>
            <a:ext cx="295232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Elipsa 8"/>
          <p:cNvSpPr/>
          <p:nvPr/>
        </p:nvSpPr>
        <p:spPr>
          <a:xfrm>
            <a:off x="827584" y="2060848"/>
            <a:ext cx="288032" cy="19432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1259632" y="2060848"/>
            <a:ext cx="288032" cy="19432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1691680" y="2060848"/>
            <a:ext cx="288032" cy="19432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2123728" y="2060848"/>
            <a:ext cx="288032" cy="19432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2555776" y="2060848"/>
            <a:ext cx="288032" cy="19432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2987824" y="2060848"/>
            <a:ext cx="288032" cy="19432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8" name="Přímá spojovací čára 17"/>
          <p:cNvCxnSpPr/>
          <p:nvPr/>
        </p:nvCxnSpPr>
        <p:spPr>
          <a:xfrm>
            <a:off x="1115616" y="1628800"/>
            <a:ext cx="0" cy="504056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1547664" y="1628800"/>
            <a:ext cx="0" cy="504056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>
            <a:off x="1979712" y="1628800"/>
            <a:ext cx="0" cy="504056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>
            <a:off x="2411760" y="1628800"/>
            <a:ext cx="0" cy="504056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>
            <a:off x="2843808" y="1628800"/>
            <a:ext cx="0" cy="504056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>
            <a:off x="3275856" y="1628800"/>
            <a:ext cx="0" cy="504056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 flipV="1">
            <a:off x="1979712" y="1628800"/>
            <a:ext cx="432048" cy="8384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 flipV="1">
            <a:off x="2843808" y="1628800"/>
            <a:ext cx="432048" cy="8384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>
            <a:off x="539552" y="3573016"/>
            <a:ext cx="324036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Elipsa 32"/>
          <p:cNvSpPr/>
          <p:nvPr/>
        </p:nvSpPr>
        <p:spPr>
          <a:xfrm>
            <a:off x="2771800" y="3501008"/>
            <a:ext cx="288032" cy="19432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Elipsa 33"/>
          <p:cNvSpPr/>
          <p:nvPr/>
        </p:nvSpPr>
        <p:spPr>
          <a:xfrm>
            <a:off x="2339752" y="3501008"/>
            <a:ext cx="288032" cy="19432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Elipsa 34"/>
          <p:cNvSpPr/>
          <p:nvPr/>
        </p:nvSpPr>
        <p:spPr>
          <a:xfrm>
            <a:off x="1691680" y="3501008"/>
            <a:ext cx="288032" cy="19432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Elipsa 35"/>
          <p:cNvSpPr/>
          <p:nvPr/>
        </p:nvSpPr>
        <p:spPr>
          <a:xfrm>
            <a:off x="1259632" y="3501008"/>
            <a:ext cx="288032" cy="19432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Elipsa 36"/>
          <p:cNvSpPr/>
          <p:nvPr/>
        </p:nvSpPr>
        <p:spPr>
          <a:xfrm>
            <a:off x="827584" y="3501008"/>
            <a:ext cx="288032" cy="19432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Elipsa 37"/>
          <p:cNvSpPr/>
          <p:nvPr/>
        </p:nvSpPr>
        <p:spPr>
          <a:xfrm>
            <a:off x="3203848" y="3501008"/>
            <a:ext cx="288032" cy="19432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9" name="Přímá spojovací čára 38"/>
          <p:cNvCxnSpPr/>
          <p:nvPr/>
        </p:nvCxnSpPr>
        <p:spPr>
          <a:xfrm>
            <a:off x="3491880" y="3068960"/>
            <a:ext cx="0" cy="504056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čára 39"/>
          <p:cNvCxnSpPr/>
          <p:nvPr/>
        </p:nvCxnSpPr>
        <p:spPr>
          <a:xfrm>
            <a:off x="3059832" y="3068960"/>
            <a:ext cx="0" cy="504056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ovací čára 40"/>
          <p:cNvCxnSpPr/>
          <p:nvPr/>
        </p:nvCxnSpPr>
        <p:spPr>
          <a:xfrm>
            <a:off x="2627784" y="3068960"/>
            <a:ext cx="0" cy="504056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čára 41"/>
          <p:cNvCxnSpPr/>
          <p:nvPr/>
        </p:nvCxnSpPr>
        <p:spPr>
          <a:xfrm>
            <a:off x="1979712" y="3068960"/>
            <a:ext cx="0" cy="504056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ovací čára 42"/>
          <p:cNvCxnSpPr/>
          <p:nvPr/>
        </p:nvCxnSpPr>
        <p:spPr>
          <a:xfrm>
            <a:off x="1547664" y="3068960"/>
            <a:ext cx="0" cy="504056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ovací čára 43"/>
          <p:cNvCxnSpPr/>
          <p:nvPr/>
        </p:nvCxnSpPr>
        <p:spPr>
          <a:xfrm>
            <a:off x="1115616" y="3068960"/>
            <a:ext cx="0" cy="504056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ovací čára 47"/>
          <p:cNvCxnSpPr/>
          <p:nvPr/>
        </p:nvCxnSpPr>
        <p:spPr>
          <a:xfrm>
            <a:off x="2195736" y="3284984"/>
            <a:ext cx="0" cy="504056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ovací čára 48"/>
          <p:cNvCxnSpPr/>
          <p:nvPr/>
        </p:nvCxnSpPr>
        <p:spPr>
          <a:xfrm>
            <a:off x="3707904" y="3284984"/>
            <a:ext cx="0" cy="504056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ovací čára 49"/>
          <p:cNvCxnSpPr/>
          <p:nvPr/>
        </p:nvCxnSpPr>
        <p:spPr>
          <a:xfrm>
            <a:off x="3419872" y="1844824"/>
            <a:ext cx="0" cy="504056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ovací čára 50"/>
          <p:cNvCxnSpPr/>
          <p:nvPr/>
        </p:nvCxnSpPr>
        <p:spPr>
          <a:xfrm>
            <a:off x="539552" y="4941168"/>
            <a:ext cx="324036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2" name="Elipsa 51"/>
          <p:cNvSpPr/>
          <p:nvPr/>
        </p:nvSpPr>
        <p:spPr>
          <a:xfrm>
            <a:off x="1691680" y="4869160"/>
            <a:ext cx="288032" cy="19432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Elipsa 52"/>
          <p:cNvSpPr/>
          <p:nvPr/>
        </p:nvSpPr>
        <p:spPr>
          <a:xfrm>
            <a:off x="827584" y="4869160"/>
            <a:ext cx="288032" cy="19432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Elipsa 53"/>
          <p:cNvSpPr/>
          <p:nvPr/>
        </p:nvSpPr>
        <p:spPr>
          <a:xfrm>
            <a:off x="1259632" y="4869160"/>
            <a:ext cx="288032" cy="19432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5" name="Přímá spojovací čára 54"/>
          <p:cNvCxnSpPr/>
          <p:nvPr/>
        </p:nvCxnSpPr>
        <p:spPr>
          <a:xfrm>
            <a:off x="2195736" y="4653136"/>
            <a:ext cx="0" cy="504056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Elipsa 55"/>
          <p:cNvSpPr/>
          <p:nvPr/>
        </p:nvSpPr>
        <p:spPr>
          <a:xfrm>
            <a:off x="3203848" y="4869160"/>
            <a:ext cx="288032" cy="19432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Elipsa 56"/>
          <p:cNvSpPr/>
          <p:nvPr/>
        </p:nvSpPr>
        <p:spPr>
          <a:xfrm>
            <a:off x="2339752" y="4869160"/>
            <a:ext cx="288032" cy="19432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Elipsa 57"/>
          <p:cNvSpPr/>
          <p:nvPr/>
        </p:nvSpPr>
        <p:spPr>
          <a:xfrm>
            <a:off x="2771800" y="4869160"/>
            <a:ext cx="288032" cy="19432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9" name="Přímá spojovací čára 58"/>
          <p:cNvCxnSpPr/>
          <p:nvPr/>
        </p:nvCxnSpPr>
        <p:spPr>
          <a:xfrm>
            <a:off x="3059832" y="4437112"/>
            <a:ext cx="0" cy="504056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ovací čára 60"/>
          <p:cNvCxnSpPr/>
          <p:nvPr/>
        </p:nvCxnSpPr>
        <p:spPr>
          <a:xfrm>
            <a:off x="2627784" y="4437112"/>
            <a:ext cx="0" cy="504056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ovací čára 61"/>
          <p:cNvCxnSpPr/>
          <p:nvPr/>
        </p:nvCxnSpPr>
        <p:spPr>
          <a:xfrm>
            <a:off x="1979712" y="4437112"/>
            <a:ext cx="0" cy="504056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ovací čára 62"/>
          <p:cNvCxnSpPr/>
          <p:nvPr/>
        </p:nvCxnSpPr>
        <p:spPr>
          <a:xfrm>
            <a:off x="1547664" y="4437112"/>
            <a:ext cx="0" cy="504056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ovací čára 63"/>
          <p:cNvCxnSpPr/>
          <p:nvPr/>
        </p:nvCxnSpPr>
        <p:spPr>
          <a:xfrm>
            <a:off x="1115616" y="4437112"/>
            <a:ext cx="0" cy="504056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ovací čára 67"/>
          <p:cNvCxnSpPr/>
          <p:nvPr/>
        </p:nvCxnSpPr>
        <p:spPr>
          <a:xfrm>
            <a:off x="3491880" y="4437112"/>
            <a:ext cx="0" cy="504056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ovací čára 68"/>
          <p:cNvCxnSpPr/>
          <p:nvPr/>
        </p:nvCxnSpPr>
        <p:spPr>
          <a:xfrm>
            <a:off x="3707904" y="4653136"/>
            <a:ext cx="0" cy="504056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098" name="Picture 2" descr="C:\Users\PC\AppData\Local\Microsoft\Windows\Temporary Internet Files\Content.IE5\PL6XG2XP\MM900041090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4725144"/>
            <a:ext cx="1000125" cy="962025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ll dir="r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3</a:t>
            </a:r>
          </a:p>
          <a:p>
            <a:pPr>
              <a:buNone/>
            </a:pPr>
            <a:r>
              <a:rPr lang="cs-CZ" dirty="0" smtClean="0"/>
              <a:t>4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3</a:t>
            </a:r>
          </a:p>
          <a:p>
            <a:pPr>
              <a:buNone/>
            </a:pPr>
            <a:r>
              <a:rPr lang="cs-CZ" dirty="0" smtClean="0"/>
              <a:t>4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4</a:t>
            </a:r>
          </a:p>
          <a:p>
            <a:pPr>
              <a:buNone/>
            </a:pPr>
            <a:r>
              <a:rPr lang="cs-CZ" dirty="0" smtClean="0"/>
              <a:t>4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2000" i="1" dirty="0" smtClean="0"/>
              <a:t>Děti vytleskávají rytmus po vyučujícím.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539552" y="2132856"/>
            <a:ext cx="424847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Elipsa 8"/>
          <p:cNvSpPr/>
          <p:nvPr/>
        </p:nvSpPr>
        <p:spPr>
          <a:xfrm>
            <a:off x="827584" y="2060848"/>
            <a:ext cx="288032" cy="19432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1259632" y="2060848"/>
            <a:ext cx="288032" cy="19432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1835696" y="2060848"/>
            <a:ext cx="288032" cy="19432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2267744" y="2060848"/>
            <a:ext cx="288032" cy="19432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3851920" y="2060848"/>
            <a:ext cx="288032" cy="19432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4283968" y="2060848"/>
            <a:ext cx="288032" cy="19432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8" name="Přímá spojovací čára 17"/>
          <p:cNvCxnSpPr/>
          <p:nvPr/>
        </p:nvCxnSpPr>
        <p:spPr>
          <a:xfrm>
            <a:off x="1115616" y="1628800"/>
            <a:ext cx="0" cy="504056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1547664" y="1628800"/>
            <a:ext cx="0" cy="504056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>
            <a:off x="2123728" y="1628800"/>
            <a:ext cx="0" cy="504056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>
            <a:off x="2555776" y="1628800"/>
            <a:ext cx="0" cy="504056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>
            <a:off x="4139952" y="1628800"/>
            <a:ext cx="0" cy="504056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>
            <a:off x="4572000" y="1628800"/>
            <a:ext cx="0" cy="504056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>
            <a:off x="539552" y="3573016"/>
            <a:ext cx="504056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Elipsa 32"/>
          <p:cNvSpPr/>
          <p:nvPr/>
        </p:nvSpPr>
        <p:spPr>
          <a:xfrm>
            <a:off x="2555776" y="3501008"/>
            <a:ext cx="288032" cy="19432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Elipsa 33"/>
          <p:cNvSpPr/>
          <p:nvPr/>
        </p:nvSpPr>
        <p:spPr>
          <a:xfrm>
            <a:off x="2123728" y="3501008"/>
            <a:ext cx="288032" cy="19432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Elipsa 34"/>
          <p:cNvSpPr/>
          <p:nvPr/>
        </p:nvSpPr>
        <p:spPr>
          <a:xfrm>
            <a:off x="1691680" y="3501008"/>
            <a:ext cx="288032" cy="19432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Elipsa 35"/>
          <p:cNvSpPr/>
          <p:nvPr/>
        </p:nvSpPr>
        <p:spPr>
          <a:xfrm>
            <a:off x="1259632" y="3501008"/>
            <a:ext cx="288032" cy="19432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Elipsa 36"/>
          <p:cNvSpPr/>
          <p:nvPr/>
        </p:nvSpPr>
        <p:spPr>
          <a:xfrm>
            <a:off x="827584" y="3501008"/>
            <a:ext cx="288032" cy="19432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Elipsa 37"/>
          <p:cNvSpPr/>
          <p:nvPr/>
        </p:nvSpPr>
        <p:spPr>
          <a:xfrm>
            <a:off x="3131840" y="3501008"/>
            <a:ext cx="288032" cy="19432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9" name="Přímá spojovací čára 38"/>
          <p:cNvCxnSpPr/>
          <p:nvPr/>
        </p:nvCxnSpPr>
        <p:spPr>
          <a:xfrm>
            <a:off x="3419872" y="3068960"/>
            <a:ext cx="0" cy="504056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čára 39"/>
          <p:cNvCxnSpPr/>
          <p:nvPr/>
        </p:nvCxnSpPr>
        <p:spPr>
          <a:xfrm>
            <a:off x="2843808" y="3068960"/>
            <a:ext cx="0" cy="504056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ovací čára 40"/>
          <p:cNvCxnSpPr/>
          <p:nvPr/>
        </p:nvCxnSpPr>
        <p:spPr>
          <a:xfrm>
            <a:off x="2411760" y="3068960"/>
            <a:ext cx="0" cy="504056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čára 41"/>
          <p:cNvCxnSpPr/>
          <p:nvPr/>
        </p:nvCxnSpPr>
        <p:spPr>
          <a:xfrm>
            <a:off x="1979712" y="3068960"/>
            <a:ext cx="0" cy="504056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ovací čára 42"/>
          <p:cNvCxnSpPr/>
          <p:nvPr/>
        </p:nvCxnSpPr>
        <p:spPr>
          <a:xfrm>
            <a:off x="1547664" y="3068960"/>
            <a:ext cx="0" cy="504056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ovací čára 43"/>
          <p:cNvCxnSpPr/>
          <p:nvPr/>
        </p:nvCxnSpPr>
        <p:spPr>
          <a:xfrm>
            <a:off x="1115616" y="3068960"/>
            <a:ext cx="0" cy="504056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ovací čára 47"/>
          <p:cNvCxnSpPr/>
          <p:nvPr/>
        </p:nvCxnSpPr>
        <p:spPr>
          <a:xfrm>
            <a:off x="2987824" y="3284984"/>
            <a:ext cx="0" cy="504056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ovací čára 48"/>
          <p:cNvCxnSpPr/>
          <p:nvPr/>
        </p:nvCxnSpPr>
        <p:spPr>
          <a:xfrm>
            <a:off x="5436096" y="3356992"/>
            <a:ext cx="0" cy="504056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ovací čára 49"/>
          <p:cNvCxnSpPr/>
          <p:nvPr/>
        </p:nvCxnSpPr>
        <p:spPr>
          <a:xfrm>
            <a:off x="4716016" y="1916832"/>
            <a:ext cx="0" cy="504056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ovací čára 50"/>
          <p:cNvCxnSpPr/>
          <p:nvPr/>
        </p:nvCxnSpPr>
        <p:spPr>
          <a:xfrm>
            <a:off x="539552" y="4941168"/>
            <a:ext cx="424847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2" name="Elipsa 51"/>
          <p:cNvSpPr/>
          <p:nvPr/>
        </p:nvSpPr>
        <p:spPr>
          <a:xfrm>
            <a:off x="1259632" y="4869160"/>
            <a:ext cx="288032" cy="19432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Elipsa 52"/>
          <p:cNvSpPr/>
          <p:nvPr/>
        </p:nvSpPr>
        <p:spPr>
          <a:xfrm>
            <a:off x="827584" y="4869160"/>
            <a:ext cx="288032" cy="19432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Elipsa 53"/>
          <p:cNvSpPr/>
          <p:nvPr/>
        </p:nvSpPr>
        <p:spPr>
          <a:xfrm>
            <a:off x="2123728" y="4869160"/>
            <a:ext cx="288032" cy="19432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5" name="Přímá spojovací čára 54"/>
          <p:cNvCxnSpPr/>
          <p:nvPr/>
        </p:nvCxnSpPr>
        <p:spPr>
          <a:xfrm>
            <a:off x="2555776" y="4725144"/>
            <a:ext cx="0" cy="504056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Elipsa 55"/>
          <p:cNvSpPr/>
          <p:nvPr/>
        </p:nvSpPr>
        <p:spPr>
          <a:xfrm>
            <a:off x="2771800" y="4869160"/>
            <a:ext cx="288032" cy="19432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Elipsa 56"/>
          <p:cNvSpPr/>
          <p:nvPr/>
        </p:nvSpPr>
        <p:spPr>
          <a:xfrm>
            <a:off x="1691680" y="4869160"/>
            <a:ext cx="288032" cy="19432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Elipsa 57"/>
          <p:cNvSpPr/>
          <p:nvPr/>
        </p:nvSpPr>
        <p:spPr>
          <a:xfrm>
            <a:off x="4139952" y="4869160"/>
            <a:ext cx="288032" cy="19432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9" name="Přímá spojovací čára 58"/>
          <p:cNvCxnSpPr/>
          <p:nvPr/>
        </p:nvCxnSpPr>
        <p:spPr>
          <a:xfrm>
            <a:off x="3059832" y="4437112"/>
            <a:ext cx="0" cy="504056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ovací čára 60"/>
          <p:cNvCxnSpPr/>
          <p:nvPr/>
        </p:nvCxnSpPr>
        <p:spPr>
          <a:xfrm>
            <a:off x="2411760" y="4437112"/>
            <a:ext cx="0" cy="504056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ovací čára 61"/>
          <p:cNvCxnSpPr/>
          <p:nvPr/>
        </p:nvCxnSpPr>
        <p:spPr>
          <a:xfrm>
            <a:off x="1979712" y="4437112"/>
            <a:ext cx="0" cy="504056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ovací čára 62"/>
          <p:cNvCxnSpPr/>
          <p:nvPr/>
        </p:nvCxnSpPr>
        <p:spPr>
          <a:xfrm>
            <a:off x="1547664" y="4437112"/>
            <a:ext cx="0" cy="504056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ovací čára 63"/>
          <p:cNvCxnSpPr/>
          <p:nvPr/>
        </p:nvCxnSpPr>
        <p:spPr>
          <a:xfrm>
            <a:off x="1115616" y="4437112"/>
            <a:ext cx="0" cy="504056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ovací čára 67"/>
          <p:cNvCxnSpPr/>
          <p:nvPr/>
        </p:nvCxnSpPr>
        <p:spPr>
          <a:xfrm>
            <a:off x="3491880" y="4437112"/>
            <a:ext cx="0" cy="504056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ovací čára 68"/>
          <p:cNvCxnSpPr/>
          <p:nvPr/>
        </p:nvCxnSpPr>
        <p:spPr>
          <a:xfrm>
            <a:off x="4644008" y="4653136"/>
            <a:ext cx="0" cy="504056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098" name="Picture 2" descr="C:\Users\PC\AppData\Local\Microsoft\Windows\Temporary Internet Files\Content.IE5\PL6XG2XP\MM900041090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4725144"/>
            <a:ext cx="1000125" cy="962025"/>
          </a:xfrm>
          <a:prstGeom prst="rect">
            <a:avLst/>
          </a:prstGeom>
          <a:noFill/>
        </p:spPr>
      </p:pic>
      <p:cxnSp>
        <p:nvCxnSpPr>
          <p:cNvPr id="65" name="Přímá spojovací čára 64"/>
          <p:cNvCxnSpPr/>
          <p:nvPr/>
        </p:nvCxnSpPr>
        <p:spPr>
          <a:xfrm>
            <a:off x="3707904" y="1844824"/>
            <a:ext cx="0" cy="504056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ovací čára 65"/>
          <p:cNvCxnSpPr/>
          <p:nvPr/>
        </p:nvCxnSpPr>
        <p:spPr>
          <a:xfrm>
            <a:off x="2699792" y="1844824"/>
            <a:ext cx="0" cy="504056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ovací čára 66"/>
          <p:cNvCxnSpPr/>
          <p:nvPr/>
        </p:nvCxnSpPr>
        <p:spPr>
          <a:xfrm>
            <a:off x="1691680" y="1844824"/>
            <a:ext cx="0" cy="504056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Elipsa 69"/>
          <p:cNvSpPr/>
          <p:nvPr/>
        </p:nvSpPr>
        <p:spPr>
          <a:xfrm>
            <a:off x="2843808" y="2060848"/>
            <a:ext cx="288032" cy="19432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Elipsa 70"/>
          <p:cNvSpPr/>
          <p:nvPr/>
        </p:nvSpPr>
        <p:spPr>
          <a:xfrm>
            <a:off x="3275856" y="2060848"/>
            <a:ext cx="288032" cy="19432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4" name="Přímá spojovací čára 73"/>
          <p:cNvCxnSpPr/>
          <p:nvPr/>
        </p:nvCxnSpPr>
        <p:spPr>
          <a:xfrm>
            <a:off x="3131840" y="1628800"/>
            <a:ext cx="0" cy="504056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ovací čára 74"/>
          <p:cNvCxnSpPr/>
          <p:nvPr/>
        </p:nvCxnSpPr>
        <p:spPr>
          <a:xfrm>
            <a:off x="3563888" y="1628800"/>
            <a:ext cx="0" cy="504056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7" name="Elipsa 76"/>
          <p:cNvSpPr/>
          <p:nvPr/>
        </p:nvSpPr>
        <p:spPr>
          <a:xfrm>
            <a:off x="3635896" y="3501008"/>
            <a:ext cx="288032" cy="19432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Elipsa 77"/>
          <p:cNvSpPr/>
          <p:nvPr/>
        </p:nvSpPr>
        <p:spPr>
          <a:xfrm>
            <a:off x="4067944" y="3501008"/>
            <a:ext cx="288032" cy="19432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Elipsa 78"/>
          <p:cNvSpPr/>
          <p:nvPr/>
        </p:nvSpPr>
        <p:spPr>
          <a:xfrm>
            <a:off x="4499992" y="3501008"/>
            <a:ext cx="288032" cy="19432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Elipsa 79"/>
          <p:cNvSpPr/>
          <p:nvPr/>
        </p:nvSpPr>
        <p:spPr>
          <a:xfrm>
            <a:off x="4932040" y="3501008"/>
            <a:ext cx="288032" cy="19432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2" name="Přímá spojovací čára 81"/>
          <p:cNvCxnSpPr/>
          <p:nvPr/>
        </p:nvCxnSpPr>
        <p:spPr>
          <a:xfrm>
            <a:off x="3923928" y="3068960"/>
            <a:ext cx="0" cy="504056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Přímá spojovací čára 82"/>
          <p:cNvCxnSpPr/>
          <p:nvPr/>
        </p:nvCxnSpPr>
        <p:spPr>
          <a:xfrm>
            <a:off x="4355976" y="3068960"/>
            <a:ext cx="0" cy="504056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ovací čára 83"/>
          <p:cNvCxnSpPr/>
          <p:nvPr/>
        </p:nvCxnSpPr>
        <p:spPr>
          <a:xfrm>
            <a:off x="4788024" y="3068960"/>
            <a:ext cx="0" cy="504056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ovací čára 84"/>
          <p:cNvCxnSpPr/>
          <p:nvPr/>
        </p:nvCxnSpPr>
        <p:spPr>
          <a:xfrm>
            <a:off x="5220072" y="3068960"/>
            <a:ext cx="0" cy="504056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Přímá spojovací čára 86"/>
          <p:cNvCxnSpPr/>
          <p:nvPr/>
        </p:nvCxnSpPr>
        <p:spPr>
          <a:xfrm>
            <a:off x="1547664" y="3068960"/>
            <a:ext cx="432048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Přímá spojovací čára 88"/>
          <p:cNvCxnSpPr/>
          <p:nvPr/>
        </p:nvCxnSpPr>
        <p:spPr>
          <a:xfrm>
            <a:off x="2411760" y="3068960"/>
            <a:ext cx="432048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Přímá spojovací čára 89"/>
          <p:cNvCxnSpPr/>
          <p:nvPr/>
        </p:nvCxnSpPr>
        <p:spPr>
          <a:xfrm>
            <a:off x="3923928" y="3068960"/>
            <a:ext cx="432048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Přímá spojovací čára 90"/>
          <p:cNvCxnSpPr/>
          <p:nvPr/>
        </p:nvCxnSpPr>
        <p:spPr>
          <a:xfrm>
            <a:off x="4788024" y="3068960"/>
            <a:ext cx="432048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Přímá spojovací čára 91"/>
          <p:cNvCxnSpPr/>
          <p:nvPr/>
        </p:nvCxnSpPr>
        <p:spPr>
          <a:xfrm>
            <a:off x="1547664" y="4437112"/>
            <a:ext cx="432048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4" name="Elipsa 93"/>
          <p:cNvSpPr/>
          <p:nvPr/>
        </p:nvSpPr>
        <p:spPr>
          <a:xfrm>
            <a:off x="3203848" y="4869160"/>
            <a:ext cx="288032" cy="19432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5" name="Elipsa 94"/>
          <p:cNvSpPr/>
          <p:nvPr/>
        </p:nvSpPr>
        <p:spPr>
          <a:xfrm>
            <a:off x="3635896" y="4869160"/>
            <a:ext cx="288032" cy="19432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6" name="Přímá spojovací čára 95"/>
          <p:cNvCxnSpPr/>
          <p:nvPr/>
        </p:nvCxnSpPr>
        <p:spPr>
          <a:xfrm>
            <a:off x="4427984" y="4437112"/>
            <a:ext cx="0" cy="504056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Přímá spojovací čára 96"/>
          <p:cNvCxnSpPr/>
          <p:nvPr/>
        </p:nvCxnSpPr>
        <p:spPr>
          <a:xfrm>
            <a:off x="3923928" y="4437112"/>
            <a:ext cx="0" cy="504056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Přímá spojovací čára 97"/>
          <p:cNvCxnSpPr/>
          <p:nvPr/>
        </p:nvCxnSpPr>
        <p:spPr>
          <a:xfrm>
            <a:off x="3491880" y="4437112"/>
            <a:ext cx="432048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pull dir="r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                  </a:t>
            </a:r>
          </a:p>
          <a:p>
            <a:pPr algn="ctr">
              <a:buNone/>
            </a:pPr>
            <a:r>
              <a:rPr lang="cs-CZ" dirty="0" smtClean="0"/>
              <a:t>          </a:t>
            </a:r>
            <a:r>
              <a:rPr lang="cs-CZ" sz="6000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Veselé Vánoce!</a:t>
            </a: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</a:t>
            </a:r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     </a:t>
            </a:r>
            <a:endParaRPr lang="cs-CZ" dirty="0"/>
          </a:p>
        </p:txBody>
      </p:sp>
      <p:pic>
        <p:nvPicPr>
          <p:cNvPr id="5123" name="Picture 3" descr="C:\Users\PC\AppData\Local\Microsoft\Windows\Temporary Internet Files\Content.IE5\ZE540D7A\MC90035406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5776" y="3140968"/>
            <a:ext cx="3456384" cy="1780595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MS900116615[1]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dirty="0" smtClean="0"/>
              <a:t>Ilustrace:</a:t>
            </a:r>
            <a:r>
              <a:rPr lang="cs-CZ" dirty="0" smtClean="0"/>
              <a:t> </a:t>
            </a:r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dirty="0" smtClean="0"/>
          </a:p>
          <a:p>
            <a:r>
              <a:rPr lang="cs-CZ" i="1" dirty="0" smtClean="0"/>
              <a:t>Text:</a:t>
            </a:r>
            <a:r>
              <a:rPr lang="cs-CZ" dirty="0" smtClean="0"/>
              <a:t> vlastní autorské dílo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139</TotalTime>
  <Words>211</Words>
  <Application>Microsoft Office PowerPoint</Application>
  <PresentationFormat>Předvádění na obrazovce (4:3)</PresentationFormat>
  <Paragraphs>85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Bohatý</vt:lpstr>
      <vt:lpstr>Snímek 1</vt:lpstr>
      <vt:lpstr>Anotace</vt:lpstr>
      <vt:lpstr>Snímek 3</vt:lpstr>
      <vt:lpstr>Snímek 4</vt:lpstr>
      <vt:lpstr>Vytleskejte  a najděte příslušný obrázek</vt:lpstr>
      <vt:lpstr>Řešení</vt:lpstr>
      <vt:lpstr>Vytleskejte známou koledu</vt:lpstr>
      <vt:lpstr>Hra na ozvěnu </vt:lpstr>
      <vt:lpstr>Snímek 9</vt:lpstr>
      <vt:lpstr>Snímek 10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PC</cp:lastModifiedBy>
  <cp:revision>27</cp:revision>
  <dcterms:created xsi:type="dcterms:W3CDTF">2011-12-12T21:53:59Z</dcterms:created>
  <dcterms:modified xsi:type="dcterms:W3CDTF">2011-12-16T12:48:43Z</dcterms:modified>
</cp:coreProperties>
</file>