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9" r:id="rId3"/>
    <p:sldId id="257" r:id="rId4"/>
    <p:sldId id="270" r:id="rId5"/>
    <p:sldId id="271" r:id="rId6"/>
    <p:sldId id="272" r:id="rId7"/>
    <p:sldId id="273" r:id="rId8"/>
    <p:sldId id="276" r:id="rId9"/>
    <p:sldId id="27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846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5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827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181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44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614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452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112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527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206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708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221B0-2251-4693-94C3-DB158517085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E43AF9-86AC-45C4-8E4B-1126B4CCF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451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Wikimedia_Comm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76186456"/>
              </p:ext>
            </p:extLst>
          </p:nvPr>
        </p:nvGraphicFramePr>
        <p:xfrm>
          <a:off x="857224" y="2357430"/>
          <a:ext cx="7470799" cy="3278212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VY_32_INOVACE_02_02_15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 Hus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látky.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39641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1. Materiál je určen pro práci na interaktivní tabuli.</a:t>
            </a:r>
          </a:p>
          <a:p>
            <a:pPr marL="0" indent="0">
              <a:buNone/>
            </a:pPr>
            <a:r>
              <a:rPr lang="cs-CZ" dirty="0" smtClean="0"/>
              <a:t>2. Není časově náročný, může sloužit jako osnova pro výklad, opakování, popřípadě jako strukturovaný zápis do sešitů .</a:t>
            </a:r>
          </a:p>
          <a:p>
            <a:pPr marL="0" indent="0">
              <a:buNone/>
            </a:pPr>
            <a:r>
              <a:rPr lang="cs-CZ" dirty="0" smtClean="0"/>
              <a:t>3. Grafické zpracování je doplněno animačními efekty, které by měly zaujmout žáky a </a:t>
            </a:r>
            <a:r>
              <a:rPr lang="cs-CZ" smtClean="0"/>
              <a:t>posloužit </a:t>
            </a:r>
          </a:p>
          <a:p>
            <a:pPr marL="0" indent="0">
              <a:buNone/>
            </a:pPr>
            <a:r>
              <a:rPr lang="cs-CZ" smtClean="0"/>
              <a:t>k </a:t>
            </a:r>
            <a:r>
              <a:rPr lang="cs-CZ" dirty="0" smtClean="0"/>
              <a:t>lepšímu zapamatování.</a:t>
            </a:r>
          </a:p>
          <a:p>
            <a:pPr marL="0" indent="0">
              <a:buNone/>
            </a:pPr>
            <a:r>
              <a:rPr lang="cs-CZ" dirty="0" smtClean="0"/>
              <a:t>4. Snímek č. 8 – celkové shrnutí na závěr provedou sami žáci při práci v malých skupinách. Získané poznatky si předají mezi sebou.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366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Jan Hus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316416" cy="4693820"/>
          </a:xfrm>
        </p:spPr>
        <p:txBody>
          <a:bodyPr/>
          <a:lstStyle/>
          <a:p>
            <a:pPr eaLnBrk="1" hangingPunct="1"/>
            <a:r>
              <a:rPr lang="cs-CZ" sz="2800" dirty="0" smtClean="0"/>
              <a:t>nejvýznamnější </a:t>
            </a:r>
            <a:r>
              <a:rPr lang="cs-CZ" sz="2800" dirty="0" smtClean="0"/>
              <a:t>osoba českého reformního hnutí</a:t>
            </a:r>
          </a:p>
          <a:p>
            <a:pPr eaLnBrk="1" hangingPunct="1"/>
            <a:r>
              <a:rPr lang="cs-CZ" sz="2800" dirty="0" smtClean="0"/>
              <a:t>opíral se o názory </a:t>
            </a:r>
            <a:r>
              <a:rPr lang="cs-CZ" sz="2800" dirty="0" smtClean="0"/>
              <a:t>Jana Viklefa (anglického reformátora)</a:t>
            </a:r>
          </a:p>
          <a:p>
            <a:pPr eaLnBrk="1" hangingPunct="1"/>
            <a:r>
              <a:rPr lang="cs-CZ" sz="2800" dirty="0" smtClean="0"/>
              <a:t>přátelé </a:t>
            </a:r>
            <a:r>
              <a:rPr lang="cs-CZ" sz="2800" dirty="0" smtClean="0"/>
              <a:t>: Jeroným </a:t>
            </a:r>
            <a:r>
              <a:rPr lang="cs-CZ" sz="2800" dirty="0" smtClean="0"/>
              <a:t>Pražský, Jakoubek ze </a:t>
            </a:r>
            <a:r>
              <a:rPr lang="cs-CZ" sz="2800" dirty="0" smtClean="0"/>
              <a:t>Stříbra</a:t>
            </a:r>
            <a:endParaRPr lang="cs-CZ" sz="2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350" y="3789040"/>
            <a:ext cx="2211548" cy="216024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5924688"/>
            <a:ext cx="971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 Hus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066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kázal v kapli Betlémské od r. 1402</a:t>
            </a:r>
          </a:p>
          <a:p>
            <a:r>
              <a:rPr lang="cs-CZ" dirty="0" smtClean="0"/>
              <a:t>kritizoval prodej odpustků</a:t>
            </a:r>
          </a:p>
          <a:p>
            <a:r>
              <a:rPr lang="cs-CZ" dirty="0" smtClean="0"/>
              <a:t>r. 1412 ztratil podporu Václava IV.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861048"/>
            <a:ext cx="3360373" cy="252028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65253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Betlémská kaple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489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20000"/>
              </a:lnSpc>
              <a:buFontTx/>
              <a:buChar char="•"/>
            </a:pPr>
            <a:r>
              <a:rPr lang="cs-CZ" dirty="0" smtClean="0"/>
              <a:t>1414 – 1418 církevní koncil v Kostnici, prohlášen za kacíře, uvězněn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 neodvolal své názory, odsouzen k trestu smrti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upálen  6. července 1415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45024"/>
            <a:ext cx="2016224" cy="2736304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242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Význam Jana Husa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 kázal v českém jazyce</a:t>
            </a:r>
          </a:p>
          <a:p>
            <a:endParaRPr lang="cs-CZ" sz="2800" dirty="0"/>
          </a:p>
          <a:p>
            <a:r>
              <a:rPr lang="cs-CZ" sz="2800" dirty="0" smtClean="0"/>
              <a:t> církev neměla lpět na majetku, ale sloužit věřícím</a:t>
            </a:r>
          </a:p>
          <a:p>
            <a:endParaRPr lang="cs-CZ" sz="2800" dirty="0"/>
          </a:p>
          <a:p>
            <a:r>
              <a:rPr lang="cs-CZ" sz="2800" dirty="0"/>
              <a:t> </a:t>
            </a:r>
            <a:r>
              <a:rPr lang="cs-CZ" sz="2800" dirty="0" smtClean="0"/>
              <a:t>získal sympatie zbožných měšťanů, části šlechty</a:t>
            </a:r>
          </a:p>
          <a:p>
            <a:endParaRPr lang="cs-CZ" sz="2800" dirty="0"/>
          </a:p>
          <a:p>
            <a:r>
              <a:rPr lang="cs-CZ" sz="2800" dirty="0" smtClean="0"/>
              <a:t> vzbudil velké vření mezi lidem</a:t>
            </a:r>
          </a:p>
        </p:txBody>
      </p:sp>
    </p:spTree>
    <p:extLst>
      <p:ext uri="{BB962C8B-B14F-4D97-AF65-F5344CB8AC3E}">
        <p14:creationId xmlns:p14="http://schemas.microsoft.com/office/powerpoint/2010/main" val="4279466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Význam Jana Husa v oblasti jazykovědy: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Zjednodušil pravopis:</a:t>
            </a:r>
          </a:p>
          <a:p>
            <a:pPr>
              <a:lnSpc>
                <a:spcPct val="120000"/>
              </a:lnSpc>
              <a:buFontTx/>
              <a:buChar char="•"/>
            </a:pPr>
            <a:r>
              <a:rPr lang="cs-CZ" dirty="0" smtClean="0"/>
              <a:t>odstranil spřežky – </a:t>
            </a:r>
            <a:r>
              <a:rPr lang="cs-CZ" dirty="0" err="1" smtClean="0"/>
              <a:t>aa</a:t>
            </a:r>
            <a:r>
              <a:rPr lang="cs-CZ" dirty="0" smtClean="0"/>
              <a:t> = á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 </a:t>
            </a:r>
            <a:r>
              <a:rPr lang="cs-CZ" dirty="0" err="1" smtClean="0"/>
              <a:t>sz</a:t>
            </a:r>
            <a:r>
              <a:rPr lang="cs-CZ" dirty="0" smtClean="0"/>
              <a:t> = š, </a:t>
            </a:r>
            <a:r>
              <a:rPr lang="cs-CZ" dirty="0" err="1" smtClean="0"/>
              <a:t>zs</a:t>
            </a:r>
            <a:r>
              <a:rPr lang="cs-CZ" dirty="0" smtClean="0"/>
              <a:t> = ž 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 zaváděl české výrazy místo nečeských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522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Vysvětlete uvedené pojmy: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Pracujte v menších skupinách, uveďte do souvislosti s dobou a událostmi, ke kterým se vztahují.</a:t>
            </a:r>
          </a:p>
        </p:txBody>
      </p:sp>
      <p:sp>
        <p:nvSpPr>
          <p:cNvPr id="4" name="Ovál 3"/>
          <p:cNvSpPr/>
          <p:nvPr/>
        </p:nvSpPr>
        <p:spPr>
          <a:xfrm>
            <a:off x="2483768" y="4077072"/>
            <a:ext cx="2304256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PŘIJÍMÁNÍ PODOBOJÍ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436096" y="3025153"/>
            <a:ext cx="2304256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KONCIL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588224" y="4653136"/>
            <a:ext cx="2304256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PRAŽSKÉ ARTIKULY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870056" y="3162672"/>
            <a:ext cx="2304256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ODPUSTKY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851920" y="5232023"/>
            <a:ext cx="2304256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LATINA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857958" y="5269027"/>
            <a:ext cx="2304256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KACÍŘ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873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ČECHURA, Jaroslav a kol. </a:t>
            </a:r>
            <a:r>
              <a:rPr lang="cs-CZ" sz="2000" i="1" dirty="0" smtClean="0"/>
              <a:t>Dějepis pro 7. ročník</a:t>
            </a:r>
            <a:r>
              <a:rPr lang="cs-CZ" sz="2000" dirty="0" smtClean="0"/>
              <a:t>. Praha: SPN, 2004, ISBN 80-7235-275-X.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VYKOUPIL, Libor. </a:t>
            </a:r>
            <a:r>
              <a:rPr lang="cs-CZ" sz="2000" i="1" dirty="0" smtClean="0"/>
              <a:t>Dějepis - středověk a počátky novověku</a:t>
            </a:r>
            <a:r>
              <a:rPr lang="cs-CZ" sz="2000" dirty="0" smtClean="0"/>
              <a:t>. Brno: Nová škola, 2008, ISBN 80-7289-089-1.</a:t>
            </a:r>
          </a:p>
          <a:p>
            <a:r>
              <a:rPr lang="cs-CZ" sz="2000" dirty="0" smtClean="0">
                <a:hlinkClick r:id="rId2"/>
              </a:rPr>
              <a:t>http://cs.wikipedia.org/wiki/Wikimedia_Commons</a:t>
            </a:r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8684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337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Jan Hus</vt:lpstr>
      <vt:lpstr>Prezentace aplikace PowerPoint</vt:lpstr>
      <vt:lpstr>Prezentace aplikace PowerPoint</vt:lpstr>
      <vt:lpstr>Význam Jana Husa :</vt:lpstr>
      <vt:lpstr>Význam Jana Husa v oblasti jazykovědy:</vt:lpstr>
      <vt:lpstr>Vysvětlete uvedené pojmy: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9</cp:revision>
  <dcterms:created xsi:type="dcterms:W3CDTF">2013-05-08T11:51:32Z</dcterms:created>
  <dcterms:modified xsi:type="dcterms:W3CDTF">2013-05-08T13:24:44Z</dcterms:modified>
</cp:coreProperties>
</file>