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package" ContentType="application/vnd.openxmlformats-officedocument.package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72" r:id="rId2"/>
    <p:sldId id="256" r:id="rId3"/>
    <p:sldId id="273" r:id="rId4"/>
    <p:sldId id="275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6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2302"/>
    <a:srgbClr val="34F62A"/>
    <a:srgbClr val="EBFD03"/>
    <a:srgbClr val="F9D607"/>
    <a:srgbClr val="FF6600"/>
    <a:srgbClr val="F1F70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01" autoAdjust="0"/>
    <p:restoredTop sz="94660"/>
  </p:normalViewPr>
  <p:slideViewPr>
    <p:cSldViewPr>
      <p:cViewPr varScale="1">
        <p:scale>
          <a:sx n="70" d="100"/>
          <a:sy n="70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Se_it_aplikace_Microsoft_Office_Excel_20071.package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/>
      <c:barChart>
        <c:barDir val="col"/>
        <c:grouping val="clustered"/>
        <c:ser>
          <c:idx val="0"/>
          <c:order val="0"/>
          <c:tx>
            <c:strRef>
              <c:f>List1!$B$1</c:f>
              <c:strCache>
                <c:ptCount val="1"/>
                <c:pt idx="0">
                  <c:v>Řada 1</c:v>
                </c:pt>
              </c:strCache>
            </c:strRef>
          </c:tx>
          <c:cat>
            <c:strRef>
              <c:f>List1!$A$2:$A$29</c:f>
              <c:strCache>
                <c:ptCount val="28"/>
                <c:pt idx="0">
                  <c:v>litium</c:v>
                </c:pt>
                <c:pt idx="1">
                  <c:v>cesium</c:v>
                </c:pt>
                <c:pt idx="2">
                  <c:v>draslík</c:v>
                </c:pt>
                <c:pt idx="3">
                  <c:v>barium</c:v>
                </c:pt>
                <c:pt idx="4">
                  <c:v>vápník</c:v>
                </c:pt>
                <c:pt idx="5">
                  <c:v>sodík</c:v>
                </c:pt>
                <c:pt idx="6">
                  <c:v>hořčík</c:v>
                </c:pt>
                <c:pt idx="7">
                  <c:v>beryllium</c:v>
                </c:pt>
                <c:pt idx="8">
                  <c:v>hliník</c:v>
                </c:pt>
                <c:pt idx="9">
                  <c:v>titan</c:v>
                </c:pt>
                <c:pt idx="10">
                  <c:v>mangan</c:v>
                </c:pt>
                <c:pt idx="11">
                  <c:v>zinek</c:v>
                </c:pt>
                <c:pt idx="12">
                  <c:v>chróm</c:v>
                </c:pt>
                <c:pt idx="13">
                  <c:v>železo</c:v>
                </c:pt>
                <c:pt idx="14">
                  <c:v>kadmium</c:v>
                </c:pt>
                <c:pt idx="15">
                  <c:v>indium</c:v>
                </c:pt>
                <c:pt idx="16">
                  <c:v>kobalt</c:v>
                </c:pt>
                <c:pt idx="17">
                  <c:v>nikl</c:v>
                </c:pt>
                <c:pt idx="18">
                  <c:v>cín</c:v>
                </c:pt>
                <c:pt idx="19">
                  <c:v>olovo</c:v>
                </c:pt>
                <c:pt idx="20">
                  <c:v>vodík</c:v>
                </c:pt>
                <c:pt idx="21">
                  <c:v>měď</c:v>
                </c:pt>
                <c:pt idx="22">
                  <c:v>bismut</c:v>
                </c:pt>
                <c:pt idx="23">
                  <c:v>ruthenium</c:v>
                </c:pt>
                <c:pt idx="24">
                  <c:v>stříbro</c:v>
                </c:pt>
                <c:pt idx="25">
                  <c:v>rtuť</c:v>
                </c:pt>
                <c:pt idx="26">
                  <c:v>platina</c:v>
                </c:pt>
                <c:pt idx="27">
                  <c:v>zlato</c:v>
                </c:pt>
              </c:strCache>
            </c:strRef>
          </c:cat>
          <c:val>
            <c:numRef>
              <c:f>List1!$B$2:$B$29</c:f>
              <c:numCache>
                <c:formatCode>General</c:formatCode>
                <c:ptCount val="28"/>
                <c:pt idx="0">
                  <c:v>-3.04</c:v>
                </c:pt>
                <c:pt idx="1">
                  <c:v>-3.0259999999999998</c:v>
                </c:pt>
                <c:pt idx="2">
                  <c:v>-2.9309999999999996</c:v>
                </c:pt>
                <c:pt idx="3">
                  <c:v>-2.9119999999999995</c:v>
                </c:pt>
                <c:pt idx="4">
                  <c:v>-2.8679999999999999</c:v>
                </c:pt>
                <c:pt idx="5">
                  <c:v>-2.71</c:v>
                </c:pt>
                <c:pt idx="6">
                  <c:v>-2.3719999999999994</c:v>
                </c:pt>
                <c:pt idx="7">
                  <c:v>-1.85</c:v>
                </c:pt>
                <c:pt idx="8">
                  <c:v>-1.6600000000000001</c:v>
                </c:pt>
                <c:pt idx="9">
                  <c:v>-1.6300000000000001</c:v>
                </c:pt>
                <c:pt idx="10">
                  <c:v>-1.1850000000000001</c:v>
                </c:pt>
                <c:pt idx="11">
                  <c:v>-0.76180000000000014</c:v>
                </c:pt>
                <c:pt idx="12">
                  <c:v>-0.7400000000000001</c:v>
                </c:pt>
                <c:pt idx="13">
                  <c:v>-0.44000000000000006</c:v>
                </c:pt>
                <c:pt idx="14">
                  <c:v>-0.4</c:v>
                </c:pt>
                <c:pt idx="15">
                  <c:v>-0.34000000000000008</c:v>
                </c:pt>
                <c:pt idx="16">
                  <c:v>-0.28000000000000008</c:v>
                </c:pt>
                <c:pt idx="17">
                  <c:v>-0.25</c:v>
                </c:pt>
                <c:pt idx="18">
                  <c:v>-0.13</c:v>
                </c:pt>
                <c:pt idx="19">
                  <c:v>-0.13</c:v>
                </c:pt>
                <c:pt idx="20">
                  <c:v>0</c:v>
                </c:pt>
                <c:pt idx="21">
                  <c:v>0.15900000000000003</c:v>
                </c:pt>
                <c:pt idx="22">
                  <c:v>0.2</c:v>
                </c:pt>
                <c:pt idx="23">
                  <c:v>0.30000000000000004</c:v>
                </c:pt>
                <c:pt idx="24">
                  <c:v>0.79900000000000004</c:v>
                </c:pt>
                <c:pt idx="25">
                  <c:v>0.8</c:v>
                </c:pt>
                <c:pt idx="26">
                  <c:v>1.1879999999999997</c:v>
                </c:pt>
                <c:pt idx="27">
                  <c:v>1.52</c:v>
                </c:pt>
              </c:numCache>
            </c:numRef>
          </c:val>
        </c:ser>
        <c:gapWidth val="0"/>
        <c:axId val="35603968"/>
        <c:axId val="35605504"/>
      </c:barChart>
      <c:catAx>
        <c:axId val="35603968"/>
        <c:scaling>
          <c:orientation val="minMax"/>
        </c:scaling>
        <c:axPos val="b"/>
        <c:numFmt formatCode="General" sourceLinked="0"/>
        <c:majorTickMark val="none"/>
        <c:tickLblPos val="nextTo"/>
        <c:spPr>
          <a:ln w="12699"/>
        </c:spPr>
        <c:txPr>
          <a:bodyPr/>
          <a:lstStyle/>
          <a:p>
            <a:pPr>
              <a:defRPr sz="1400" spc="0" baseline="0"/>
            </a:pPr>
            <a:endParaRPr lang="cs-CZ"/>
          </a:p>
        </c:txPr>
        <c:crossAx val="35605504"/>
        <c:crosses val="autoZero"/>
        <c:auto val="1"/>
        <c:lblAlgn val="ctr"/>
        <c:lblOffset val="100"/>
      </c:catAx>
      <c:valAx>
        <c:axId val="35605504"/>
        <c:scaling>
          <c:orientation val="minMax"/>
        </c:scaling>
        <c:axPos val="l"/>
        <c:numFmt formatCode="General" sourceLinked="1"/>
        <c:minorTickMark val="in"/>
        <c:tickLblPos val="nextTo"/>
        <c:crossAx val="35603968"/>
        <c:crosses val="autoZero"/>
        <c:crossBetween val="between"/>
        <c:minorUnit val="0.1"/>
      </c:valAx>
    </c:plotArea>
    <c:plotVisOnly val="1"/>
    <c:dispBlanksAs val="gap"/>
  </c:chart>
  <c:txPr>
    <a:bodyPr/>
    <a:lstStyle/>
    <a:p>
      <a:pPr>
        <a:defRPr sz="1800"/>
      </a:pPr>
      <a:endParaRPr lang="cs-CZ"/>
    </a:p>
  </c:txPr>
  <c:externalData r:id="rId1"/>
  <c:userShapes r:id="rId2"/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0.2314</cdr:x>
      <cdr:y>0.05128</cdr:y>
    </cdr:from>
    <cdr:to>
      <cdr:x>0.3719</cdr:x>
      <cdr:y>0.15385</cdr:y>
    </cdr:to>
    <cdr:sp macro="" textlink="">
      <cdr:nvSpPr>
        <cdr:cNvPr id="2" name="TextovéPole 1"/>
        <cdr:cNvSpPr txBox="1"/>
      </cdr:nvSpPr>
      <cdr:spPr>
        <a:xfrm xmlns:a="http://schemas.openxmlformats.org/drawingml/2006/main">
          <a:off x="2000264" y="142876"/>
          <a:ext cx="1214446" cy="285752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0.12397</cdr:x>
      <cdr:y>0</cdr:y>
    </cdr:from>
    <cdr:to>
      <cdr:x>0.34711</cdr:x>
      <cdr:y>0.12821</cdr:y>
    </cdr:to>
    <cdr:sp macro="" textlink="">
      <cdr:nvSpPr>
        <cdr:cNvPr id="4" name="TextovéPole 3"/>
        <cdr:cNvSpPr txBox="1"/>
      </cdr:nvSpPr>
      <cdr:spPr>
        <a:xfrm xmlns:a="http://schemas.openxmlformats.org/drawingml/2006/main">
          <a:off x="1071570" y="0"/>
          <a:ext cx="1928826" cy="3571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cs-CZ" sz="1800" dirty="0" smtClean="0"/>
            <a:t>Neušlechtilé kovy</a:t>
          </a:r>
          <a:endParaRPr lang="cs-CZ" sz="1800" dirty="0"/>
        </a:p>
      </cdr:txBody>
    </cdr:sp>
  </cdr:relSizeAnchor>
  <cdr:relSizeAnchor xmlns:cdr="http://schemas.openxmlformats.org/drawingml/2006/chartDrawing">
    <cdr:from>
      <cdr:x>0.76033</cdr:x>
      <cdr:y>0</cdr:y>
    </cdr:from>
    <cdr:to>
      <cdr:x>0.98347</cdr:x>
      <cdr:y>0.12821</cdr:y>
    </cdr:to>
    <cdr:sp macro="" textlink="">
      <cdr:nvSpPr>
        <cdr:cNvPr id="5" name="TextovéPole 4"/>
        <cdr:cNvSpPr txBox="1"/>
      </cdr:nvSpPr>
      <cdr:spPr>
        <a:xfrm xmlns:a="http://schemas.openxmlformats.org/drawingml/2006/main">
          <a:off x="6572296" y="0"/>
          <a:ext cx="1928826" cy="35719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wrap="none" rtlCol="0"/>
        <a:lstStyle xmlns:a="http://schemas.openxmlformats.org/drawingml/2006/main"/>
        <a:p xmlns:a="http://schemas.openxmlformats.org/drawingml/2006/main">
          <a:r>
            <a:rPr lang="cs-CZ" sz="1800" dirty="0" smtClean="0"/>
            <a:t>Ušlechtilé kovy</a:t>
          </a:r>
          <a:endParaRPr lang="cs-CZ" sz="1800" dirty="0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47E6669-58D9-4ECB-9AB0-241D37BBCC99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EF5470A-304C-4074-BB80-37C13ACFA4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B2CA5-8983-4C97-AA0B-ED8538778E79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13E30BCE-3DA1-45CA-B3FD-13E96DF4B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20E5D-7FD9-4C64-8546-3FE6ADE9120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FBBA7-9C5B-49C5-AC3B-D794901832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BA523B-D5EF-465A-AC82-9CE9ED7C73F8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48F08-5C7A-4844-8676-0877FB5882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23462-B4DC-4005-817A-66D20B5F2613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3AB4A-704C-4671-BC4C-08BBA7F6C5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D0DBE4B-5802-4826-AB21-53142F838087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A60EB78-DCDE-4A0F-806C-F2E96A166C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3E527A-385F-49A8-A37D-A34C22B91123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A2565-8D5D-410D-90D1-6F86676D80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AFA51-CAE2-4941-B892-139D4A7E1F12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EE6FCD-6A27-4920-97A5-7DDC66C11E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DF965-437E-43D7-814C-440FF87FE8D5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D5E778-D9AB-4B74-BA97-F5A1345DEB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514A0C-E8EA-4A6A-8D48-FAE0B62460CD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3A096E-BCC4-44C3-8F11-DC0173F688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4325A-DF20-4C28-BAD2-6404E316A828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308278-713C-4C7F-BE69-59D7365316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C59F0-B25D-411A-B796-6107A04ECE05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0ACE2-6093-4F06-9928-A6777A3284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1143000"/>
            <a:ext cx="8229600" cy="5430838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22F449-14C0-4CE4-A059-2841DED7EAA2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57EE99-8EFC-45AA-AC28-39C3C3674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63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2064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A8A566-7268-43E5-B48C-36B03549FF6B}" type="datetimeFigureOut">
              <a:rPr lang="cs-CZ"/>
              <a:pPr>
                <a:defRPr/>
              </a:pPr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F7ECC34-AF3F-40A5-8716-FBDF77DDD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89" r:id="rId2"/>
    <p:sldLayoutId id="2147483788" r:id="rId3"/>
    <p:sldLayoutId id="2147483787" r:id="rId4"/>
    <p:sldLayoutId id="2147483791" r:id="rId5"/>
    <p:sldLayoutId id="2147483792" r:id="rId6"/>
    <p:sldLayoutId id="2147483786" r:id="rId7"/>
    <p:sldLayoutId id="2147483785" r:id="rId8"/>
    <p:sldLayoutId id="2147483784" r:id="rId9"/>
    <p:sldLayoutId id="2147483783" r:id="rId10"/>
    <p:sldLayoutId id="2147483782" r:id="rId11"/>
    <p:sldLayoutId id="2147483781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eaLnBrk="0" fontAlgn="base" hangingPunct="0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eaLnBrk="0" fontAlgn="base" hangingPunct="0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chart" Target="../charts/char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87" name="Group 43"/>
          <p:cNvGraphicFramePr>
            <a:graphicFrameLocks noGrp="1"/>
          </p:cNvGraphicFramePr>
          <p:nvPr>
            <p:ph/>
          </p:nvPr>
        </p:nvGraphicFramePr>
        <p:xfrm>
          <a:off x="539750" y="1628775"/>
          <a:ext cx="8229600" cy="4913313"/>
        </p:xfrm>
        <a:graphic>
          <a:graphicData uri="http://schemas.openxmlformats.org/drawingml/2006/table">
            <a:tbl>
              <a:tblPr/>
              <a:tblGrid>
                <a:gridCol w="2540000"/>
                <a:gridCol w="5689600"/>
              </a:tblGrid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zdravotnická škola a Vyšší odborná škola zdravotnická Nymburk, Soudní 20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IČO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00640824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CZ.1.07/1.5.00/34.0134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Zhotovování stomatologických náhrad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Elektrochemická koroze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8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Označení DUM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VY_52_INOVACE_ZSP3.32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Bc. Tomáš Vaněk, DiS.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7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názorně ukazuje vznik galvanických proudů v dutině ústní. Popisuje následky těchto proudů a význam při protetickém ošetření dentálními slitinami.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20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je určena žákům 3. ročníku oboru Asistent zubního technika pro objasnění principu vzniku galvanických proudů. Jedná se o doplňující učební materiál pro zopakování  elektrochemických procesů. Názorně je  zde ukázán vlastní proces vzniku elektromotorického napětí a průtoku elektrického proudu.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vytvoření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16.2.2013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184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476250"/>
            <a:ext cx="5262563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ctrTitle"/>
          </p:nvPr>
        </p:nvSpPr>
        <p:spPr>
          <a:xfrm>
            <a:off x="457200" y="2401888"/>
            <a:ext cx="8458200" cy="1470025"/>
          </a:xfrm>
        </p:spPr>
        <p:txBody>
          <a:bodyPr/>
          <a:lstStyle/>
          <a:p>
            <a:pPr eaLnBrk="1" hangingPunct="1"/>
            <a:r>
              <a:rPr lang="cs-CZ" smtClean="0"/>
              <a:t>Elektrochemická koroze</a:t>
            </a:r>
            <a:br>
              <a:rPr lang="cs-CZ" smtClean="0"/>
            </a:br>
            <a:endParaRPr lang="cs-CZ" smtClean="0"/>
          </a:p>
        </p:txBody>
      </p:sp>
      <p:sp>
        <p:nvSpPr>
          <p:cNvPr id="7171" name="Podnadpis 2"/>
          <p:cNvSpPr>
            <a:spLocks noGrp="1"/>
          </p:cNvSpPr>
          <p:nvPr>
            <p:ph type="subTitle" idx="1"/>
          </p:nvPr>
        </p:nvSpPr>
        <p:spPr>
          <a:xfrm>
            <a:off x="468313" y="3933825"/>
            <a:ext cx="4953000" cy="1752600"/>
          </a:xfrm>
        </p:spPr>
        <p:txBody>
          <a:bodyPr/>
          <a:lstStyle/>
          <a:p>
            <a:pPr marL="63500" eaLnBrk="1" hangingPunct="1"/>
            <a:r>
              <a:rPr lang="cs-CZ" smtClean="0"/>
              <a:t>Princip koroze a její význam ve stomatologické protetice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Elektrochemická koroze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Transport iontů ve vhodném prostředí</a:t>
            </a:r>
          </a:p>
          <a:p>
            <a:r>
              <a:rPr lang="cs-CZ" smtClean="0"/>
              <a:t>Přenos náboje (ion </a:t>
            </a:r>
            <a:r>
              <a:rPr lang="cs-CZ" smtClean="0">
                <a:cs typeface="Times New Roman" pitchFamily="18" charset="0"/>
              </a:rPr>
              <a:t>→ elektron, elektron → ion)</a:t>
            </a:r>
          </a:p>
          <a:p>
            <a:r>
              <a:rPr lang="cs-CZ" smtClean="0">
                <a:cs typeface="Times New Roman" pitchFamily="18" charset="0"/>
              </a:rPr>
              <a:t>Elektrochemický článek = 2 elektrody a elektrolyt</a:t>
            </a:r>
          </a:p>
          <a:p>
            <a:r>
              <a:rPr lang="cs-CZ" smtClean="0">
                <a:cs typeface="Times New Roman" pitchFamily="18" charset="0"/>
              </a:rPr>
              <a:t>Množství iontů je závislé na disociační konstantě</a:t>
            </a:r>
          </a:p>
          <a:p>
            <a:r>
              <a:rPr lang="cs-CZ" smtClean="0">
                <a:cs typeface="Times New Roman" pitchFamily="18" charset="0"/>
              </a:rPr>
              <a:t>Průtok el. proudu je závislý na koncentraci iontů a na jejich pohyblivosti</a:t>
            </a:r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8196" name="Picture 7" descr="C:\Documents and Settings\Tom\Local Settings\Temporary Internet Files\Content.IE5\WXO3CR4D\MC900434785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38" y="5072063"/>
            <a:ext cx="1500187" cy="150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4357688" y="3286125"/>
            <a:ext cx="4357687" cy="257175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Šipka doprava 31"/>
          <p:cNvSpPr/>
          <p:nvPr/>
        </p:nvSpPr>
        <p:spPr>
          <a:xfrm rot="1781254">
            <a:off x="5003800" y="4757738"/>
            <a:ext cx="500063" cy="142875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Šipka doprava 30"/>
          <p:cNvSpPr/>
          <p:nvPr/>
        </p:nvSpPr>
        <p:spPr>
          <a:xfrm rot="1781254">
            <a:off x="5003800" y="3971925"/>
            <a:ext cx="500063" cy="142875"/>
          </a:xfrm>
          <a:prstGeom prst="rightArrow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9221" name="Nadpis 1"/>
          <p:cNvSpPr>
            <a:spLocks noGrp="1"/>
          </p:cNvSpPr>
          <p:nvPr>
            <p:ph type="title"/>
          </p:nvPr>
        </p:nvSpPr>
        <p:spPr>
          <a:xfrm>
            <a:off x="428625" y="714375"/>
            <a:ext cx="8229600" cy="1066800"/>
          </a:xfrm>
        </p:spPr>
        <p:txBody>
          <a:bodyPr/>
          <a:lstStyle/>
          <a:p>
            <a:r>
              <a:rPr lang="cs-CZ" smtClean="0"/>
              <a:t>Princip galvanického článku</a:t>
            </a:r>
          </a:p>
        </p:txBody>
      </p:sp>
      <p:sp>
        <p:nvSpPr>
          <p:cNvPr id="8198" name="Zástupný symbol pro obsah 2"/>
          <p:cNvSpPr>
            <a:spLocks noGrp="1"/>
          </p:cNvSpPr>
          <p:nvPr>
            <p:ph idx="1"/>
          </p:nvPr>
        </p:nvSpPr>
        <p:spPr>
          <a:xfrm>
            <a:off x="428625" y="1643063"/>
            <a:ext cx="3328988" cy="4324350"/>
          </a:xfrm>
        </p:spPr>
        <p:txBody>
          <a:bodyPr/>
          <a:lstStyle/>
          <a:p>
            <a:r>
              <a:rPr lang="cs-CZ" smtClean="0"/>
              <a:t>Elektrolyt</a:t>
            </a:r>
          </a:p>
          <a:p>
            <a:r>
              <a:rPr lang="cs-CZ" smtClean="0"/>
              <a:t>Solný můstek (porézní deska)</a:t>
            </a:r>
          </a:p>
          <a:p>
            <a:r>
              <a:rPr lang="cs-CZ" smtClean="0"/>
              <a:t>Elektroda – zinek</a:t>
            </a:r>
          </a:p>
          <a:p>
            <a:r>
              <a:rPr lang="cs-CZ" smtClean="0"/>
              <a:t>Elektroda – měď</a:t>
            </a:r>
          </a:p>
          <a:p>
            <a:r>
              <a:rPr lang="cs-CZ" smtClean="0"/>
              <a:t>Proces disociace</a:t>
            </a:r>
          </a:p>
          <a:p>
            <a:r>
              <a:rPr lang="cs-CZ" smtClean="0"/>
              <a:t>Přesun elektronů</a:t>
            </a:r>
          </a:p>
          <a:p>
            <a:r>
              <a:rPr lang="cs-CZ" smtClean="0"/>
              <a:t>Směr elektrického proudu</a:t>
            </a:r>
          </a:p>
        </p:txBody>
      </p:sp>
      <p:grpSp>
        <p:nvGrpSpPr>
          <p:cNvPr id="2" name="Skupina 12"/>
          <p:cNvGrpSpPr/>
          <p:nvPr/>
        </p:nvGrpSpPr>
        <p:grpSpPr>
          <a:xfrm>
            <a:off x="4356892" y="3000372"/>
            <a:ext cx="4358512" cy="2859108"/>
            <a:chOff x="4356892" y="3000372"/>
            <a:chExt cx="4358512" cy="2859108"/>
          </a:xfrm>
          <a:solidFill>
            <a:schemeClr val="bg1"/>
          </a:solidFill>
        </p:grpSpPr>
        <p:cxnSp>
          <p:nvCxnSpPr>
            <p:cNvPr id="5" name="Přímá spojovací čára 4"/>
            <p:cNvCxnSpPr/>
            <p:nvPr/>
          </p:nvCxnSpPr>
          <p:spPr>
            <a:xfrm rot="5400000">
              <a:off x="2928926" y="4429132"/>
              <a:ext cx="2857520" cy="1588"/>
            </a:xfrm>
            <a:prstGeom prst="line">
              <a:avLst/>
            </a:prstGeom>
            <a:grpFill/>
            <a:ln w="57150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 rot="5400000">
              <a:off x="7285850" y="4429132"/>
              <a:ext cx="2858314" cy="794"/>
            </a:xfrm>
            <a:prstGeom prst="line">
              <a:avLst/>
            </a:prstGeom>
            <a:grpFill/>
            <a:ln w="57150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 rot="10800000">
              <a:off x="4357686" y="5857892"/>
              <a:ext cx="4357718" cy="1588"/>
            </a:xfrm>
            <a:prstGeom prst="line">
              <a:avLst/>
            </a:prstGeom>
            <a:grpFill/>
            <a:ln w="57150">
              <a:solidFill>
                <a:srgbClr val="00206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19" name="Obdélník 18"/>
          <p:cNvSpPr/>
          <p:nvPr/>
        </p:nvSpPr>
        <p:spPr>
          <a:xfrm>
            <a:off x="4643438" y="2928938"/>
            <a:ext cx="285750" cy="2357437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8143875" y="2928938"/>
            <a:ext cx="285750" cy="235743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429375" y="3143250"/>
            <a:ext cx="71438" cy="271462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03" name="TextovéPole 21"/>
          <p:cNvSpPr txBox="1">
            <a:spLocks noChangeArrowheads="1"/>
          </p:cNvSpPr>
          <p:nvPr/>
        </p:nvSpPr>
        <p:spPr bwMode="auto">
          <a:xfrm>
            <a:off x="4429125" y="5429250"/>
            <a:ext cx="9255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ZnSO</a:t>
            </a:r>
            <a:r>
              <a:rPr lang="cs-CZ" baseline="-25000"/>
              <a:t>4</a:t>
            </a:r>
            <a:endParaRPr lang="cs-CZ"/>
          </a:p>
        </p:txBody>
      </p:sp>
      <p:sp>
        <p:nvSpPr>
          <p:cNvPr id="8204" name="TextovéPole 22"/>
          <p:cNvSpPr txBox="1">
            <a:spLocks noChangeArrowheads="1"/>
          </p:cNvSpPr>
          <p:nvPr/>
        </p:nvSpPr>
        <p:spPr bwMode="auto">
          <a:xfrm>
            <a:off x="7715250" y="5429250"/>
            <a:ext cx="9286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CuSO</a:t>
            </a:r>
            <a:r>
              <a:rPr lang="cs-CZ" baseline="-25000"/>
              <a:t>4</a:t>
            </a:r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5143500" y="4286250"/>
            <a:ext cx="714375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Zn</a:t>
            </a:r>
            <a:r>
              <a:rPr lang="cs-CZ" baseline="30000" dirty="0"/>
              <a:t>2+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786563" y="5143500"/>
            <a:ext cx="739775" cy="369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CU</a:t>
            </a:r>
            <a:r>
              <a:rPr lang="cs-CZ" baseline="30000" dirty="0"/>
              <a:t>2+</a:t>
            </a:r>
            <a:endParaRPr lang="cs-CZ" dirty="0"/>
          </a:p>
        </p:txBody>
      </p:sp>
      <p:sp>
        <p:nvSpPr>
          <p:cNvPr id="8207" name="TextovéPole 25"/>
          <p:cNvSpPr txBox="1">
            <a:spLocks noChangeArrowheads="1"/>
          </p:cNvSpPr>
          <p:nvPr/>
        </p:nvSpPr>
        <p:spPr bwMode="auto">
          <a:xfrm>
            <a:off x="4929188" y="2714625"/>
            <a:ext cx="9223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Zinková</a:t>
            </a:r>
          </a:p>
          <a:p>
            <a:pPr algn="ctr"/>
            <a:r>
              <a:rPr lang="cs-CZ" sz="1400"/>
              <a:t>anoda</a:t>
            </a:r>
          </a:p>
        </p:txBody>
      </p:sp>
      <p:sp>
        <p:nvSpPr>
          <p:cNvPr id="8208" name="TextovéPole 26"/>
          <p:cNvSpPr txBox="1">
            <a:spLocks noChangeArrowheads="1"/>
          </p:cNvSpPr>
          <p:nvPr/>
        </p:nvSpPr>
        <p:spPr bwMode="auto">
          <a:xfrm>
            <a:off x="7215188" y="2714625"/>
            <a:ext cx="946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Měděná </a:t>
            </a:r>
          </a:p>
          <a:p>
            <a:pPr algn="ctr"/>
            <a:r>
              <a:rPr lang="cs-CZ" sz="1400"/>
              <a:t>katoda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286375" y="5000625"/>
            <a:ext cx="714375" cy="36988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Zn</a:t>
            </a:r>
            <a:r>
              <a:rPr lang="cs-CZ" baseline="30000" dirty="0"/>
              <a:t>2+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00875" y="4357688"/>
            <a:ext cx="739775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dirty="0"/>
              <a:t>CU</a:t>
            </a:r>
            <a:r>
              <a:rPr lang="cs-CZ" baseline="30000" dirty="0"/>
              <a:t>2+</a:t>
            </a:r>
            <a:endParaRPr lang="cs-CZ" dirty="0"/>
          </a:p>
        </p:txBody>
      </p:sp>
      <p:sp>
        <p:nvSpPr>
          <p:cNvPr id="33" name="Šipka doprava 32"/>
          <p:cNvSpPr/>
          <p:nvPr/>
        </p:nvSpPr>
        <p:spPr>
          <a:xfrm rot="19155941">
            <a:off x="7558088" y="4075113"/>
            <a:ext cx="500062" cy="142875"/>
          </a:xfrm>
          <a:prstGeom prst="rightArrow">
            <a:avLst/>
          </a:prstGeom>
          <a:solidFill>
            <a:schemeClr val="accent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Šipka doprava 33"/>
          <p:cNvSpPr/>
          <p:nvPr/>
        </p:nvSpPr>
        <p:spPr>
          <a:xfrm rot="19155941">
            <a:off x="7558088" y="5003800"/>
            <a:ext cx="500062" cy="142875"/>
          </a:xfrm>
          <a:prstGeom prst="rightArrow">
            <a:avLst/>
          </a:prstGeom>
          <a:solidFill>
            <a:schemeClr val="accent1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13" name="Picture 21" descr="C:\Documents and Settings\Tom\Local Settings\Temporary Internet Files\Content.IE5\WXO3CR4D\MP90040146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88" y="2000250"/>
            <a:ext cx="857250" cy="57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7" name="Pravoúhlá spojovací čára 26"/>
          <p:cNvCxnSpPr>
            <a:stCxn id="20" idx="0"/>
            <a:endCxn id="8213" idx="3"/>
          </p:cNvCxnSpPr>
          <p:nvPr/>
        </p:nvCxnSpPr>
        <p:spPr>
          <a:xfrm rot="16200000" flipV="1">
            <a:off x="7286625" y="1928813"/>
            <a:ext cx="642938" cy="1357312"/>
          </a:xfrm>
          <a:prstGeom prst="bentConnector2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ravoúhlá spojovací čára 35"/>
          <p:cNvCxnSpPr>
            <a:stCxn id="19" idx="0"/>
            <a:endCxn id="8213" idx="1"/>
          </p:cNvCxnSpPr>
          <p:nvPr/>
        </p:nvCxnSpPr>
        <p:spPr>
          <a:xfrm rot="5400000" flipH="1" flipV="1">
            <a:off x="5107782" y="1964531"/>
            <a:ext cx="642938" cy="1285875"/>
          </a:xfrm>
          <a:prstGeom prst="bentConnector2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25"/>
          <p:cNvSpPr txBox="1">
            <a:spLocks noChangeArrowheads="1"/>
          </p:cNvSpPr>
          <p:nvPr/>
        </p:nvSpPr>
        <p:spPr bwMode="auto">
          <a:xfrm>
            <a:off x="5786438" y="5929313"/>
            <a:ext cx="1414462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1400"/>
              <a:t>Solný můstek</a:t>
            </a:r>
          </a:p>
        </p:txBody>
      </p:sp>
      <p:grpSp>
        <p:nvGrpSpPr>
          <p:cNvPr id="3" name="Skupina 42"/>
          <p:cNvGrpSpPr>
            <a:grpSpLocks/>
          </p:cNvGrpSpPr>
          <p:nvPr/>
        </p:nvGrpSpPr>
        <p:grpSpPr bwMode="auto">
          <a:xfrm>
            <a:off x="4357688" y="1714500"/>
            <a:ext cx="346075" cy="357188"/>
            <a:chOff x="7715272" y="1214422"/>
            <a:chExt cx="346570" cy="357190"/>
          </a:xfrm>
        </p:grpSpPr>
        <p:sp>
          <p:nvSpPr>
            <p:cNvPr id="9259" name="TextovéPole 25"/>
            <p:cNvSpPr txBox="1">
              <a:spLocks noChangeArrowheads="1"/>
            </p:cNvSpPr>
            <p:nvPr/>
          </p:nvSpPr>
          <p:spPr bwMode="auto">
            <a:xfrm>
              <a:off x="7715272" y="1214423"/>
              <a:ext cx="34657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1400"/>
                <a:t>e</a:t>
              </a:r>
              <a:r>
                <a:rPr lang="cs-CZ" sz="1400" baseline="30000"/>
                <a:t>-</a:t>
              </a:r>
              <a:endParaRPr lang="cs-CZ" sz="1400"/>
            </a:p>
          </p:txBody>
        </p:sp>
        <p:sp>
          <p:nvSpPr>
            <p:cNvPr id="42" name="Elipsa 41"/>
            <p:cNvSpPr/>
            <p:nvPr/>
          </p:nvSpPr>
          <p:spPr>
            <a:xfrm>
              <a:off x="7715272" y="1214422"/>
              <a:ext cx="286159" cy="357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4" name="Skupina 43"/>
          <p:cNvGrpSpPr>
            <a:grpSpLocks/>
          </p:cNvGrpSpPr>
          <p:nvPr/>
        </p:nvGrpSpPr>
        <p:grpSpPr bwMode="auto">
          <a:xfrm>
            <a:off x="4929188" y="1643063"/>
            <a:ext cx="346075" cy="357187"/>
            <a:chOff x="7715272" y="1214422"/>
            <a:chExt cx="346570" cy="357190"/>
          </a:xfrm>
        </p:grpSpPr>
        <p:sp>
          <p:nvSpPr>
            <p:cNvPr id="9257" name="TextovéPole 25"/>
            <p:cNvSpPr txBox="1">
              <a:spLocks noChangeArrowheads="1"/>
            </p:cNvSpPr>
            <p:nvPr/>
          </p:nvSpPr>
          <p:spPr bwMode="auto">
            <a:xfrm>
              <a:off x="7715272" y="1214423"/>
              <a:ext cx="34657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1400"/>
                <a:t>e</a:t>
              </a:r>
              <a:r>
                <a:rPr lang="cs-CZ" sz="1400" baseline="30000"/>
                <a:t>-</a:t>
              </a:r>
              <a:endParaRPr lang="cs-CZ" sz="1400"/>
            </a:p>
          </p:txBody>
        </p:sp>
        <p:sp>
          <p:nvSpPr>
            <p:cNvPr id="46" name="Elipsa 45"/>
            <p:cNvSpPr/>
            <p:nvPr/>
          </p:nvSpPr>
          <p:spPr>
            <a:xfrm>
              <a:off x="7715272" y="1214422"/>
              <a:ext cx="286159" cy="357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8" name="Skupina 46"/>
          <p:cNvGrpSpPr>
            <a:grpSpLocks/>
          </p:cNvGrpSpPr>
          <p:nvPr/>
        </p:nvGrpSpPr>
        <p:grpSpPr bwMode="auto">
          <a:xfrm>
            <a:off x="7643813" y="1714500"/>
            <a:ext cx="346075" cy="357188"/>
            <a:chOff x="7715272" y="1214422"/>
            <a:chExt cx="346570" cy="357190"/>
          </a:xfrm>
        </p:grpSpPr>
        <p:sp>
          <p:nvSpPr>
            <p:cNvPr id="9255" name="TextovéPole 25"/>
            <p:cNvSpPr txBox="1">
              <a:spLocks noChangeArrowheads="1"/>
            </p:cNvSpPr>
            <p:nvPr/>
          </p:nvSpPr>
          <p:spPr bwMode="auto">
            <a:xfrm>
              <a:off x="7715272" y="1214423"/>
              <a:ext cx="34657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1400"/>
                <a:t>e</a:t>
              </a:r>
              <a:r>
                <a:rPr lang="cs-CZ" sz="1400" baseline="30000"/>
                <a:t>-</a:t>
              </a:r>
              <a:endParaRPr lang="cs-CZ" sz="1400"/>
            </a:p>
          </p:txBody>
        </p:sp>
        <p:sp>
          <p:nvSpPr>
            <p:cNvPr id="49" name="Elipsa 48"/>
            <p:cNvSpPr/>
            <p:nvPr/>
          </p:nvSpPr>
          <p:spPr>
            <a:xfrm>
              <a:off x="7715272" y="1214422"/>
              <a:ext cx="286159" cy="357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9" name="Skupina 49"/>
          <p:cNvGrpSpPr>
            <a:grpSpLocks/>
          </p:cNvGrpSpPr>
          <p:nvPr/>
        </p:nvGrpSpPr>
        <p:grpSpPr bwMode="auto">
          <a:xfrm>
            <a:off x="8143875" y="1714500"/>
            <a:ext cx="346075" cy="357188"/>
            <a:chOff x="7715272" y="1214422"/>
            <a:chExt cx="346570" cy="357190"/>
          </a:xfrm>
        </p:grpSpPr>
        <p:sp>
          <p:nvSpPr>
            <p:cNvPr id="9253" name="TextovéPole 25"/>
            <p:cNvSpPr txBox="1">
              <a:spLocks noChangeArrowheads="1"/>
            </p:cNvSpPr>
            <p:nvPr/>
          </p:nvSpPr>
          <p:spPr bwMode="auto">
            <a:xfrm>
              <a:off x="7715272" y="1214423"/>
              <a:ext cx="346570" cy="30777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cs-CZ" sz="1400"/>
                <a:t>e</a:t>
              </a:r>
              <a:r>
                <a:rPr lang="cs-CZ" sz="1400" baseline="30000"/>
                <a:t>-</a:t>
              </a:r>
              <a:endParaRPr lang="cs-CZ" sz="1400"/>
            </a:p>
          </p:txBody>
        </p:sp>
        <p:sp>
          <p:nvSpPr>
            <p:cNvPr id="52" name="Elipsa 51"/>
            <p:cNvSpPr/>
            <p:nvPr/>
          </p:nvSpPr>
          <p:spPr>
            <a:xfrm>
              <a:off x="7715272" y="1214422"/>
              <a:ext cx="286159" cy="357190"/>
            </a:xfrm>
            <a:prstGeom prst="ellips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57" name="Ohnutá šipka 56"/>
          <p:cNvSpPr/>
          <p:nvPr/>
        </p:nvSpPr>
        <p:spPr>
          <a:xfrm rot="5220979">
            <a:off x="8154987" y="2149476"/>
            <a:ext cx="428625" cy="28575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Ohnutá šipka 57"/>
          <p:cNvSpPr/>
          <p:nvPr/>
        </p:nvSpPr>
        <p:spPr>
          <a:xfrm>
            <a:off x="4572000" y="2071688"/>
            <a:ext cx="428625" cy="28575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0" name="Přímá spojovací šipka 59"/>
          <p:cNvCxnSpPr/>
          <p:nvPr/>
        </p:nvCxnSpPr>
        <p:spPr>
          <a:xfrm>
            <a:off x="6072188" y="1857375"/>
            <a:ext cx="85725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ovací šipka 60"/>
          <p:cNvCxnSpPr/>
          <p:nvPr/>
        </p:nvCxnSpPr>
        <p:spPr>
          <a:xfrm rot="10800000">
            <a:off x="6072188" y="2714625"/>
            <a:ext cx="857250" cy="1588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>
            <a:spLocks noChangeArrowheads="1"/>
          </p:cNvSpPr>
          <p:nvPr/>
        </p:nvSpPr>
        <p:spPr bwMode="auto">
          <a:xfrm>
            <a:off x="6286500" y="1500188"/>
            <a:ext cx="3222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e</a:t>
            </a:r>
          </a:p>
        </p:txBody>
      </p:sp>
      <p:sp>
        <p:nvSpPr>
          <p:cNvPr id="64" name="TextovéPole 63"/>
          <p:cNvSpPr txBox="1">
            <a:spLocks noChangeArrowheads="1"/>
          </p:cNvSpPr>
          <p:nvPr/>
        </p:nvSpPr>
        <p:spPr bwMode="auto">
          <a:xfrm>
            <a:off x="6357938" y="2714625"/>
            <a:ext cx="2825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I</a:t>
            </a:r>
          </a:p>
        </p:txBody>
      </p:sp>
      <p:sp>
        <p:nvSpPr>
          <p:cNvPr id="65" name="TextovéPole 64"/>
          <p:cNvSpPr txBox="1">
            <a:spLocks noChangeArrowheads="1"/>
          </p:cNvSpPr>
          <p:nvPr/>
        </p:nvSpPr>
        <p:spPr bwMode="auto">
          <a:xfrm>
            <a:off x="7929563" y="2286000"/>
            <a:ext cx="37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+</a:t>
            </a:r>
          </a:p>
        </p:txBody>
      </p:sp>
      <p:sp>
        <p:nvSpPr>
          <p:cNvPr id="66" name="TextovéPole 65"/>
          <p:cNvSpPr txBox="1">
            <a:spLocks noChangeArrowheads="1"/>
          </p:cNvSpPr>
          <p:nvPr/>
        </p:nvSpPr>
        <p:spPr bwMode="auto">
          <a:xfrm>
            <a:off x="4786313" y="2286000"/>
            <a:ext cx="3730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-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8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8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82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8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8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8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8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2000"/>
                            </p:stCondLst>
                            <p:childTnLst>
                              <p:par>
                                <p:cTn id="8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4000"/>
                            </p:stCondLst>
                            <p:childTnLst>
                              <p:par>
                                <p:cTn id="9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6000"/>
                            </p:stCondLst>
                            <p:childTnLst>
                              <p:par>
                                <p:cTn id="9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8000"/>
                            </p:stCondLst>
                            <p:childTnLst>
                              <p:par>
                                <p:cTn id="10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1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2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2000" fill="hold"/>
                                        <p:tgtEl>
                                          <p:spTgt spid="82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8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8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8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000"/>
                            </p:stCondLst>
                            <p:childTnLst>
                              <p:par>
                                <p:cTn id="15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4000"/>
                            </p:stCondLst>
                            <p:childTnLst>
                              <p:par>
                                <p:cTn id="16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6000"/>
                            </p:stCondLst>
                            <p:childTnLst>
                              <p:par>
                                <p:cTn id="16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8000"/>
                            </p:stCondLst>
                            <p:childTnLst>
                              <p:par>
                                <p:cTn id="17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10000"/>
                            </p:stCondLst>
                            <p:childTnLst>
                              <p:par>
                                <p:cTn id="180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5" fill="hold">
                            <p:stCondLst>
                              <p:cond delay="12000"/>
                            </p:stCondLst>
                            <p:childTnLst>
                              <p:par>
                                <p:cTn id="18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2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9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6" dur="2000" fill="hold"/>
                                        <p:tgtEl>
                                          <p:spTgt spid="8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8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8" dur="2000"/>
                                        <p:tgtEl>
                                          <p:spTgt spid="8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2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32" grpId="0" animBg="1"/>
      <p:bldP spid="31" grpId="0" animBg="1"/>
      <p:bldP spid="19" grpId="0" animBg="1"/>
      <p:bldP spid="20" grpId="0" animBg="1"/>
      <p:bldP spid="21" grpId="0" animBg="1"/>
      <p:bldP spid="8203" grpId="0"/>
      <p:bldP spid="8204" grpId="0"/>
      <p:bldP spid="24" grpId="0" animBg="1"/>
      <p:bldP spid="25" grpId="0" animBg="1"/>
      <p:bldP spid="8207" grpId="0"/>
      <p:bldP spid="8208" grpId="0"/>
      <p:bldP spid="29" grpId="0" animBg="1"/>
      <p:bldP spid="30" grpId="0" animBg="1"/>
      <p:bldP spid="33" grpId="0" animBg="1"/>
      <p:bldP spid="34" grpId="0" animBg="1"/>
      <p:bldP spid="38" grpId="0"/>
      <p:bldP spid="57" grpId="0" animBg="1"/>
      <p:bldP spid="58" grpId="0" animBg="1"/>
      <p:bldP spid="63" grpId="0"/>
      <p:bldP spid="64" grpId="0"/>
      <p:bldP spid="65" grpId="0"/>
      <p:bldP spid="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Elektrodový rovnovážný potenciál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63" y="2249488"/>
            <a:ext cx="4471987" cy="679450"/>
          </a:xfrm>
        </p:spPr>
        <p:txBody>
          <a:bodyPr/>
          <a:lstStyle/>
          <a:p>
            <a:pPr>
              <a:buFont typeface="Georgia" pitchFamily="18" charset="0"/>
              <a:buNone/>
            </a:pPr>
            <a:r>
              <a:rPr lang="cs-CZ" smtClean="0"/>
              <a:t>Nernstova rovnice</a:t>
            </a:r>
          </a:p>
          <a:p>
            <a:pPr>
              <a:buFont typeface="Georgia" pitchFamily="18" charset="0"/>
              <a:buNone/>
            </a:pPr>
            <a:endParaRPr lang="cs-CZ" smtClean="0"/>
          </a:p>
        </p:txBody>
      </p:sp>
      <p:graphicFrame>
        <p:nvGraphicFramePr>
          <p:cNvPr id="23554" name="Zástupný symbol pro obsah 3"/>
          <p:cNvGraphicFramePr>
            <a:graphicFrameLocks noChangeAspect="1"/>
          </p:cNvGraphicFramePr>
          <p:nvPr/>
        </p:nvGraphicFramePr>
        <p:xfrm>
          <a:off x="5357813" y="2286000"/>
          <a:ext cx="3052762" cy="1571625"/>
        </p:xfrm>
        <a:graphic>
          <a:graphicData uri="http://schemas.openxmlformats.org/presentationml/2006/ole">
            <p:oleObj spid="_x0000_s1026" name="Rovnice" r:id="rId3" imgW="1282680" imgH="66024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571500" y="3286125"/>
            <a:ext cx="8582025" cy="523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800" dirty="0">
                <a:latin typeface="+mn-lt"/>
              </a:rPr>
              <a:t>Řada kovů dle standardního potenciálu (</a:t>
            </a:r>
            <a:r>
              <a:rPr lang="cs-CZ" sz="2800" dirty="0" err="1">
                <a:latin typeface="+mn-lt"/>
              </a:rPr>
              <a:t>Beketovova</a:t>
            </a:r>
            <a:r>
              <a:rPr lang="cs-CZ" sz="2800" dirty="0">
                <a:latin typeface="+mn-lt"/>
              </a:rPr>
              <a:t>)</a:t>
            </a:r>
          </a:p>
        </p:txBody>
      </p:sp>
      <p:graphicFrame>
        <p:nvGraphicFramePr>
          <p:cNvPr id="8" name="Zástupný symbol pro obsah 3"/>
          <p:cNvGraphicFramePr>
            <a:graphicFrameLocks/>
          </p:cNvGraphicFramePr>
          <p:nvPr/>
        </p:nvGraphicFramePr>
        <p:xfrm>
          <a:off x="214313" y="3786188"/>
          <a:ext cx="8643937" cy="278606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9" name="Šipka dolů 8"/>
          <p:cNvSpPr/>
          <p:nvPr/>
        </p:nvSpPr>
        <p:spPr>
          <a:xfrm>
            <a:off x="6500813" y="4000500"/>
            <a:ext cx="142875" cy="64293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Kovy ve stomatologii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Slitiny obecných kovů</a:t>
            </a:r>
          </a:p>
          <a:p>
            <a:r>
              <a:rPr lang="cs-CZ" smtClean="0"/>
              <a:t>Slitiny ušlechtilých kovů</a:t>
            </a:r>
          </a:p>
          <a:p>
            <a:r>
              <a:rPr lang="cs-CZ" smtClean="0"/>
              <a:t>Vhodné mechanické, fyzikální a technologické vlastnosti</a:t>
            </a:r>
          </a:p>
          <a:p>
            <a:r>
              <a:rPr lang="cs-CZ" smtClean="0"/>
              <a:t>Testované již desítky let</a:t>
            </a:r>
          </a:p>
          <a:p>
            <a:r>
              <a:rPr lang="cs-CZ" smtClean="0"/>
              <a:t>V ústní dutině jsou i nestabilní – mechanické a chemické změny</a:t>
            </a:r>
          </a:p>
          <a:p>
            <a:endParaRPr lang="cs-CZ" smtClean="0"/>
          </a:p>
        </p:txBody>
      </p:sp>
      <p:pic>
        <p:nvPicPr>
          <p:cNvPr id="10244" name="Picture 8" descr="C:\Documents and Settings\Tom\Local Settings\Temporary Internet Files\Content.IE5\G5MVCTC7\MC9003361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928688"/>
            <a:ext cx="2357438" cy="1722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Galvanismus v dutině ústní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Kombinace kovových slitin = elektrody</a:t>
            </a:r>
          </a:p>
          <a:p>
            <a:r>
              <a:rPr lang="cs-CZ" smtClean="0"/>
              <a:t>Slina, sulkulární tekutina, potrava = elektrolyt</a:t>
            </a:r>
          </a:p>
          <a:p>
            <a:r>
              <a:rPr lang="cs-CZ" smtClean="0"/>
              <a:t>Různý elektrochemický potenciál kovů (vůči vodíkové elektrodě) = galvanický proud </a:t>
            </a:r>
          </a:p>
        </p:txBody>
      </p:sp>
      <p:pic>
        <p:nvPicPr>
          <p:cNvPr id="11268" name="Picture 2" descr="C:\Documents and Settings\Tom\Local Settings\Temporary Internet Files\Content.IE5\WXO3CR4D\MP900439244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928688"/>
            <a:ext cx="1700213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 descr="C:\Documents and Settings\Tom\Local Settings\Temporary Internet Files\Content.IE5\G5MVCTC7\MC90023060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13" y="4143375"/>
            <a:ext cx="2428875" cy="247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Vliv galvanických proudů na živou tkáň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Rozrušování dentálních slitin (uvolňování kovových iontů)</a:t>
            </a:r>
          </a:p>
          <a:p>
            <a:r>
              <a:rPr lang="cs-CZ" smtClean="0"/>
              <a:t>Vstřebávání těchto partikulí</a:t>
            </a:r>
          </a:p>
          <a:p>
            <a:r>
              <a:rPr lang="cs-CZ" smtClean="0"/>
              <a:t>Kontaktní alergické projevy</a:t>
            </a:r>
          </a:p>
          <a:p>
            <a:r>
              <a:rPr lang="cs-CZ" smtClean="0"/>
              <a:t>Celkové alergické projevy</a:t>
            </a:r>
          </a:p>
          <a:p>
            <a:r>
              <a:rPr lang="cs-CZ" smtClean="0"/>
              <a:t>Odpověď organismu = zánět</a:t>
            </a:r>
          </a:p>
          <a:p>
            <a:r>
              <a:rPr lang="cs-CZ" smtClean="0"/>
              <a:t>Intenzita proudů, délka působení, práh bolesti, dráždivost organismu</a:t>
            </a:r>
          </a:p>
          <a:p>
            <a:endParaRPr lang="cs-CZ" smtClean="0"/>
          </a:p>
        </p:txBody>
      </p:sp>
      <p:pic>
        <p:nvPicPr>
          <p:cNvPr id="12292" name="Picture 4" descr="C:\Documents and Settings\Tom\Local Settings\Temporary Internet Files\Content.IE5\G5MVCTC7\MC90043874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7938" y="3071813"/>
            <a:ext cx="2119312" cy="158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Následky galvanických proudů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Poruchy prokrvení CNS, průchodnost karotid, změny krevního tlaku, patologie GIT, slinných žláz, pálení, bolestivost měkkých tkání, poruchy salivace, nehojící se rány</a:t>
            </a:r>
          </a:p>
          <a:p>
            <a:r>
              <a:rPr lang="cs-CZ" smtClean="0"/>
              <a:t>Podobné projevy jako u diabetes mellitus, krevní onemocnění, záněty dásní, onkologická onemocnění</a:t>
            </a:r>
          </a:p>
          <a:p>
            <a:r>
              <a:rPr lang="cs-CZ" smtClean="0"/>
              <a:t>Kovová pachuť, pocit hořka, brnění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Klinické testy – měření proudů v ústech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Měřicí rozsah ss napětí 0 - 1000mV</a:t>
            </a:r>
          </a:p>
          <a:p>
            <a:r>
              <a:rPr lang="cs-CZ" smtClean="0"/>
              <a:t>Vstupní odpor 1 M</a:t>
            </a:r>
            <a:r>
              <a:rPr lang="el-GR" smtClean="0"/>
              <a:t>Ω</a:t>
            </a:r>
            <a:endParaRPr lang="cs-CZ" smtClean="0"/>
          </a:p>
          <a:p>
            <a:r>
              <a:rPr lang="cs-CZ" smtClean="0"/>
              <a:t>Měřicí rozsah proudu 0 – 50 mA</a:t>
            </a:r>
          </a:p>
          <a:p>
            <a:r>
              <a:rPr lang="cs-CZ" smtClean="0"/>
              <a:t>Různá kombinace měření (kov, sliznice, jazyk, tvář)</a:t>
            </a:r>
          </a:p>
          <a:p>
            <a:r>
              <a:rPr lang="cs-CZ" smtClean="0"/>
              <a:t>Nekonfliktní hodnoty – 3 mA, 80 mV</a:t>
            </a:r>
          </a:p>
          <a:p>
            <a:r>
              <a:rPr lang="cs-CZ" smtClean="0"/>
              <a:t>Proud nad 10 mA – nutno řešit</a:t>
            </a:r>
          </a:p>
        </p:txBody>
      </p:sp>
      <p:pic>
        <p:nvPicPr>
          <p:cNvPr id="14340" name="Picture 3" descr="C:\Documents and Settings\Tom\Local Settings\Temporary Internet Files\Content.IE5\C9G3I5YJ\MC90040424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13" y="4786313"/>
            <a:ext cx="1822450" cy="174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Galvanické proudy z protetického hlediska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Nevhodná kombinace dvou různých kovů</a:t>
            </a:r>
          </a:p>
          <a:p>
            <a:r>
              <a:rPr lang="cs-CZ" smtClean="0"/>
              <a:t>Chyby při zpracování dentálních slitin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Kombinace litiny a plechu či drátu (různé složení)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Vznik dendritické struktury slitiny (lokální galvanický článek)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Pórovitost odlitku (různá oxidace povrchů = galvanický článek)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Povrchové defekty (lunkry)</a:t>
            </a:r>
          </a:p>
          <a:p>
            <a:pPr lvl="1">
              <a:buFont typeface="Wingdings" pitchFamily="2" charset="2"/>
              <a:buChar char="Ø"/>
            </a:pPr>
            <a:r>
              <a:rPr lang="cs-CZ" smtClean="0"/>
              <a:t>Opracování povrchu náhrady</a:t>
            </a:r>
          </a:p>
          <a:p>
            <a:pPr lvl="1">
              <a:buFont typeface="Wingdings" pitchFamily="2" charset="2"/>
              <a:buChar char="Ø"/>
            </a:pPr>
            <a:endParaRPr lang="cs-CZ" smtClean="0"/>
          </a:p>
        </p:txBody>
      </p:sp>
      <p:pic>
        <p:nvPicPr>
          <p:cNvPr id="15364" name="Picture 5" descr="C:\Documents and Settings\Tom\Local Settings\Temporary Internet Files\Content.IE5\WXO3CR4D\MP90044246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5072063"/>
            <a:ext cx="1706563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Shrnutí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Každá slitina v dutině ústní koroduje</a:t>
            </a:r>
          </a:p>
          <a:p>
            <a:r>
              <a:rPr lang="cs-CZ" smtClean="0"/>
              <a:t>Úbytek materiálu – elektrochemická koroze a abraze</a:t>
            </a:r>
          </a:p>
          <a:p>
            <a:r>
              <a:rPr lang="cs-CZ" smtClean="0"/>
              <a:t>Galvanismus – různorodé změny, poruchy látkové výměny, nervové patologie</a:t>
            </a:r>
          </a:p>
          <a:p>
            <a:r>
              <a:rPr lang="cs-CZ" smtClean="0"/>
              <a:t>Použití kvalitních dentálních kovů</a:t>
            </a:r>
          </a:p>
          <a:p>
            <a:r>
              <a:rPr lang="cs-CZ" smtClean="0"/>
              <a:t>Zpracování kovů lege artis</a:t>
            </a:r>
          </a:p>
        </p:txBody>
      </p:sp>
      <p:pic>
        <p:nvPicPr>
          <p:cNvPr id="16388" name="Picture 2" descr="C:\Documents and Settings\Tom\Local Settings\Temporary Internet Files\Content.IE5\G5MVCTC7\MC90043475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50" y="4643438"/>
            <a:ext cx="1928813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1" descr="Popis: Popis: OPVK_hor_zakladni_logolink_RGB_cz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1268413"/>
            <a:ext cx="5262563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0" y="620713"/>
            <a:ext cx="9144000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300">
                <a:latin typeface="Arial" charset="0"/>
              </a:rPr>
              <a:t>Materiál je určen pro bezplatné používání a pro potřebu výuky, vzdělávání na všech typech škol a školských zařízení. </a:t>
            </a:r>
          </a:p>
          <a:p>
            <a:pPr algn="ctr"/>
            <a:r>
              <a:rPr lang="cs-CZ" sz="1300">
                <a:latin typeface="Arial" charset="0"/>
              </a:rPr>
              <a:t>Jakékoliv další použití podléhá autorskému zákonu</a:t>
            </a:r>
          </a:p>
        </p:txBody>
      </p:sp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323850" y="2349500"/>
            <a:ext cx="8424863" cy="406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/>
              <a:t>Zdroj:</a:t>
            </a:r>
          </a:p>
          <a:p>
            <a:r>
              <a:rPr lang="cs-CZ">
                <a:latin typeface="Arial" charset="0"/>
              </a:rPr>
              <a:t>HUBÁLKOVÁ Hana, KRŇOULOVÁ Jana. </a:t>
            </a:r>
            <a:r>
              <a:rPr lang="cs-CZ" i="1">
                <a:latin typeface="Arial" charset="0"/>
              </a:rPr>
              <a:t>Materiály a technologie v protetickém zubním lékařství</a:t>
            </a:r>
            <a:r>
              <a:rPr lang="cs-CZ">
                <a:latin typeface="Arial" charset="0"/>
              </a:rPr>
              <a:t>. Praha: Galén, 2009. ISBN 978-80-7262-581-9. </a:t>
            </a:r>
          </a:p>
          <a:p>
            <a:endParaRPr lang="cs-CZ" sz="1600"/>
          </a:p>
          <a:p>
            <a:r>
              <a:rPr lang="cs-CZ" sz="1600"/>
              <a:t>Internetové zdroje: </a:t>
            </a:r>
          </a:p>
          <a:p>
            <a:r>
              <a:rPr lang="it-IT" sz="1600"/>
              <a:t>[online]. [cit. 2013-0</a:t>
            </a:r>
            <a:r>
              <a:rPr lang="cs-CZ" sz="1600"/>
              <a:t>2</a:t>
            </a:r>
            <a:r>
              <a:rPr lang="it-IT" sz="1600"/>
              <a:t>-1</a:t>
            </a:r>
            <a:r>
              <a:rPr lang="cs-CZ" sz="1600"/>
              <a:t>6</a:t>
            </a:r>
            <a:r>
              <a:rPr lang="it-IT" sz="1600"/>
              <a:t>]. Dostupné z</a:t>
            </a:r>
            <a:r>
              <a:rPr lang="cs-CZ" sz="1600"/>
              <a:t>:</a:t>
            </a:r>
            <a:r>
              <a:rPr lang="it-IT" sz="1600"/>
              <a:t> http://cs.wikipedia.org/wiki/Beketovova_%C5%99ada_kov%C5%AF</a:t>
            </a:r>
            <a:endParaRPr lang="cs-CZ" sz="1600"/>
          </a:p>
          <a:p>
            <a:r>
              <a:rPr lang="it-IT" sz="1600"/>
              <a:t>[online]. [cit. 2013-0</a:t>
            </a:r>
            <a:r>
              <a:rPr lang="cs-CZ" sz="1600"/>
              <a:t>2</a:t>
            </a:r>
            <a:r>
              <a:rPr lang="it-IT" sz="1600"/>
              <a:t>-1</a:t>
            </a:r>
            <a:r>
              <a:rPr lang="cs-CZ" sz="1600"/>
              <a:t>6</a:t>
            </a:r>
            <a:r>
              <a:rPr lang="it-IT" sz="1600"/>
              <a:t>]. Dostupné z: http://www.vscht.cz/met/stranky/vyuka/labcv/korozni_inzenyrstvi_se/koroze/t_elchem.htm#obr6</a:t>
            </a:r>
            <a:endParaRPr lang="cs-CZ" sz="1600"/>
          </a:p>
          <a:p>
            <a:r>
              <a:rPr lang="it-IT" sz="1600"/>
              <a:t>[online]. [cit. 2013-0</a:t>
            </a:r>
            <a:r>
              <a:rPr lang="cs-CZ" sz="1600"/>
              <a:t>2</a:t>
            </a:r>
            <a:r>
              <a:rPr lang="it-IT" sz="1600"/>
              <a:t>-1</a:t>
            </a:r>
            <a:r>
              <a:rPr lang="cs-CZ" sz="1600"/>
              <a:t>6</a:t>
            </a:r>
            <a:r>
              <a:rPr lang="it-IT" sz="1600"/>
              <a:t>]. Dostupné z: http://zdravi.e15.cz/clanek/priloha-lekarske-listy/elektrochemicke-jevy-v-dutine-ustni-148959</a:t>
            </a:r>
            <a:endParaRPr lang="cs-CZ" sz="1600"/>
          </a:p>
          <a:p>
            <a:endParaRPr lang="cs-CZ" sz="1600"/>
          </a:p>
          <a:p>
            <a:r>
              <a:rPr lang="cs-CZ" sz="1600"/>
              <a:t>Použité obrázky a animace pocházejí z otevřené galerie Microsoft </a:t>
            </a:r>
          </a:p>
          <a:p>
            <a:r>
              <a:rPr lang="cs-CZ" sz="1600"/>
              <a:t>Office Powerpoint</a:t>
            </a:r>
          </a:p>
          <a:p>
            <a:endParaRPr lang="cs-CZ" sz="1600"/>
          </a:p>
        </p:txBody>
      </p:sp>
      <p:pic>
        <p:nvPicPr>
          <p:cNvPr id="17413" name="Picture 9" descr="logo VOZSaSZS krivk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5157788"/>
            <a:ext cx="14954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1148</TotalTime>
  <Words>523</Words>
  <PresentationFormat>Předvádění na obrazovce (4:3)</PresentationFormat>
  <Paragraphs>114</Paragraphs>
  <Slides>13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27" baseType="lpstr">
      <vt:lpstr>Verdana</vt:lpstr>
      <vt:lpstr>Arial</vt:lpstr>
      <vt:lpstr>Trebuchet MS</vt:lpstr>
      <vt:lpstr>Georgia</vt:lpstr>
      <vt:lpstr>Wingdings 2</vt:lpstr>
      <vt:lpstr>Calibri</vt:lpstr>
      <vt:lpstr>Times New Roman</vt:lpstr>
      <vt:lpstr>Wingdings</vt:lpstr>
      <vt:lpstr>Urbanistický</vt:lpstr>
      <vt:lpstr>1_Urbanistický</vt:lpstr>
      <vt:lpstr>2_Urbanistický</vt:lpstr>
      <vt:lpstr>3_Urbanistický</vt:lpstr>
      <vt:lpstr>Editor rovnic 3.0</vt:lpstr>
      <vt:lpstr>Graf aplikace Microsoft Office Excel</vt:lpstr>
      <vt:lpstr>Snímek 1</vt:lpstr>
      <vt:lpstr>Elektrochemická koroze </vt:lpstr>
      <vt:lpstr>Elektrochemická koroze</vt:lpstr>
      <vt:lpstr>Princip galvanického článku</vt:lpstr>
      <vt:lpstr>Elektrodový rovnovážný potenciál</vt:lpstr>
      <vt:lpstr>Kovy ve stomatologii</vt:lpstr>
      <vt:lpstr>Galvanismus v dutině ústní</vt:lpstr>
      <vt:lpstr>Vliv galvanických proudů na živou tkáň </vt:lpstr>
      <vt:lpstr>Následky galvanických proudů</vt:lpstr>
      <vt:lpstr>Klinické testy – měření proudů v ústech</vt:lpstr>
      <vt:lpstr>Galvanické proudy z protetického hlediska</vt:lpstr>
      <vt:lpstr>Shrnutí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Problematika licí techniky </dc:title>
  <cp:lastModifiedBy>74093</cp:lastModifiedBy>
  <cp:revision>112</cp:revision>
  <dcterms:modified xsi:type="dcterms:W3CDTF">2013-05-09T11:58:47Z</dcterms:modified>
</cp:coreProperties>
</file>