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7" r:id="rId2"/>
    <p:sldId id="279" r:id="rId3"/>
    <p:sldId id="283" r:id="rId4"/>
    <p:sldId id="284" r:id="rId5"/>
    <p:sldId id="285" r:id="rId6"/>
    <p:sldId id="257" r:id="rId7"/>
    <p:sldId id="278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6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12C01-5DC2-4FCE-B09F-0E79058C8363}" type="datetimeFigureOut">
              <a:rPr lang="cs-CZ" smtClean="0"/>
              <a:t>8.5.2013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C5727D-B858-4B48-AF49-D01EB95BBD6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102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5727D-B858-4B48-AF49-D01EB95BBD6A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0448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5727D-B858-4B48-AF49-D01EB95BBD6A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558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89117-1FDF-482D-9154-C8E58755E6C3}" type="datetimeFigureOut">
              <a:rPr lang="cs-CZ" smtClean="0"/>
              <a:pPr/>
              <a:t>8.5.2013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84976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.2.2013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VY_32_INOVACE_1A_AJ8_07_Verb+-			      ing, verb+inf., verb+ -ing or infinitive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(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same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meaning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Gerundium / infinitiv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verb, the infinitive, the - ing form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18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395536" y="1412776"/>
            <a:ext cx="8424936" cy="4770537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Slovesa, po nichž následuje gerundium</a:t>
            </a:r>
          </a:p>
          <a:p>
            <a:pPr>
              <a:defRPr/>
            </a:pPr>
            <a:r>
              <a:rPr lang="cs-CZ" sz="2400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Slovesa, po nichž následuje infinitiv </a:t>
            </a: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Slovesa, po nichž následuje buď gerundium nebo infinitiv </a:t>
            </a: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bez </a:t>
            </a: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podstatné</a:t>
            </a: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změny významu. </a:t>
            </a:r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Cvičení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 procvičení této gramatiky s bodovým  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	ohodnocením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 možnou klasifikací.</a:t>
            </a:r>
          </a:p>
          <a:p>
            <a:pPr>
              <a:defRPr/>
            </a:pPr>
            <a:endParaRPr lang="cs-CZ" sz="2400" dirty="0" smtClean="0">
              <a:ln w="12700">
                <a:noFill/>
                <a:prstDash val="solid"/>
              </a:ln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 smtClean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206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77796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Slovesa, po nichž následuje </a:t>
            </a:r>
            <a:r>
              <a:rPr lang="cs-CZ" sz="2400" b="1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gerundium</a:t>
            </a:r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6486" y="1410742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finish</a:t>
            </a:r>
          </a:p>
          <a:p>
            <a:r>
              <a:rPr lang="cs-CZ" sz="2400" b="1" dirty="0"/>
              <a:t>imagine</a:t>
            </a:r>
          </a:p>
          <a:p>
            <a:r>
              <a:rPr lang="cs-CZ" sz="2400" b="1" dirty="0"/>
              <a:t>don’t mind</a:t>
            </a:r>
          </a:p>
          <a:p>
            <a:r>
              <a:rPr lang="cs-CZ" sz="2400" b="1" dirty="0" smtClean="0"/>
              <a:t>enjoy</a:t>
            </a:r>
          </a:p>
          <a:p>
            <a:r>
              <a:rPr lang="cs-CZ" sz="2400" b="1" dirty="0"/>
              <a:t>can′t stand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9010" y="1764685"/>
            <a:ext cx="24482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+ </a:t>
            </a:r>
            <a:r>
              <a:rPr lang="cs-CZ" sz="2800" b="1" dirty="0"/>
              <a:t> ing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6902" y="3728727"/>
            <a:ext cx="83515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I′ve </a:t>
            </a:r>
            <a:r>
              <a:rPr lang="cs-CZ" sz="2400" b="1" dirty="0"/>
              <a:t>finished</a:t>
            </a:r>
            <a:r>
              <a:rPr lang="cs-CZ" sz="2400" dirty="0"/>
              <a:t> </a:t>
            </a:r>
            <a:r>
              <a:rPr lang="cs-CZ" sz="2400" dirty="0" smtClean="0"/>
              <a:t>………….. </a:t>
            </a:r>
            <a:r>
              <a:rPr lang="cs-CZ" sz="2400" dirty="0"/>
              <a:t>my homework</a:t>
            </a:r>
            <a:r>
              <a:rPr lang="cs-CZ" sz="2400" dirty="0" smtClean="0"/>
              <a:t>. (do)</a:t>
            </a:r>
            <a:endParaRPr lang="cs-CZ" sz="2400" dirty="0"/>
          </a:p>
          <a:p>
            <a:r>
              <a:rPr lang="cs-CZ" sz="2400" dirty="0"/>
              <a:t>I </a:t>
            </a:r>
            <a:r>
              <a:rPr lang="cs-CZ" sz="2400" b="1" dirty="0"/>
              <a:t>can’t imagine </a:t>
            </a:r>
            <a:r>
              <a:rPr lang="cs-CZ" sz="2400" dirty="0" smtClean="0"/>
              <a:t>living   …………….  in another country. (live)</a:t>
            </a:r>
            <a:endParaRPr lang="cs-CZ" sz="2400" dirty="0"/>
          </a:p>
          <a:p>
            <a:r>
              <a:rPr lang="en-US" sz="2400" dirty="0"/>
              <a:t>I </a:t>
            </a:r>
            <a:r>
              <a:rPr lang="en-US" sz="2400" b="1" dirty="0"/>
              <a:t>don't mind </a:t>
            </a:r>
            <a:r>
              <a:rPr lang="cs-CZ" sz="2400" dirty="0" smtClean="0"/>
              <a:t>………………</a:t>
            </a:r>
            <a:r>
              <a:rPr lang="en-US" sz="2400" dirty="0" smtClean="0"/>
              <a:t> </a:t>
            </a:r>
            <a:r>
              <a:rPr lang="en-US" sz="2400" dirty="0"/>
              <a:t>here. </a:t>
            </a:r>
            <a:r>
              <a:rPr lang="cs-CZ" sz="2400" dirty="0" smtClean="0"/>
              <a:t>(stay)</a:t>
            </a:r>
            <a:endParaRPr lang="cs-CZ" sz="2400" dirty="0"/>
          </a:p>
          <a:p>
            <a:r>
              <a:rPr lang="cs-CZ" sz="2400" dirty="0"/>
              <a:t>I </a:t>
            </a:r>
            <a:r>
              <a:rPr lang="cs-CZ" sz="2400" b="1" dirty="0" smtClean="0"/>
              <a:t>enjoy</a:t>
            </a:r>
            <a:r>
              <a:rPr lang="cs-CZ" sz="2400" dirty="0"/>
              <a:t> </a:t>
            </a:r>
            <a:r>
              <a:rPr lang="cs-CZ" sz="2400" dirty="0" smtClean="0"/>
              <a:t>……………….  </a:t>
            </a:r>
            <a:r>
              <a:rPr lang="cs-CZ" sz="2400" dirty="0"/>
              <a:t>TV</a:t>
            </a:r>
            <a:r>
              <a:rPr lang="cs-CZ" sz="2400" dirty="0" smtClean="0"/>
              <a:t>. (watch)</a:t>
            </a:r>
          </a:p>
          <a:p>
            <a:r>
              <a:rPr lang="cs-CZ" sz="2400" dirty="0" smtClean="0"/>
              <a:t>My mum </a:t>
            </a:r>
            <a:r>
              <a:rPr lang="cs-CZ" sz="2400" b="1" dirty="0"/>
              <a:t>can′t </a:t>
            </a:r>
            <a:r>
              <a:rPr lang="cs-CZ" sz="2400" b="1" dirty="0" smtClean="0"/>
              <a:t>stand</a:t>
            </a:r>
            <a:r>
              <a:rPr lang="cs-CZ" sz="2400" b="1" dirty="0"/>
              <a:t> </a:t>
            </a:r>
            <a:r>
              <a:rPr lang="cs-CZ" sz="2400" dirty="0" smtClean="0"/>
              <a:t>……………… (iron)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23731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Make some sentences using this word.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13119" y="1564629"/>
            <a:ext cx="46308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 can’t</a:t>
            </a:r>
            <a:r>
              <a:rPr lang="cs-CZ" sz="2400" b="1" dirty="0"/>
              <a:t> imagine liv</a:t>
            </a:r>
            <a:r>
              <a:rPr lang="cs-CZ" sz="2400" dirty="0">
                <a:solidFill>
                  <a:srgbClr val="FF0000"/>
                </a:solidFill>
              </a:rPr>
              <a:t>ing</a:t>
            </a:r>
            <a:r>
              <a:rPr lang="cs-CZ" sz="2400" dirty="0"/>
              <a:t>  without my parents.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684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2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2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2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200"/>
                            </p:stCondLst>
                            <p:childTnLst>
                              <p:par>
                                <p:cTn id="33" presetID="2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10527"/>
                                      </p:to>
                                    </p:animClr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0527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21739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Slovesa, po nichž následuje </a:t>
            </a:r>
            <a:r>
              <a:rPr lang="cs-CZ" sz="2400" b="1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infinitiv</a:t>
            </a:r>
            <a:r>
              <a:rPr lang="cs-CZ" sz="2400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908720"/>
            <a:ext cx="18722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want</a:t>
            </a:r>
          </a:p>
          <a:p>
            <a:r>
              <a:rPr lang="cs-CZ" sz="2400" b="1" dirty="0"/>
              <a:t>promise</a:t>
            </a:r>
          </a:p>
          <a:p>
            <a:r>
              <a:rPr lang="cs-CZ" sz="2400" b="1" dirty="0"/>
              <a:t>agree</a:t>
            </a:r>
          </a:p>
          <a:p>
            <a:r>
              <a:rPr lang="cs-CZ" sz="2400" b="1" dirty="0"/>
              <a:t>decide</a:t>
            </a:r>
          </a:p>
          <a:p>
            <a:r>
              <a:rPr lang="cs-CZ" sz="2400" b="1" dirty="0"/>
              <a:t>refuse</a:t>
            </a:r>
          </a:p>
          <a:p>
            <a:r>
              <a:rPr lang="cs-CZ" sz="2400" b="1" dirty="0"/>
              <a:t>forget</a:t>
            </a:r>
          </a:p>
          <a:p>
            <a:r>
              <a:rPr lang="cs-CZ" sz="2400" b="1" dirty="0"/>
              <a:t>offer</a:t>
            </a:r>
          </a:p>
          <a:p>
            <a:r>
              <a:rPr lang="cs-CZ" sz="2400" b="1" dirty="0" smtClean="0"/>
              <a:t>need</a:t>
            </a:r>
          </a:p>
          <a:p>
            <a:r>
              <a:rPr lang="cs-CZ" sz="2400" b="1" dirty="0" smtClean="0"/>
              <a:t>hope</a:t>
            </a:r>
            <a:endParaRPr lang="cs-CZ" sz="2400" b="1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2276872"/>
            <a:ext cx="172819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+</a:t>
            </a:r>
            <a:r>
              <a:rPr lang="cs-CZ" sz="2400" b="1" dirty="0">
                <a:solidFill>
                  <a:srgbClr val="FF0000"/>
                </a:solidFill>
              </a:rPr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to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2496" y="3856980"/>
            <a:ext cx="66247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He </a:t>
            </a:r>
            <a:r>
              <a:rPr lang="cs-CZ" sz="2400" b="1" dirty="0" smtClean="0"/>
              <a:t>offered</a:t>
            </a:r>
            <a:r>
              <a:rPr lang="cs-CZ" sz="2400" dirty="0" smtClean="0"/>
              <a:t>…........  me.(help)</a:t>
            </a:r>
            <a:endParaRPr lang="cs-CZ" sz="2400" dirty="0"/>
          </a:p>
          <a:p>
            <a:r>
              <a:rPr lang="cs-CZ" sz="2400" dirty="0"/>
              <a:t>I </a:t>
            </a:r>
            <a:r>
              <a:rPr lang="cs-CZ" sz="2400" b="1" dirty="0" smtClean="0"/>
              <a:t>want</a:t>
            </a:r>
            <a:r>
              <a:rPr lang="cs-CZ" sz="2400" dirty="0"/>
              <a:t> </a:t>
            </a:r>
            <a:r>
              <a:rPr lang="cs-CZ" sz="2400" dirty="0" smtClean="0"/>
              <a:t>……………….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/>
              <a:t>out</a:t>
            </a:r>
            <a:r>
              <a:rPr lang="cs-CZ" sz="2400" dirty="0" smtClean="0"/>
              <a:t>.(go)</a:t>
            </a:r>
            <a:endParaRPr lang="cs-CZ" sz="2400" dirty="0"/>
          </a:p>
          <a:p>
            <a:r>
              <a:rPr lang="cs-CZ" sz="2400" dirty="0"/>
              <a:t>I </a:t>
            </a:r>
            <a:r>
              <a:rPr lang="cs-CZ" sz="2400" b="1" dirty="0" smtClean="0"/>
              <a:t>decided</a:t>
            </a:r>
            <a:r>
              <a:rPr lang="cs-CZ" sz="2400" dirty="0"/>
              <a:t> </a:t>
            </a:r>
            <a:r>
              <a:rPr lang="cs-CZ" sz="2400" dirty="0" smtClean="0"/>
              <a:t>……………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/>
              <a:t>the dress</a:t>
            </a:r>
            <a:r>
              <a:rPr lang="cs-CZ" sz="2400" dirty="0" smtClean="0"/>
              <a:t>.(wear)</a:t>
            </a:r>
            <a:endParaRPr lang="cs-CZ" sz="2400" dirty="0"/>
          </a:p>
          <a:p>
            <a:r>
              <a:rPr lang="cs-CZ" sz="2400" dirty="0"/>
              <a:t>He </a:t>
            </a:r>
            <a:r>
              <a:rPr lang="cs-CZ" sz="2400" b="1" dirty="0" smtClean="0"/>
              <a:t>promised</a:t>
            </a:r>
            <a:r>
              <a:rPr lang="cs-CZ" sz="2400" dirty="0"/>
              <a:t> </a:t>
            </a:r>
            <a:r>
              <a:rPr lang="cs-CZ" sz="2400" dirty="0" smtClean="0"/>
              <a:t>……………..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/>
              <a:t>it</a:t>
            </a:r>
            <a:r>
              <a:rPr lang="cs-CZ" sz="2400" dirty="0" smtClean="0"/>
              <a:t>.(do)</a:t>
            </a:r>
            <a:endParaRPr lang="cs-CZ" sz="2400" dirty="0"/>
          </a:p>
          <a:p>
            <a:r>
              <a:rPr lang="cs-CZ" sz="2400" dirty="0"/>
              <a:t>She</a:t>
            </a:r>
            <a:r>
              <a:rPr lang="en-US" sz="2400" dirty="0"/>
              <a:t> </a:t>
            </a:r>
            <a:r>
              <a:rPr lang="en-US" sz="2400" b="1" dirty="0" smtClean="0"/>
              <a:t>refused</a:t>
            </a:r>
            <a:r>
              <a:rPr lang="cs-CZ" sz="2400" dirty="0"/>
              <a:t> </a:t>
            </a:r>
            <a:r>
              <a:rPr lang="cs-CZ" sz="2400" dirty="0" smtClean="0"/>
              <a:t>...............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/>
              <a:t>them the </a:t>
            </a:r>
            <a:r>
              <a:rPr lang="en-US" sz="2400" dirty="0" smtClean="0"/>
              <a:t>truth.</a:t>
            </a:r>
            <a:r>
              <a:rPr lang="cs-CZ" sz="2400" dirty="0" smtClean="0"/>
              <a:t>(tell)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524" y="6165304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84955" y="2321004"/>
            <a:ext cx="535904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He hopes </a:t>
            </a:r>
            <a:r>
              <a:rPr lang="cs-CZ" sz="2400" dirty="0">
                <a:solidFill>
                  <a:srgbClr val="FF0000"/>
                </a:solidFill>
              </a:rPr>
              <a:t>to finish </a:t>
            </a:r>
            <a:r>
              <a:rPr lang="cs-CZ" sz="2400" dirty="0">
                <a:solidFill>
                  <a:prstClr val="black"/>
                </a:solidFill>
              </a:rPr>
              <a:t>his project by the end of the week.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23628" y="6237312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Make some sentences using this word</a:t>
            </a:r>
            <a:r>
              <a:rPr lang="cs-CZ" b="1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07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28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10527"/>
                                      </p:to>
                                    </p:animClr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10527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8459" y="1275437"/>
            <a:ext cx="125419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like</a:t>
            </a:r>
          </a:p>
          <a:p>
            <a:r>
              <a:rPr lang="cs-CZ" sz="2400" dirty="0"/>
              <a:t>hate</a:t>
            </a:r>
          </a:p>
          <a:p>
            <a:r>
              <a:rPr lang="cs-CZ" sz="2400" dirty="0"/>
              <a:t>prefer</a:t>
            </a:r>
          </a:p>
          <a:p>
            <a:r>
              <a:rPr lang="cs-CZ" sz="2400" dirty="0" smtClean="0"/>
              <a:t>start</a:t>
            </a:r>
            <a:endParaRPr lang="cs-CZ" sz="2400" dirty="0"/>
          </a:p>
          <a:p>
            <a:r>
              <a:rPr lang="cs-CZ" sz="2400" dirty="0" smtClean="0"/>
              <a:t>love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93498" y="1920180"/>
            <a:ext cx="5098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+</a:t>
            </a:r>
            <a:r>
              <a:rPr lang="cs-CZ" sz="2800" dirty="0"/>
              <a:t> </a:t>
            </a:r>
            <a:r>
              <a:rPr lang="cs-CZ" sz="2400" b="1" dirty="0">
                <a:solidFill>
                  <a:srgbClr val="FF0000"/>
                </a:solidFill>
              </a:rPr>
              <a:t>ing</a:t>
            </a:r>
            <a:r>
              <a:rPr lang="cs-CZ" sz="2800" b="1" dirty="0"/>
              <a:t> </a:t>
            </a:r>
            <a:r>
              <a:rPr lang="cs-CZ" sz="2800" dirty="0"/>
              <a:t>  </a:t>
            </a:r>
            <a:r>
              <a:rPr lang="cs-CZ" sz="2400" dirty="0"/>
              <a:t>or </a:t>
            </a:r>
            <a:r>
              <a:rPr lang="cs-CZ" sz="2400" dirty="0" smtClean="0"/>
              <a:t> </a:t>
            </a:r>
            <a:r>
              <a:rPr lang="cs-CZ" sz="2400" b="1" dirty="0">
                <a:solidFill>
                  <a:srgbClr val="FF0000"/>
                </a:solidFill>
              </a:rPr>
              <a:t>infinitive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8977" y="4260867"/>
            <a:ext cx="740793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 like </a:t>
            </a:r>
            <a:r>
              <a:rPr lang="cs-CZ" sz="2400" dirty="0" smtClean="0"/>
              <a:t>…………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/>
              <a:t>football.(</a:t>
            </a:r>
            <a:r>
              <a:rPr lang="cs-CZ" sz="2400" dirty="0" smtClean="0"/>
              <a:t>watch)</a:t>
            </a:r>
            <a:endParaRPr lang="cs-CZ" sz="2400" dirty="0"/>
          </a:p>
          <a:p>
            <a:r>
              <a:rPr lang="en-US" sz="2400" dirty="0"/>
              <a:t>She started </a:t>
            </a:r>
            <a:r>
              <a:rPr lang="cs-CZ" sz="2400" dirty="0" smtClean="0"/>
              <a:t>…………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en-US" sz="2400" dirty="0"/>
              <a:t>the book last week</a:t>
            </a:r>
            <a:r>
              <a:rPr lang="en-US" sz="2400" dirty="0" smtClean="0"/>
              <a:t>.</a:t>
            </a:r>
            <a:r>
              <a:rPr lang="cs-CZ" sz="2400" dirty="0" smtClean="0"/>
              <a:t>(read)</a:t>
            </a:r>
          </a:p>
          <a:p>
            <a:r>
              <a:rPr lang="cs-CZ" sz="2400" dirty="0" smtClean="0"/>
              <a:t>He prefers …………… in the country. (</a:t>
            </a:r>
            <a:r>
              <a:rPr lang="cs-CZ" sz="2400" dirty="0"/>
              <a:t>l</a:t>
            </a:r>
            <a:r>
              <a:rPr lang="cs-CZ" sz="2400" dirty="0" smtClean="0"/>
              <a:t>ive)</a:t>
            </a:r>
          </a:p>
          <a:p>
            <a:r>
              <a:rPr lang="cs-CZ" sz="2400" dirty="0" smtClean="0"/>
              <a:t>It has started …………… (rain)</a:t>
            </a:r>
          </a:p>
          <a:p>
            <a:r>
              <a:rPr lang="cs-CZ" sz="2400" dirty="0" smtClean="0"/>
              <a:t>My sister hates …………. (fly)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54371" y="3799202"/>
            <a:ext cx="32904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Výrazy označené hvězdičkou se používají v americké angličtině.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681" y="476672"/>
            <a:ext cx="8640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Slovesa, po nichž následuje buď </a:t>
            </a:r>
            <a:r>
              <a:rPr lang="cs-CZ" sz="2400" b="1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gerundium</a:t>
            </a:r>
            <a:r>
              <a:rPr lang="cs-CZ" sz="2400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</a:t>
            </a:r>
            <a:r>
              <a:rPr lang="cs-CZ" sz="2400" b="1" dirty="0">
                <a:ln w="12700">
                  <a:noFill/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infinitiv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56609" y="6290736"/>
            <a:ext cx="50405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Make some sentences using this word</a:t>
            </a:r>
            <a:r>
              <a:rPr lang="cs-CZ" b="1" dirty="0"/>
              <a:t>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49877" y="1415852"/>
            <a:ext cx="404665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400" dirty="0">
                <a:solidFill>
                  <a:prstClr val="black"/>
                </a:solidFill>
              </a:rPr>
              <a:t>He </a:t>
            </a:r>
            <a:r>
              <a:rPr lang="en-US" sz="2400" b="1" dirty="0">
                <a:solidFill>
                  <a:prstClr val="black"/>
                </a:solidFill>
              </a:rPr>
              <a:t>hates</a:t>
            </a:r>
            <a:r>
              <a:rPr lang="en-US" sz="2400" dirty="0">
                <a:solidFill>
                  <a:prstClr val="black"/>
                </a:solidFill>
              </a:rPr>
              <a:t> study</a:t>
            </a:r>
            <a:r>
              <a:rPr lang="en-US" sz="2400" dirty="0">
                <a:solidFill>
                  <a:srgbClr val="FF0000"/>
                </a:solidFill>
              </a:rPr>
              <a:t>ing</a:t>
            </a:r>
            <a:r>
              <a:rPr lang="en-US" sz="2400" dirty="0">
                <a:solidFill>
                  <a:prstClr val="black"/>
                </a:solidFill>
              </a:rPr>
              <a:t> / to study* late at night.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en-US" sz="2400" dirty="0">
                <a:solidFill>
                  <a:prstClr val="black"/>
                </a:solidFill>
              </a:rPr>
              <a:t>I </a:t>
            </a:r>
            <a:r>
              <a:rPr lang="en-US" sz="2400" b="1" dirty="0">
                <a:solidFill>
                  <a:prstClr val="black"/>
                </a:solidFill>
              </a:rPr>
              <a:t>like</a:t>
            </a:r>
            <a:r>
              <a:rPr lang="en-US" sz="2400" dirty="0">
                <a:solidFill>
                  <a:prstClr val="black"/>
                </a:solidFill>
              </a:rPr>
              <a:t> playi</a:t>
            </a:r>
            <a:r>
              <a:rPr lang="en-US" sz="2400" dirty="0">
                <a:solidFill>
                  <a:srgbClr val="FF0000"/>
                </a:solidFill>
              </a:rPr>
              <a:t>ng</a:t>
            </a:r>
            <a:r>
              <a:rPr lang="en-US" sz="2400" dirty="0">
                <a:solidFill>
                  <a:prstClr val="black"/>
                </a:solidFill>
              </a:rPr>
              <a:t> / to play* computer games.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en-US" sz="2400" dirty="0">
                <a:solidFill>
                  <a:prstClr val="black"/>
                </a:solidFill>
              </a:rPr>
              <a:t>I </a:t>
            </a:r>
            <a:r>
              <a:rPr lang="en-US" sz="2400" b="1" dirty="0">
                <a:solidFill>
                  <a:prstClr val="black"/>
                </a:solidFill>
              </a:rPr>
              <a:t>love</a:t>
            </a:r>
            <a:r>
              <a:rPr lang="en-US" sz="2400" dirty="0">
                <a:solidFill>
                  <a:prstClr val="black"/>
                </a:solidFill>
              </a:rPr>
              <a:t> read</a:t>
            </a:r>
            <a:r>
              <a:rPr lang="en-US" sz="2400" dirty="0">
                <a:solidFill>
                  <a:srgbClr val="FF0000"/>
                </a:solidFill>
              </a:rPr>
              <a:t>ing</a:t>
            </a:r>
            <a:r>
              <a:rPr lang="en-US" sz="2400" dirty="0">
                <a:solidFill>
                  <a:prstClr val="black"/>
                </a:solidFill>
              </a:rPr>
              <a:t> / to read</a:t>
            </a:r>
            <a:r>
              <a:rPr lang="en-US" sz="2400" dirty="0" smtClean="0">
                <a:solidFill>
                  <a:prstClr val="black"/>
                </a:solidFill>
              </a:rPr>
              <a:t>*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/>
            <a:r>
              <a:rPr lang="en-US" sz="2400" dirty="0" smtClean="0">
                <a:solidFill>
                  <a:prstClr val="black"/>
                </a:solidFill>
              </a:rPr>
              <a:t> </a:t>
            </a:r>
            <a:r>
              <a:rPr lang="en-US" sz="2400" dirty="0">
                <a:solidFill>
                  <a:prstClr val="black"/>
                </a:solidFill>
              </a:rPr>
              <a:t>horror books</a:t>
            </a:r>
            <a:r>
              <a:rPr lang="en-US" sz="2400" dirty="0" smtClean="0">
                <a:solidFill>
                  <a:prstClr val="black"/>
                </a:solidFill>
              </a:rPr>
              <a:t>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56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500"/>
                            </p:stCondLst>
                            <p:childTnLst>
                              <p:par>
                                <p:cTn id="33" presetID="28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82" y="142852"/>
            <a:ext cx="6215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Verb  + -</a:t>
            </a:r>
            <a:r>
              <a:rPr lang="cs-CZ" sz="2400" b="1" dirty="0" smtClean="0">
                <a:solidFill>
                  <a:srgbClr val="FF0000"/>
                </a:solidFill>
              </a:rPr>
              <a:t> ing  </a:t>
            </a:r>
            <a:r>
              <a:rPr lang="cs-CZ" sz="2400" dirty="0" smtClean="0"/>
              <a:t>or  </a:t>
            </a:r>
            <a:r>
              <a:rPr lang="cs-CZ" sz="2400" b="1" dirty="0" smtClean="0">
                <a:solidFill>
                  <a:srgbClr val="FF0000"/>
                </a:solidFill>
              </a:rPr>
              <a:t>infinitive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620688"/>
            <a:ext cx="20002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finish</a:t>
            </a:r>
          </a:p>
          <a:p>
            <a:r>
              <a:rPr lang="cs-CZ" sz="2000" dirty="0" smtClean="0"/>
              <a:t>imagine</a:t>
            </a:r>
          </a:p>
          <a:p>
            <a:r>
              <a:rPr lang="cs-CZ" sz="2000" dirty="0" smtClean="0"/>
              <a:t>don’t mind</a:t>
            </a:r>
          </a:p>
          <a:p>
            <a:r>
              <a:rPr lang="cs-CZ" sz="2000" dirty="0" smtClean="0"/>
              <a:t>enjoy</a:t>
            </a:r>
          </a:p>
          <a:p>
            <a:r>
              <a:rPr lang="cs-CZ" sz="2000" dirty="0" smtClean="0"/>
              <a:t>can’t stand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64265" y="103602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 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ing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3440" y="2314615"/>
            <a:ext cx="40005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want</a:t>
            </a:r>
          </a:p>
          <a:p>
            <a:r>
              <a:rPr lang="cs-CZ" sz="2000" dirty="0" smtClean="0"/>
              <a:t>promise</a:t>
            </a:r>
          </a:p>
          <a:p>
            <a:r>
              <a:rPr lang="cs-CZ" sz="2000" dirty="0" smtClean="0"/>
              <a:t>agree</a:t>
            </a:r>
          </a:p>
          <a:p>
            <a:r>
              <a:rPr lang="cs-CZ" sz="2000" dirty="0" smtClean="0"/>
              <a:t>decide</a:t>
            </a:r>
          </a:p>
          <a:p>
            <a:r>
              <a:rPr lang="cs-CZ" sz="2000" dirty="0" smtClean="0"/>
              <a:t>refuse</a:t>
            </a:r>
          </a:p>
          <a:p>
            <a:r>
              <a:rPr lang="cs-CZ" sz="2000" dirty="0" smtClean="0"/>
              <a:t>forget</a:t>
            </a:r>
          </a:p>
          <a:p>
            <a:r>
              <a:rPr lang="cs-CZ" sz="2000" dirty="0" smtClean="0"/>
              <a:t>offer</a:t>
            </a:r>
          </a:p>
          <a:p>
            <a:r>
              <a:rPr lang="cs-CZ" sz="2000" dirty="0" smtClean="0"/>
              <a:t>need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94725" y="3319246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sz="2000" b="1" dirty="0" smtClean="0">
                <a:solidFill>
                  <a:srgbClr val="FF0000"/>
                </a:solidFill>
              </a:rPr>
              <a:t>infinitive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-22449" y="2314615"/>
            <a:ext cx="7741524" cy="3095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8673" y="4936672"/>
            <a:ext cx="432332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like</a:t>
            </a:r>
          </a:p>
          <a:p>
            <a:r>
              <a:rPr lang="cs-CZ" sz="2000" dirty="0" smtClean="0"/>
              <a:t>hate</a:t>
            </a:r>
          </a:p>
          <a:p>
            <a:r>
              <a:rPr lang="cs-CZ" sz="2000" dirty="0" smtClean="0"/>
              <a:t>prefer</a:t>
            </a:r>
          </a:p>
          <a:p>
            <a:r>
              <a:rPr lang="cs-CZ" sz="2000" dirty="0" smtClean="0"/>
              <a:t>start</a:t>
            </a:r>
          </a:p>
          <a:p>
            <a:r>
              <a:rPr lang="cs-CZ" sz="2000" dirty="0" smtClean="0"/>
              <a:t>love</a:t>
            </a:r>
            <a:endParaRPr lang="cs-CZ" sz="2000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-22449" y="4927718"/>
            <a:ext cx="785171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035951" y="5572140"/>
            <a:ext cx="36433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+ </a:t>
            </a:r>
            <a:r>
              <a:rPr lang="cs-CZ" sz="2000" b="1" dirty="0" smtClean="0">
                <a:solidFill>
                  <a:srgbClr val="FF0000"/>
                </a:solidFill>
              </a:rPr>
              <a:t>ing</a:t>
            </a:r>
            <a:r>
              <a:rPr lang="cs-CZ" sz="2000" dirty="0" smtClean="0"/>
              <a:t>   or  </a:t>
            </a:r>
            <a:r>
              <a:rPr lang="cs-CZ" sz="2000" b="1" dirty="0" smtClean="0">
                <a:solidFill>
                  <a:srgbClr val="FF0000"/>
                </a:solidFill>
              </a:rPr>
              <a:t>infinitive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86169" y="763496"/>
            <a:ext cx="43216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811213" algn="l"/>
              </a:tabLst>
            </a:pPr>
            <a:r>
              <a:rPr lang="cs-CZ" dirty="0" smtClean="0"/>
              <a:t>I′ve </a:t>
            </a:r>
            <a:r>
              <a:rPr lang="cs-CZ" b="1" dirty="0" smtClean="0"/>
              <a:t>finished</a:t>
            </a:r>
            <a:r>
              <a:rPr lang="cs-CZ" dirty="0" smtClean="0"/>
              <a:t> do</a:t>
            </a:r>
            <a:r>
              <a:rPr lang="cs-CZ" dirty="0" smtClean="0">
                <a:solidFill>
                  <a:srgbClr val="FF0000"/>
                </a:solidFill>
              </a:rPr>
              <a:t>ing</a:t>
            </a:r>
            <a:r>
              <a:rPr lang="cs-CZ" dirty="0" smtClean="0"/>
              <a:t> my homework.</a:t>
            </a:r>
          </a:p>
          <a:p>
            <a:r>
              <a:rPr lang="cs-CZ" dirty="0" smtClean="0"/>
              <a:t>I </a:t>
            </a:r>
            <a:r>
              <a:rPr lang="cs-CZ" b="1" dirty="0" smtClean="0"/>
              <a:t>can’t imagine </a:t>
            </a:r>
            <a:r>
              <a:rPr lang="cs-CZ" dirty="0" smtClean="0"/>
              <a:t>liv</a:t>
            </a:r>
            <a:r>
              <a:rPr lang="cs-CZ" dirty="0" smtClean="0">
                <a:solidFill>
                  <a:srgbClr val="FF0000"/>
                </a:solidFill>
              </a:rPr>
              <a:t>ing</a:t>
            </a:r>
            <a:r>
              <a:rPr lang="cs-CZ" dirty="0" smtClean="0"/>
              <a:t>  without my parents.</a:t>
            </a:r>
          </a:p>
          <a:p>
            <a:r>
              <a:rPr lang="en-US" dirty="0"/>
              <a:t>I </a:t>
            </a:r>
            <a:r>
              <a:rPr lang="en-US" b="1" dirty="0"/>
              <a:t>don't mind </a:t>
            </a:r>
            <a:r>
              <a:rPr lang="en-US" dirty="0"/>
              <a:t>stay</a:t>
            </a:r>
            <a:r>
              <a:rPr lang="en-US" dirty="0">
                <a:solidFill>
                  <a:srgbClr val="FF0000"/>
                </a:solidFill>
              </a:rPr>
              <a:t>ing</a:t>
            </a:r>
            <a:r>
              <a:rPr lang="en-US" dirty="0"/>
              <a:t> here. </a:t>
            </a:r>
            <a:endParaRPr lang="cs-CZ" dirty="0" smtClean="0"/>
          </a:p>
          <a:p>
            <a:r>
              <a:rPr lang="cs-CZ" dirty="0"/>
              <a:t>I </a:t>
            </a:r>
            <a:r>
              <a:rPr lang="cs-CZ" b="1" dirty="0"/>
              <a:t>enjo</a:t>
            </a:r>
            <a:r>
              <a:rPr lang="cs-CZ" dirty="0"/>
              <a:t>y watch</a:t>
            </a:r>
            <a:r>
              <a:rPr lang="cs-CZ" dirty="0">
                <a:solidFill>
                  <a:srgbClr val="FF0000"/>
                </a:solidFill>
              </a:rPr>
              <a:t>ing</a:t>
            </a:r>
            <a:r>
              <a:rPr lang="cs-CZ" dirty="0"/>
              <a:t> TV.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86169" y="2815768"/>
            <a:ext cx="37862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b="1" dirty="0" smtClean="0"/>
              <a:t>offered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help</a:t>
            </a:r>
            <a:r>
              <a:rPr lang="cs-CZ" dirty="0" smtClean="0"/>
              <a:t> me.</a:t>
            </a:r>
          </a:p>
          <a:p>
            <a:r>
              <a:rPr lang="cs-CZ" dirty="0" smtClean="0"/>
              <a:t>I </a:t>
            </a:r>
            <a:r>
              <a:rPr lang="cs-CZ" b="1" dirty="0" smtClean="0"/>
              <a:t>want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to go </a:t>
            </a:r>
            <a:r>
              <a:rPr lang="cs-CZ" dirty="0" smtClean="0"/>
              <a:t>out.</a:t>
            </a:r>
          </a:p>
          <a:p>
            <a:r>
              <a:rPr lang="cs-CZ" dirty="0" smtClean="0"/>
              <a:t>I </a:t>
            </a:r>
            <a:r>
              <a:rPr lang="cs-CZ" b="1" dirty="0" smtClean="0"/>
              <a:t>decided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to wear </a:t>
            </a:r>
            <a:r>
              <a:rPr lang="cs-CZ" dirty="0" smtClean="0"/>
              <a:t>the dress.</a:t>
            </a:r>
          </a:p>
          <a:p>
            <a:r>
              <a:rPr lang="cs-CZ" dirty="0" smtClean="0"/>
              <a:t>He </a:t>
            </a:r>
            <a:r>
              <a:rPr lang="cs-CZ" b="1" dirty="0" smtClean="0"/>
              <a:t>promised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to do </a:t>
            </a:r>
            <a:r>
              <a:rPr lang="cs-CZ" dirty="0" smtClean="0"/>
              <a:t>it.</a:t>
            </a:r>
          </a:p>
          <a:p>
            <a:r>
              <a:rPr lang="cs-CZ" dirty="0" smtClean="0"/>
              <a:t>She</a:t>
            </a:r>
            <a:r>
              <a:rPr lang="en-US" dirty="0" smtClean="0"/>
              <a:t> </a:t>
            </a:r>
            <a:r>
              <a:rPr lang="en-US" b="1" dirty="0"/>
              <a:t>refused</a:t>
            </a:r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</a:rPr>
              <a:t>to tell </a:t>
            </a:r>
            <a:r>
              <a:rPr lang="en-US" dirty="0"/>
              <a:t>them the truth.</a:t>
            </a:r>
            <a:endParaRPr lang="cs-CZ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4427984" y="5120024"/>
            <a:ext cx="48965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 like </a:t>
            </a:r>
            <a:r>
              <a:rPr lang="cs-CZ" b="1" dirty="0" smtClean="0"/>
              <a:t>watch</a:t>
            </a:r>
            <a:r>
              <a:rPr lang="cs-CZ" dirty="0" smtClean="0">
                <a:solidFill>
                  <a:srgbClr val="FF0000"/>
                </a:solidFill>
              </a:rPr>
              <a:t>ing</a:t>
            </a:r>
            <a:r>
              <a:rPr lang="cs-CZ" dirty="0" smtClean="0"/>
              <a:t> football / </a:t>
            </a:r>
            <a:r>
              <a:rPr lang="cs-CZ" dirty="0">
                <a:solidFill>
                  <a:srgbClr val="FF0000"/>
                </a:solidFill>
              </a:rPr>
              <a:t>to watch </a:t>
            </a:r>
            <a:r>
              <a:rPr lang="cs-CZ" dirty="0"/>
              <a:t>football</a:t>
            </a:r>
            <a:r>
              <a:rPr lang="cs-CZ" dirty="0" smtClean="0"/>
              <a:t>.</a:t>
            </a:r>
          </a:p>
          <a:p>
            <a:r>
              <a:rPr lang="en-US" dirty="0"/>
              <a:t>She </a:t>
            </a:r>
            <a:r>
              <a:rPr lang="en-US" b="1" dirty="0"/>
              <a:t>started </a:t>
            </a:r>
            <a:r>
              <a:rPr lang="en-US" dirty="0"/>
              <a:t>read</a:t>
            </a:r>
            <a:r>
              <a:rPr lang="en-US" dirty="0">
                <a:solidFill>
                  <a:srgbClr val="FF0000"/>
                </a:solidFill>
              </a:rPr>
              <a:t>ing </a:t>
            </a:r>
            <a:r>
              <a:rPr lang="en-US" dirty="0"/>
              <a:t>/ </a:t>
            </a:r>
            <a:r>
              <a:rPr lang="en-US" dirty="0">
                <a:solidFill>
                  <a:srgbClr val="FF0000"/>
                </a:solidFill>
              </a:rPr>
              <a:t>to read </a:t>
            </a:r>
            <a:r>
              <a:rPr lang="en-US" dirty="0"/>
              <a:t>the book last week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/>
              <a:t>He </a:t>
            </a:r>
            <a:r>
              <a:rPr lang="en-US" b="1" dirty="0"/>
              <a:t>hates</a:t>
            </a:r>
            <a:r>
              <a:rPr lang="en-US" dirty="0"/>
              <a:t> study</a:t>
            </a:r>
            <a:r>
              <a:rPr lang="en-US" dirty="0">
                <a:solidFill>
                  <a:srgbClr val="FF0000"/>
                </a:solidFill>
              </a:rPr>
              <a:t>ing</a:t>
            </a:r>
            <a:r>
              <a:rPr lang="en-US" dirty="0"/>
              <a:t> / to </a:t>
            </a:r>
            <a:r>
              <a:rPr lang="en-US" dirty="0" smtClean="0"/>
              <a:t>study </a:t>
            </a:r>
            <a:r>
              <a:rPr lang="en-US" dirty="0"/>
              <a:t>late at night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/>
              <a:t>I </a:t>
            </a:r>
            <a:r>
              <a:rPr lang="en-US" b="1" dirty="0"/>
              <a:t>like</a:t>
            </a:r>
            <a:r>
              <a:rPr lang="en-US" dirty="0"/>
              <a:t> playi</a:t>
            </a:r>
            <a:r>
              <a:rPr lang="en-US" dirty="0">
                <a:solidFill>
                  <a:srgbClr val="FF0000"/>
                </a:solidFill>
              </a:rPr>
              <a:t>ng</a:t>
            </a:r>
            <a:r>
              <a:rPr lang="en-US" dirty="0"/>
              <a:t> / to </a:t>
            </a:r>
            <a:r>
              <a:rPr lang="en-US" dirty="0" smtClean="0"/>
              <a:t>play </a:t>
            </a:r>
            <a:r>
              <a:rPr lang="en-US" dirty="0"/>
              <a:t>computer games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en-US" dirty="0"/>
              <a:t>I </a:t>
            </a:r>
            <a:r>
              <a:rPr lang="en-US" b="1" dirty="0"/>
              <a:t>love</a:t>
            </a:r>
            <a:r>
              <a:rPr lang="en-US" dirty="0"/>
              <a:t> read</a:t>
            </a:r>
            <a:r>
              <a:rPr lang="en-US" dirty="0">
                <a:solidFill>
                  <a:srgbClr val="FF0000"/>
                </a:solidFill>
              </a:rPr>
              <a:t>ing</a:t>
            </a:r>
            <a:r>
              <a:rPr lang="en-US" dirty="0"/>
              <a:t> / to </a:t>
            </a:r>
            <a:r>
              <a:rPr lang="en-US" dirty="0" smtClean="0"/>
              <a:t>read </a:t>
            </a:r>
            <a:r>
              <a:rPr lang="en-US" dirty="0"/>
              <a:t>horror books.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300" y="548680"/>
            <a:ext cx="7056784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finished……….the cake an hour ago. </a:t>
            </a:r>
            <a:r>
              <a:rPr lang="cs-CZ" sz="2000" dirty="0"/>
              <a:t> </a:t>
            </a:r>
            <a:r>
              <a:rPr lang="cs-CZ" sz="2000" dirty="0" smtClean="0"/>
              <a:t>( make 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The boy refused…..... his homework. ( do 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Colin offered…...... the shopping. ( do 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can′t imagine…… at the North Pole. ( live)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The pupil promised ……. to school on time in future. (come 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Most boys enjoy ……… football. ( play 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At the last minute, Sam remembered ….. his mother</a:t>
            </a:r>
            <a:r>
              <a:rPr lang="cs-CZ" sz="2000" dirty="0"/>
              <a:t>.</a:t>
            </a:r>
            <a:r>
              <a:rPr lang="cs-CZ" sz="2000" dirty="0" smtClean="0"/>
              <a:t> ( phone)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Julia  forgot  …….. her Maths homework</a:t>
            </a:r>
            <a:r>
              <a:rPr lang="cs-CZ" sz="2000" dirty="0"/>
              <a:t> </a:t>
            </a:r>
            <a:r>
              <a:rPr lang="cs-CZ" sz="2000" dirty="0" smtClean="0"/>
              <a:t>last week. ( do 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Have </a:t>
            </a:r>
            <a:r>
              <a:rPr lang="cs-CZ" sz="2000" dirty="0"/>
              <a:t>you finished …………. the computer? ( use </a:t>
            </a:r>
            <a:r>
              <a:rPr lang="cs-CZ" sz="2000" dirty="0" smtClean="0"/>
              <a:t>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/>
              <a:t>can′t go out. I promised……….. in the house. (help)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We′ve decided …………. to the cinema tomorrow. (go)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/>
              <a:t>Do you enjoy ……….. reality TV shows? (</a:t>
            </a:r>
            <a:r>
              <a:rPr lang="cs-CZ" sz="2000" dirty="0" smtClean="0"/>
              <a:t>watch)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</a:t>
            </a:r>
            <a:r>
              <a:rPr lang="cs-CZ" sz="2000" dirty="0"/>
              <a:t>wanted to watch that programme, but I forgot ……. it. (do</a:t>
            </a:r>
            <a:r>
              <a:rPr lang="cs-CZ" sz="2000" dirty="0" smtClean="0"/>
              <a:t>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Would you mind ………………… the door.( close 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He promised to …………….. us. (help)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She hopes …… some time in the mountains this winter.(spend)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Most people want ……….. rich. (be)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A lot of people can′t stand …………. early. (get up) </a:t>
            </a:r>
          </a:p>
          <a:p>
            <a:r>
              <a:rPr lang="cs-CZ" sz="2000" dirty="0" smtClean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416824" y="612843"/>
            <a:ext cx="197971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making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to do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to do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living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to come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playing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to phone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to do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using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to help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to go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watching</a:t>
            </a:r>
            <a:endParaRPr lang="cs-CZ" sz="2000" dirty="0"/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to </a:t>
            </a:r>
            <a:r>
              <a:rPr lang="cs-CZ" sz="2000" dirty="0" smtClean="0"/>
              <a:t>do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closing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to help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to spend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to be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getting up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165304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– 17               16 – 13             12 – 8               7 – 4                  3 - 0 </a:t>
            </a:r>
          </a:p>
          <a:p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1                         2	       3	             4                         5   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8781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Complete the sentences. Put the verbs in brackets into the correct form</a:t>
            </a:r>
            <a:r>
              <a:rPr lang="cs-CZ" dirty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956376" y="200055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80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/>
          </a:p>
          <a:p>
            <a:endParaRPr lang="cs-CZ" dirty="0"/>
          </a:p>
          <a:p>
            <a:r>
              <a:rPr lang="cs-CZ" dirty="0"/>
              <a:t>VÍT, Marek. </a:t>
            </a:r>
            <a:r>
              <a:rPr lang="cs-CZ" i="1" dirty="0"/>
              <a:t>Gerundium v angličtině</a:t>
            </a:r>
            <a:r>
              <a:rPr lang="cs-CZ" dirty="0"/>
              <a:t> [online]. [cit. 1.5.2013]. Dostupný na WWW: www.helpforenglish.cz </a:t>
            </a:r>
          </a:p>
          <a:p>
            <a:endParaRPr lang="cs-CZ" dirty="0"/>
          </a:p>
          <a:p>
            <a:r>
              <a:rPr lang="cs-CZ" dirty="0"/>
              <a:t>PETERS,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2007, ISBN 80-86195-00-7.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83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947</TotalTime>
  <Words>805</Words>
  <Application>Microsoft Office PowerPoint</Application>
  <PresentationFormat>Předvádění na obrazovce (4:3)</PresentationFormat>
  <Paragraphs>156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zemepis</dc:creator>
  <cp:lastModifiedBy>Uživatel</cp:lastModifiedBy>
  <cp:revision>93</cp:revision>
  <dcterms:created xsi:type="dcterms:W3CDTF">2012-05-09T08:13:24Z</dcterms:created>
  <dcterms:modified xsi:type="dcterms:W3CDTF">2013-05-08T18:08:00Z</dcterms:modified>
</cp:coreProperties>
</file>