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notesMasterIdLst>
    <p:notesMasterId r:id="rId8"/>
  </p:notesMasterIdLst>
  <p:sldIdLst>
    <p:sldId id="261" r:id="rId2"/>
    <p:sldId id="256" r:id="rId3"/>
    <p:sldId id="257" r:id="rId4"/>
    <p:sldId id="258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202B0CA-FC54-4496-8BCA-5EF66A818D29}" styleName="Styl Tmavá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0660B408-B3CF-4A94-85FC-2B1E0A45F4A2}" styleName="Tmavý styl 2 – zvýraznění 1/zvýraznění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91EBBBCC-DAD2-459C-BE2E-F6DE35CF9A28}" styleName="Tmavý styl 2 – zvýraznění 3/zvýraznění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22" autoAdjust="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Calibri" pitchFamily="34" charset="0"/>
              </a:defRPr>
            </a:lvl1pPr>
          </a:lstStyle>
          <a:p>
            <a:endParaRPr lang="cs-CZ"/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pitchFamily="34" charset="0"/>
              </a:defRPr>
            </a:lvl1pPr>
          </a:lstStyle>
          <a:p>
            <a:fld id="{907697AE-6812-4694-B811-EE572462BE92}" type="datetimeFigureOut">
              <a:rPr lang="cs-CZ"/>
              <a:pPr/>
              <a:t>10.5.2013</a:t>
            </a:fld>
            <a:endParaRPr lang="cs-CZ"/>
          </a:p>
        </p:txBody>
      </p:sp>
      <p:sp>
        <p:nvSpPr>
          <p:cNvPr id="1946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1946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946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Calibri" pitchFamily="34" charset="0"/>
              </a:defRPr>
            </a:lvl1pPr>
          </a:lstStyle>
          <a:p>
            <a:endParaRPr lang="cs-CZ"/>
          </a:p>
        </p:txBody>
      </p:sp>
      <p:sp>
        <p:nvSpPr>
          <p:cNvPr id="1946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pitchFamily="34" charset="0"/>
              </a:defRPr>
            </a:lvl1pPr>
          </a:lstStyle>
          <a:p>
            <a:fld id="{BCA9E28E-BC6B-4B82-A1DF-165BCC13363A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048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spcBef>
                <a:spcPct val="0"/>
              </a:spcBef>
            </a:pPr>
            <a:endParaRPr lang="cs-CZ"/>
          </a:p>
        </p:txBody>
      </p:sp>
      <p:sp>
        <p:nvSpPr>
          <p:cNvPr id="20484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/>
            <a:fld id="{F884E7C9-A247-4092-A754-6C57A6E7B48A}" type="slidenum">
              <a:rPr lang="cs-CZ" sz="1200">
                <a:latin typeface="Calibri" pitchFamily="34" charset="0"/>
              </a:rPr>
              <a:pPr algn="r"/>
              <a:t>1</a:t>
            </a:fld>
            <a:endParaRPr lang="cs-CZ" sz="1200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09D720-F7A1-44A0-8025-693021CF0E24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5531F4-03EA-4CE4-93EA-83A44FC981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3486C0-B8E0-4669-B8DF-D35B5E4DD38C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7007C4-380F-40A6-8D1A-D2686BDD83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7E95D3-2737-4C34-B661-ECED25D22804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9BE521-77CB-4E84-8AF7-E25B81CA80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066E5B-9AB9-4A9A-8459-20D971C5618C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496B53-014D-428C-828A-CFE7E413D3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A25266-C89A-4950-9817-92CE4AF83068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77EA31-EC64-4EF3-A801-42836B7D1E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59375C-40CA-4352-B3F0-684402424678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3B35C9-2445-491A-A7AC-48A940F074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8399FA-4DC8-4A23-83D6-06594C68C01F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947777-1B67-4548-927A-760DF6798E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35CD43-0ED5-4AF4-89D0-225F81D0CF7C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E1A5F8-568C-4D64-92AB-8D86A2F978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C2E0A5-C51C-4049-87F1-6DAD0E16DAA8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79BCB5-E800-4EE2-B347-4B587644EE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F5EEA5-46EC-404B-9A4F-C5D964AF9549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160ECC-59D1-44BC-80C2-A450C43008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50FD1E-E722-4F5A-A895-0F3E9A4BBA24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98ADB2-845B-4A79-A988-7D5252F58E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F356A79D-1894-475D-B4E9-088750C13FD6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940B142B-698D-49F1-8CC5-3069649D09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1" r:id="rId1"/>
    <p:sldLayoutId id="2147483790" r:id="rId2"/>
    <p:sldLayoutId id="2147483789" r:id="rId3"/>
    <p:sldLayoutId id="2147483788" r:id="rId4"/>
    <p:sldLayoutId id="2147483787" r:id="rId5"/>
    <p:sldLayoutId id="2147483786" r:id="rId6"/>
    <p:sldLayoutId id="2147483785" r:id="rId7"/>
    <p:sldLayoutId id="2147483784" r:id="rId8"/>
    <p:sldLayoutId id="2147483783" r:id="rId9"/>
    <p:sldLayoutId id="2147483782" r:id="rId10"/>
    <p:sldLayoutId id="2147483781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Obrázek 4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5" name="Picture 3" descr="LOGO_obdelnik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08175" y="534988"/>
            <a:ext cx="3094038" cy="806450"/>
          </a:xfrm>
          <a:prstGeom prst="rect">
            <a:avLst/>
          </a:prstGeom>
          <a:noFill/>
        </p:spPr>
      </p:pic>
      <p:graphicFrame>
        <p:nvGraphicFramePr>
          <p:cNvPr id="18436" name="Group 4"/>
          <p:cNvGraphicFramePr>
            <a:graphicFrameLocks noGrp="1"/>
          </p:cNvGraphicFramePr>
          <p:nvPr/>
        </p:nvGraphicFramePr>
        <p:xfrm>
          <a:off x="971550" y="1989138"/>
          <a:ext cx="7345363" cy="2018983"/>
        </p:xfrm>
        <a:graphic>
          <a:graphicData uri="http://schemas.openxmlformats.org/drawingml/2006/table">
            <a:tbl>
              <a:tblPr/>
              <a:tblGrid>
                <a:gridCol w="3673475"/>
                <a:gridCol w="3671888"/>
              </a:tblGrid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Základní škola T. G. Masaryka, Bojkovice, okres Uherské Hradiště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Ivana Nováková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7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Nepřímá úměrnost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93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TÉMATICKÝ CELEK: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a proměnná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CZ.1.07/1.4.00/21.0882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PŘÍMÁ A NEPŘÍMÁ ÚMĚRNOST</a:t>
            </a:r>
          </a:p>
        </p:txBody>
      </p:sp>
      <p:sp>
        <p:nvSpPr>
          <p:cNvPr id="13314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NEPŘÍMÁ ÚMĚRNOST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87"/>
          </a:xfrm>
        </p:spPr>
        <p:txBody>
          <a:bodyPr rtlCol="0">
            <a:normAutofit fontScale="90000"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>Příklad </a:t>
            </a:r>
            <a:br>
              <a:rPr lang="cs-CZ" sz="2000" dirty="0" smtClean="0"/>
            </a:br>
            <a:r>
              <a:rPr lang="cs-CZ" sz="2000" dirty="0" smtClean="0"/>
              <a:t>Trasa turistického pochodu měří 18 km. V tabulce </a:t>
            </a:r>
            <a:r>
              <a:rPr lang="cs-CZ" sz="2000" dirty="0" smtClean="0"/>
              <a:t>vidíme, </a:t>
            </a:r>
            <a:r>
              <a:rPr lang="cs-CZ" sz="2000" dirty="0" smtClean="0"/>
              <a:t>za jak dlouho prošli trasu čtyři účastníci pochodu a jakými rychlostmi šli.</a:t>
            </a:r>
            <a:r>
              <a:rPr lang="cs-CZ" sz="2000" dirty="0"/>
              <a:t/>
            </a:r>
            <a:br>
              <a:rPr lang="cs-CZ" sz="2000" dirty="0"/>
            </a:br>
            <a:endParaRPr lang="cs-CZ" sz="2000" dirty="0"/>
          </a:p>
        </p:txBody>
      </p:sp>
      <p:graphicFrame>
        <p:nvGraphicFramePr>
          <p:cNvPr id="17" name="Zástupný symbol pro obsah 16"/>
          <p:cNvGraphicFramePr>
            <a:graphicFrameLocks noGrp="1"/>
          </p:cNvGraphicFramePr>
          <p:nvPr>
            <p:ph sz="half" idx="1"/>
          </p:nvPr>
        </p:nvGraphicFramePr>
        <p:xfrm>
          <a:off x="714375" y="1500188"/>
          <a:ext cx="7572430" cy="203598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14486"/>
                <a:gridCol w="1514486"/>
                <a:gridCol w="1514486"/>
                <a:gridCol w="1514486"/>
                <a:gridCol w="1514486"/>
              </a:tblGrid>
              <a:tr h="678661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Účastník</a:t>
                      </a:r>
                      <a:endParaRPr lang="cs-CZ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Petr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Jana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Pavla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Mirek</a:t>
                      </a:r>
                      <a:endParaRPr lang="cs-CZ" dirty="0"/>
                    </a:p>
                  </a:txBody>
                  <a:tcPr anchor="ctr"/>
                </a:tc>
              </a:tr>
              <a:tr h="678661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Čas na</a:t>
                      </a:r>
                      <a:r>
                        <a:rPr lang="cs-CZ" sz="1400" baseline="0" dirty="0" smtClean="0"/>
                        <a:t> projití trasy ( v h )</a:t>
                      </a:r>
                      <a:endParaRPr lang="cs-CZ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3,6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4,5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 anchor="ctr"/>
                </a:tc>
              </a:tr>
              <a:tr h="678661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Rychlost</a:t>
                      </a:r>
                    </a:p>
                    <a:p>
                      <a:pPr algn="ctr"/>
                      <a:r>
                        <a:rPr lang="cs-CZ" sz="1400" dirty="0" smtClean="0"/>
                        <a:t> ( v km za h ) </a:t>
                      </a:r>
                      <a:endParaRPr lang="cs-CZ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16" name="Zástupný symbol pro obsah 15"/>
          <p:cNvSpPr>
            <a:spLocks noGrp="1"/>
          </p:cNvSpPr>
          <p:nvPr>
            <p:ph sz="half" idx="2"/>
          </p:nvPr>
        </p:nvSpPr>
        <p:spPr>
          <a:xfrm>
            <a:off x="642938" y="4000500"/>
            <a:ext cx="8043862" cy="171450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rgbClr val="00B050"/>
                </a:solidFill>
              </a:rPr>
              <a:t>Kolikrát je kratší čas, tolikrát je vyšší rychlost.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rgbClr val="00B0F0"/>
                </a:solidFill>
              </a:rPr>
              <a:t>Kolikrát je delší čas, tolikrát je nižší rychlost.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Čas a rychlost se mění v </a:t>
            </a:r>
            <a:r>
              <a:rPr lang="cs-CZ" b="1" dirty="0" smtClean="0">
                <a:solidFill>
                  <a:schemeClr val="accent6"/>
                </a:solidFill>
              </a:rPr>
              <a:t>převrácených poměrech</a:t>
            </a:r>
            <a:r>
              <a:rPr lang="cs-CZ" dirty="0" smtClean="0">
                <a:solidFill>
                  <a:schemeClr val="accent6"/>
                </a:solidFill>
              </a:rPr>
              <a:t>.</a:t>
            </a:r>
            <a:endParaRPr lang="cs-CZ" dirty="0">
              <a:solidFill>
                <a:schemeClr val="accent6"/>
              </a:solidFill>
            </a:endParaRPr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68300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0063" y="5857875"/>
            <a:ext cx="8186737" cy="268288"/>
          </a:xfrm>
        </p:spPr>
        <p:txBody>
          <a:bodyPr rtlCol="0">
            <a:normAutofit fontScale="77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/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5857875" y="1643063"/>
            <a:ext cx="17859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8" name="Zahnutá šipka dolů 17"/>
          <p:cNvSpPr/>
          <p:nvPr/>
        </p:nvSpPr>
        <p:spPr>
          <a:xfrm>
            <a:off x="2643188" y="2214563"/>
            <a:ext cx="2786062" cy="357187"/>
          </a:xfrm>
          <a:prstGeom prst="curvedDownArrow">
            <a:avLst>
              <a:gd name="adj1" fmla="val 25000"/>
              <a:gd name="adj2" fmla="val 56621"/>
              <a:gd name="adj3" fmla="val 2134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9" name="Oválný popisek 18"/>
          <p:cNvSpPr/>
          <p:nvPr/>
        </p:nvSpPr>
        <p:spPr>
          <a:xfrm>
            <a:off x="214282" y="785794"/>
            <a:ext cx="3872997" cy="1143008"/>
          </a:xfrm>
          <a:prstGeom prst="wedgeEllipseCallout">
            <a:avLst>
              <a:gd name="adj1" fmla="val 26387"/>
              <a:gd name="adj2" fmla="val 64892"/>
            </a:avLst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path path="circle">
              <a:fillToRect r="100000" b="100000"/>
            </a:path>
            <a:tileRect l="-100000" t="-100000"/>
          </a:gra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Hodnota x se zvětšuje 1,5krát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( ze 3 na 4,5 )</a:t>
            </a:r>
          </a:p>
        </p:txBody>
      </p:sp>
      <p:sp>
        <p:nvSpPr>
          <p:cNvPr id="21" name="Zahnutá šipka dolů 20"/>
          <p:cNvSpPr/>
          <p:nvPr/>
        </p:nvSpPr>
        <p:spPr>
          <a:xfrm rot="10800000" flipV="1">
            <a:off x="5643563" y="2214563"/>
            <a:ext cx="2286000" cy="285750"/>
          </a:xfrm>
          <a:prstGeom prst="curvedDownArrow">
            <a:avLst>
              <a:gd name="adj1" fmla="val 25000"/>
              <a:gd name="adj2" fmla="val 52771"/>
              <a:gd name="adj3" fmla="val 25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22" name="Oválný popisek 21"/>
          <p:cNvSpPr/>
          <p:nvPr/>
        </p:nvSpPr>
        <p:spPr>
          <a:xfrm>
            <a:off x="4786314" y="785794"/>
            <a:ext cx="3872997" cy="1214446"/>
          </a:xfrm>
          <a:prstGeom prst="wedgeEllipseCallout">
            <a:avLst>
              <a:gd name="adj1" fmla="val -16448"/>
              <a:gd name="adj2" fmla="val 69112"/>
            </a:avLst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path path="circle">
              <a:fillToRect l="100000" b="100000"/>
            </a:path>
            <a:tileRect t="-100000" r="-100000"/>
          </a:gra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Hodnota x se zmenšuje </a:t>
            </a:r>
            <a:r>
              <a:rPr lang="cs-CZ" dirty="0" smtClean="0"/>
              <a:t>                  v poměru </a:t>
            </a:r>
            <a:r>
              <a:rPr lang="cs-CZ" dirty="0"/>
              <a:t>3 : 4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( ze 6 na 4,5 )</a:t>
            </a:r>
          </a:p>
        </p:txBody>
      </p:sp>
      <p:sp>
        <p:nvSpPr>
          <p:cNvPr id="24" name="Zahnutá šipka dolů 23"/>
          <p:cNvSpPr/>
          <p:nvPr/>
        </p:nvSpPr>
        <p:spPr>
          <a:xfrm>
            <a:off x="2786050" y="3714752"/>
            <a:ext cx="2714644" cy="285752"/>
          </a:xfrm>
          <a:prstGeom prst="curvedDownArrow">
            <a:avLst>
              <a:gd name="adj1" fmla="val 25000"/>
              <a:gd name="adj2" fmla="val 56621"/>
              <a:gd name="adj3" fmla="val 21343"/>
            </a:avLst>
          </a:prstGeom>
          <a:scene3d>
            <a:camera prst="orthographicFront">
              <a:rot lat="10800000" lon="0" rev="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25" name="Zahnutá šipka dolů 24"/>
          <p:cNvSpPr/>
          <p:nvPr/>
        </p:nvSpPr>
        <p:spPr>
          <a:xfrm rot="10800000" flipV="1">
            <a:off x="5786446" y="3643314"/>
            <a:ext cx="2214578" cy="285752"/>
          </a:xfrm>
          <a:prstGeom prst="curvedDownArrow">
            <a:avLst>
              <a:gd name="adj1" fmla="val 25000"/>
              <a:gd name="adj2" fmla="val 52771"/>
              <a:gd name="adj3" fmla="val 25000"/>
            </a:avLst>
          </a:prstGeom>
          <a:scene3d>
            <a:camera prst="orthographicFront">
              <a:rot lat="21299999" lon="10799999" rev="10799999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26" name="Oválný popisek 25"/>
          <p:cNvSpPr/>
          <p:nvPr/>
        </p:nvSpPr>
        <p:spPr>
          <a:xfrm>
            <a:off x="428596" y="4286256"/>
            <a:ext cx="3872997" cy="1285884"/>
          </a:xfrm>
          <a:prstGeom prst="wedgeEllipseCallout">
            <a:avLst>
              <a:gd name="adj1" fmla="val 37518"/>
              <a:gd name="adj2" fmla="val -58887"/>
            </a:avLst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path path="circle">
              <a:fillToRect r="100000" b="100000"/>
            </a:path>
            <a:tileRect l="-100000" t="-100000"/>
          </a:gra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Hodnota y se zmenšuje 1,5krát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( z 6 na 4 )</a:t>
            </a:r>
          </a:p>
        </p:txBody>
      </p:sp>
      <p:sp>
        <p:nvSpPr>
          <p:cNvPr id="29" name="Oválný popisek 28"/>
          <p:cNvSpPr/>
          <p:nvPr/>
        </p:nvSpPr>
        <p:spPr>
          <a:xfrm>
            <a:off x="4857752" y="4429132"/>
            <a:ext cx="3872997" cy="1143008"/>
          </a:xfrm>
          <a:prstGeom prst="wedgeEllipseCallout">
            <a:avLst>
              <a:gd name="adj1" fmla="val -24205"/>
              <a:gd name="adj2" fmla="val -77173"/>
            </a:avLst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path path="circle">
              <a:fillToRect l="100000" b="100000"/>
            </a:path>
            <a:tileRect t="-100000" r="-100000"/>
          </a:gra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Hodnota y se zvětšuje </a:t>
            </a:r>
            <a:r>
              <a:rPr lang="cs-CZ" dirty="0" smtClean="0"/>
              <a:t>                 v poměru </a:t>
            </a:r>
            <a:r>
              <a:rPr lang="cs-CZ" dirty="0"/>
              <a:t>4 : 3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( ze 3 na 4  )</a:t>
            </a:r>
          </a:p>
        </p:txBody>
      </p:sp>
      <p:graphicFrame>
        <p:nvGraphicFramePr>
          <p:cNvPr id="16" name="Zástupný symbol pro obsah 15"/>
          <p:cNvGraphicFramePr>
            <a:graphicFrameLocks noGrp="1"/>
          </p:cNvGraphicFramePr>
          <p:nvPr>
            <p:ph sz="half" idx="1"/>
          </p:nvPr>
        </p:nvGraphicFramePr>
        <p:xfrm>
          <a:off x="571500" y="2571750"/>
          <a:ext cx="7572430" cy="1036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14486"/>
                <a:gridCol w="1514486"/>
                <a:gridCol w="1514486"/>
                <a:gridCol w="1514486"/>
                <a:gridCol w="1514486"/>
              </a:tblGrid>
              <a:tr h="469516">
                <a:tc>
                  <a:txBody>
                    <a:bodyPr/>
                    <a:lstStyle/>
                    <a:p>
                      <a:pPr algn="ctr"/>
                      <a:r>
                        <a:rPr lang="cs-CZ" sz="1400" baseline="0" dirty="0" smtClean="0"/>
                        <a:t>X</a:t>
                      </a:r>
                    </a:p>
                    <a:p>
                      <a:pPr algn="ctr"/>
                      <a:r>
                        <a:rPr lang="cs-CZ" sz="1400" baseline="0" dirty="0" smtClean="0"/>
                        <a:t> ( v h )</a:t>
                      </a:r>
                      <a:endParaRPr lang="cs-CZ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3,6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4,5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 anchor="ctr"/>
                </a:tc>
              </a:tr>
              <a:tr h="469516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Y</a:t>
                      </a:r>
                    </a:p>
                    <a:p>
                      <a:pPr algn="ctr"/>
                      <a:r>
                        <a:rPr lang="cs-CZ" sz="1400" dirty="0" smtClean="0"/>
                        <a:t> ( v km za h ) </a:t>
                      </a:r>
                      <a:endParaRPr lang="cs-CZ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2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2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8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00"/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0" dur="500"/>
                                        <p:tgtEl>
                                          <p:spTgt spid="2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3" dur="500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8" dur="500"/>
                                        <p:tgtEl>
                                          <p:spTgt spid="2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uiExpand="1"/>
      <p:bldP spid="18" grpId="0" animBg="1"/>
      <p:bldP spid="19" grpId="0" uiExpand="1" build="allAtOnce" animBg="1"/>
      <p:bldP spid="21" grpId="0" animBg="1"/>
      <p:bldP spid="22" grpId="0" uiExpand="1" build="allAtOnce" animBg="1"/>
      <p:bldP spid="24" grpId="0" animBg="1"/>
      <p:bldP spid="25" grpId="0" uiExpand="1" animBg="1"/>
      <p:bldP spid="26" grpId="0" build="allAtOnce" animBg="1"/>
      <p:bldP spid="29" grpId="0" uiExpand="1" build="allAtOnce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25"/>
          </a:xfrm>
        </p:spPr>
        <p:txBody>
          <a:bodyPr/>
          <a:lstStyle/>
          <a:p>
            <a:r>
              <a:rPr lang="cs-CZ" b="1" smtClean="0"/>
              <a:t>Nepřímá úměrnost</a:t>
            </a:r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00063" y="1214438"/>
            <a:ext cx="8258175" cy="5245100"/>
          </a:xfrm>
        </p:spPr>
        <p:txBody>
          <a:bodyPr wrap="none" tIns="0" bIns="0"/>
          <a:lstStyle/>
          <a:p>
            <a:pPr>
              <a:buFont typeface="Arial" charset="0"/>
              <a:buNone/>
            </a:pPr>
            <a:r>
              <a:rPr lang="cs-CZ" sz="1800" smtClean="0"/>
              <a:t>je taková závislost proměnné </a:t>
            </a:r>
            <a:r>
              <a:rPr lang="cs-CZ" sz="1800" b="1" smtClean="0">
                <a:solidFill>
                  <a:srgbClr val="FF0000"/>
                </a:solidFill>
              </a:rPr>
              <a:t>x</a:t>
            </a:r>
            <a:r>
              <a:rPr lang="cs-CZ" sz="1800" smtClean="0"/>
              <a:t> a </a:t>
            </a:r>
            <a:r>
              <a:rPr lang="cs-CZ" sz="1800" b="1" smtClean="0">
                <a:solidFill>
                  <a:srgbClr val="FF0000"/>
                </a:solidFill>
              </a:rPr>
              <a:t>y</a:t>
            </a:r>
            <a:r>
              <a:rPr lang="cs-CZ" sz="1800" smtClean="0"/>
              <a:t>, pro kterou platí:</a:t>
            </a:r>
            <a:endParaRPr lang="cs-CZ" smtClean="0"/>
          </a:p>
          <a:p>
            <a:pPr>
              <a:buFont typeface="Arial" charset="0"/>
              <a:buNone/>
            </a:pPr>
            <a:r>
              <a:rPr lang="cs-CZ" sz="2400" smtClean="0">
                <a:solidFill>
                  <a:schemeClr val="accent2"/>
                </a:solidFill>
              </a:rPr>
              <a:t>                                                                                              </a:t>
            </a:r>
          </a:p>
          <a:p>
            <a:r>
              <a:rPr lang="cs-CZ" sz="2000" smtClean="0">
                <a:solidFill>
                  <a:schemeClr val="accent2"/>
                </a:solidFill>
              </a:rPr>
              <a:t>Kolikrát se </a:t>
            </a:r>
            <a:r>
              <a:rPr lang="cs-CZ" sz="2000" b="1" smtClean="0">
                <a:solidFill>
                  <a:schemeClr val="accent2"/>
                </a:solidFill>
              </a:rPr>
              <a:t>zvětší </a:t>
            </a:r>
            <a:r>
              <a:rPr lang="cs-CZ" sz="2000" smtClean="0">
                <a:solidFill>
                  <a:schemeClr val="accent2"/>
                </a:solidFill>
              </a:rPr>
              <a:t>hodnota x,   </a:t>
            </a:r>
          </a:p>
          <a:p>
            <a:pPr>
              <a:buFont typeface="Arial" charset="0"/>
              <a:buNone/>
            </a:pPr>
            <a:r>
              <a:rPr lang="cs-CZ" sz="2000" smtClean="0">
                <a:solidFill>
                  <a:schemeClr val="accent2"/>
                </a:solidFill>
              </a:rPr>
              <a:t>	 tolikrát se </a:t>
            </a:r>
            <a:r>
              <a:rPr lang="cs-CZ" sz="2000" b="1" smtClean="0">
                <a:solidFill>
                  <a:schemeClr val="accent2"/>
                </a:solidFill>
              </a:rPr>
              <a:t>zmenší</a:t>
            </a:r>
            <a:r>
              <a:rPr lang="cs-CZ" sz="2000" smtClean="0">
                <a:solidFill>
                  <a:schemeClr val="accent2"/>
                </a:solidFill>
              </a:rPr>
              <a:t> hodnota y.</a:t>
            </a:r>
          </a:p>
          <a:p>
            <a:pPr>
              <a:buFont typeface="Arial" charset="0"/>
              <a:buNone/>
            </a:pPr>
            <a:endParaRPr lang="cs-CZ" sz="800" smtClean="0">
              <a:solidFill>
                <a:schemeClr val="accent2"/>
              </a:solidFill>
            </a:endParaRPr>
          </a:p>
          <a:p>
            <a:endParaRPr lang="cs-CZ" sz="800" smtClean="0">
              <a:solidFill>
                <a:schemeClr val="accent2"/>
              </a:solidFill>
            </a:endParaRPr>
          </a:p>
          <a:p>
            <a:r>
              <a:rPr lang="cs-CZ" sz="2000" smtClean="0">
                <a:solidFill>
                  <a:schemeClr val="accent2"/>
                </a:solidFill>
              </a:rPr>
              <a:t>Kolikrát se </a:t>
            </a:r>
            <a:r>
              <a:rPr lang="cs-CZ" sz="2000" b="1" smtClean="0">
                <a:solidFill>
                  <a:schemeClr val="accent2"/>
                </a:solidFill>
              </a:rPr>
              <a:t>zmenší</a:t>
            </a:r>
            <a:r>
              <a:rPr lang="cs-CZ" sz="2000" smtClean="0">
                <a:solidFill>
                  <a:schemeClr val="accent2"/>
                </a:solidFill>
              </a:rPr>
              <a:t> hodnota x,</a:t>
            </a:r>
          </a:p>
          <a:p>
            <a:pPr>
              <a:buFont typeface="Arial" charset="0"/>
              <a:buNone/>
            </a:pPr>
            <a:r>
              <a:rPr lang="cs-CZ" sz="2000" smtClean="0">
                <a:solidFill>
                  <a:schemeClr val="accent2"/>
                </a:solidFill>
              </a:rPr>
              <a:t>	 tolikrát se </a:t>
            </a:r>
            <a:r>
              <a:rPr lang="cs-CZ" sz="2000" b="1" smtClean="0">
                <a:solidFill>
                  <a:schemeClr val="accent2"/>
                </a:solidFill>
              </a:rPr>
              <a:t>zvětší</a:t>
            </a:r>
            <a:r>
              <a:rPr lang="cs-CZ" sz="2000" smtClean="0">
                <a:solidFill>
                  <a:schemeClr val="accent2"/>
                </a:solidFill>
              </a:rPr>
              <a:t> hodnota y</a:t>
            </a:r>
            <a:r>
              <a:rPr lang="cs-CZ" sz="2400" smtClean="0">
                <a:solidFill>
                  <a:schemeClr val="accent2"/>
                </a:solidFill>
              </a:rPr>
              <a:t>.                                            </a:t>
            </a:r>
          </a:p>
          <a:p>
            <a:pPr>
              <a:buFont typeface="Arial" charset="0"/>
              <a:buNone/>
            </a:pPr>
            <a:r>
              <a:rPr lang="cs-CZ" sz="2400" smtClean="0">
                <a:solidFill>
                  <a:schemeClr val="accent2"/>
                </a:solidFill>
              </a:rPr>
              <a:t>                                                                                             </a:t>
            </a:r>
            <a:r>
              <a:rPr lang="cs-CZ" sz="2000" smtClean="0">
                <a:solidFill>
                  <a:schemeClr val="accent2"/>
                </a:solidFill>
              </a:rPr>
              <a:t>                                                                                                                     </a:t>
            </a:r>
            <a:endParaRPr lang="cs-CZ" sz="800" smtClean="0"/>
          </a:p>
          <a:p>
            <a:pPr>
              <a:buFont typeface="Arial" charset="0"/>
              <a:buNone/>
            </a:pPr>
            <a:endParaRPr lang="cs-CZ" sz="800" smtClean="0"/>
          </a:p>
          <a:p>
            <a:r>
              <a:rPr lang="cs-CZ" sz="2400" smtClean="0"/>
              <a:t>Hodnoty y a hodnoty x se </a:t>
            </a:r>
            <a:r>
              <a:rPr lang="cs-CZ" sz="2400" b="1" smtClean="0"/>
              <a:t>mění v převrácených poměrech</a:t>
            </a:r>
            <a:r>
              <a:rPr lang="cs-CZ" sz="2400" smtClean="0"/>
              <a:t>.</a:t>
            </a:r>
          </a:p>
          <a:p>
            <a:pPr>
              <a:buFont typeface="Arial" charset="0"/>
              <a:buNone/>
            </a:pPr>
            <a:endParaRPr lang="cs-CZ" sz="2400" smtClean="0"/>
          </a:p>
          <a:p>
            <a:r>
              <a:rPr lang="cs-CZ" sz="2400" smtClean="0"/>
              <a:t>Říkáme, </a:t>
            </a:r>
            <a:r>
              <a:rPr lang="cs-CZ" smtClean="0"/>
              <a:t>že proměnná y </a:t>
            </a:r>
            <a:r>
              <a:rPr lang="cs-CZ" smtClean="0">
                <a:solidFill>
                  <a:srgbClr val="FF0000"/>
                </a:solidFill>
              </a:rPr>
              <a:t>je nepřímo úměrná </a:t>
            </a:r>
            <a:r>
              <a:rPr lang="cs-CZ" smtClean="0"/>
              <a:t>proměnné x</a:t>
            </a:r>
          </a:p>
          <a:p>
            <a:pPr>
              <a:buFont typeface="Arial" charset="0"/>
              <a:buNone/>
            </a:pPr>
            <a:endParaRPr lang="cs-CZ" smtClean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half" idx="2"/>
          </p:nvPr>
        </p:nvGraphicFramePr>
        <p:xfrm>
          <a:off x="4572000" y="2500313"/>
          <a:ext cx="4038600" cy="767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46200"/>
                <a:gridCol w="1346200"/>
                <a:gridCol w="1346200"/>
              </a:tblGrid>
              <a:tr h="181914"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>
                          <a:solidFill>
                            <a:schemeClr val="tx1"/>
                          </a:solidFill>
                        </a:rPr>
                        <a:t>x</a:t>
                      </a:r>
                      <a:endParaRPr lang="cs-CZ" sz="20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6" name="Zahnutá šipka dolů 5"/>
          <p:cNvSpPr/>
          <p:nvPr/>
        </p:nvSpPr>
        <p:spPr>
          <a:xfrm>
            <a:off x="6429375" y="2071688"/>
            <a:ext cx="1857375" cy="214312"/>
          </a:xfrm>
          <a:prstGeom prst="curvedDownArrow">
            <a:avLst>
              <a:gd name="adj1" fmla="val 25000"/>
              <a:gd name="adj2" fmla="val 56621"/>
              <a:gd name="adj3" fmla="val 2134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7" name="Zahnutá šipka dolů 6"/>
          <p:cNvSpPr/>
          <p:nvPr/>
        </p:nvSpPr>
        <p:spPr>
          <a:xfrm>
            <a:off x="6429388" y="3500438"/>
            <a:ext cx="1857388" cy="214314"/>
          </a:xfrm>
          <a:prstGeom prst="curvedDownArrow">
            <a:avLst>
              <a:gd name="adj1" fmla="val 25000"/>
              <a:gd name="adj2" fmla="val 56621"/>
              <a:gd name="adj3" fmla="val 21343"/>
            </a:avLst>
          </a:prstGeom>
          <a:scene3d>
            <a:camera prst="orthographicFront">
              <a:rot lat="10800000" lon="0" rev="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6948488" y="1484313"/>
            <a:ext cx="7143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chemeClr val="accent2"/>
                </a:solidFill>
                <a:latin typeface="Calibri" pitchFamily="34" charset="0"/>
              </a:rPr>
              <a:t>2 : 3</a:t>
            </a:r>
            <a:endParaRPr lang="cs-CZ" sz="2400" b="1">
              <a:latin typeface="Calibri" pitchFamily="34" charset="0"/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6588125" y="3716338"/>
            <a:ext cx="16065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chemeClr val="accent2"/>
                </a:solidFill>
                <a:latin typeface="Calibri" pitchFamily="34" charset="0"/>
              </a:rPr>
              <a:t>4 : 6 = 2 : 3 </a:t>
            </a:r>
            <a:endParaRPr lang="cs-CZ" sz="2400" b="1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6" grpId="0" animBg="1"/>
      <p:bldP spid="8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TextovéPole 4"/>
          <p:cNvSpPr txBox="1">
            <a:spLocks noChangeArrowheads="1"/>
          </p:cNvSpPr>
          <p:nvPr/>
        </p:nvSpPr>
        <p:spPr bwMode="auto">
          <a:xfrm>
            <a:off x="1187450" y="836613"/>
            <a:ext cx="33131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Vypracovala Ivana Nováková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1181</TotalTime>
  <Words>213</Words>
  <Application>Microsoft Office PowerPoint</Application>
  <PresentationFormat>Předvádění na obrazovce (4:3)</PresentationFormat>
  <Paragraphs>76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PŘÍMÁ A NEPŘÍMÁ ÚMĚRNOST</vt:lpstr>
      <vt:lpstr>  Příklad  Trasa turistického pochodu měří 18 km. V tabulce vidíme, za jak dlouho prošli trasu čtyři účastníci pochodu a jakými rychlostmi šli. </vt:lpstr>
      <vt:lpstr>Snímek 4</vt:lpstr>
      <vt:lpstr>Nepřímá úměrnost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Katka</dc:creator>
  <cp:lastModifiedBy>Dum</cp:lastModifiedBy>
  <cp:revision>45</cp:revision>
  <dcterms:created xsi:type="dcterms:W3CDTF">2010-10-28T11:36:30Z</dcterms:created>
  <dcterms:modified xsi:type="dcterms:W3CDTF">2013-05-10T07:24:04Z</dcterms:modified>
</cp:coreProperties>
</file>