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58" r:id="rId11"/>
    <p:sldId id="268" r:id="rId12"/>
    <p:sldId id="270" r:id="rId13"/>
    <p:sldId id="271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5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8979D-F94A-42C5-9B67-05CF7E8412F3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2E0435-ADF1-4AAF-9DAE-88079FCB86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8979D-F94A-42C5-9B67-05CF7E8412F3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2E0435-ADF1-4AAF-9DAE-88079FCB86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8979D-F94A-42C5-9B67-05CF7E8412F3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2E0435-ADF1-4AAF-9DAE-88079FCB86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8979D-F94A-42C5-9B67-05CF7E8412F3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2E0435-ADF1-4AAF-9DAE-88079FCB86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8979D-F94A-42C5-9B67-05CF7E8412F3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2E0435-ADF1-4AAF-9DAE-88079FCB86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8979D-F94A-42C5-9B67-05CF7E8412F3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2E0435-ADF1-4AAF-9DAE-88079FCB86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8979D-F94A-42C5-9B67-05CF7E8412F3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2E0435-ADF1-4AAF-9DAE-88079FCB86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8979D-F94A-42C5-9B67-05CF7E8412F3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2E0435-ADF1-4AAF-9DAE-88079FCB86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8979D-F94A-42C5-9B67-05CF7E8412F3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2E0435-ADF1-4AAF-9DAE-88079FCB86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8979D-F94A-42C5-9B67-05CF7E8412F3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2E0435-ADF1-4AAF-9DAE-88079FCB86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8979D-F94A-42C5-9B67-05CF7E8412F3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2E0435-ADF1-4AAF-9DAE-88079FCB86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18979D-F94A-42C5-9B67-05CF7E8412F3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2E0435-ADF1-4AAF-9DAE-88079FCB86D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5984322"/>
              </p:ext>
            </p:extLst>
          </p:nvPr>
        </p:nvGraphicFramePr>
        <p:xfrm>
          <a:off x="1368425" y="2924944"/>
          <a:ext cx="6405925" cy="32796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Bláhová Eva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VY_32_INOVACE_4A_1_Lidské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tělo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4A_PD5.roč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11. 2. 2013 v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5.B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DUM je určen k výkladu a procvičení učiva. Žáci se seznamují se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stavbou a funkcí jednotlivých částí lidského těla. Na závěrečných snímcích procvičí a upevní učivo.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LIDSKÉ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TĚLO</a:t>
            </a:r>
            <a:endParaRPr lang="cs-CZ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Člověk je součástí přírody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Společné znaky s ostatními živočichy</a:t>
            </a:r>
            <a:endParaRPr lang="cs-CZ" u="sng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896544"/>
          </a:xfrm>
        </p:spPr>
        <p:txBody>
          <a:bodyPr>
            <a:norm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Člověk je součást živé přírody</a:t>
            </a: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Patří do skupiny obratlovců</a:t>
            </a: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Patří do skupiny savců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68144" y="3284984"/>
            <a:ext cx="25922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PROČ?</a:t>
            </a:r>
            <a:endParaRPr lang="cs-CZ" sz="54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19672" y="4221088"/>
            <a:ext cx="72008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PROTOŽE RODÍ ŽIVÁ MLÁĎATA, KTERÁ PO NAROZENÍ SAJÍ MATEŘSKÉ MLÉKO</a:t>
            </a:r>
            <a:endParaRPr lang="cs-CZ" sz="3200" b="1" i="1" dirty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Stejně jako ostatní živočichové</a:t>
            </a:r>
            <a:endParaRPr lang="cs-CZ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sz="4000" b="1" i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4000" b="1" i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b="1" i="1" dirty="0" smtClean="0">
                <a:latin typeface="Times New Roman" pitchFamily="18" charset="0"/>
                <a:cs typeface="Times New Roman" pitchFamily="18" charset="0"/>
              </a:rPr>
              <a:t>DÝCHÁME</a:t>
            </a:r>
          </a:p>
          <a:p>
            <a:endParaRPr lang="cs-CZ" sz="4000" b="1" i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i="1" dirty="0" smtClean="0">
                <a:latin typeface="Times New Roman" pitchFamily="18" charset="0"/>
                <a:cs typeface="Times New Roman" pitchFamily="18" charset="0"/>
              </a:rPr>
              <a:t>Který orgán zajišťuje dýchání?</a:t>
            </a:r>
            <a:endParaRPr lang="cs-CZ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sah 4" descr="2-shutterstock_54884518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155578" y="1772816"/>
            <a:ext cx="4531222" cy="3770781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>
                <a:latin typeface="Times New Roman" pitchFamily="18" charset="0"/>
                <a:cs typeface="Times New Roman" pitchFamily="18" charset="0"/>
              </a:rPr>
              <a:t>PŘIJÍMÁME ŽIVINY</a:t>
            </a:r>
          </a:p>
          <a:p>
            <a:endParaRPr lang="cs-CZ" sz="4000" b="1" i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i="1" dirty="0" smtClean="0">
                <a:latin typeface="Times New Roman" pitchFamily="18" charset="0"/>
                <a:cs typeface="Times New Roman" pitchFamily="18" charset="0"/>
              </a:rPr>
              <a:t>Která soustava přijímá a zpracovává potravu?</a:t>
            </a:r>
          </a:p>
          <a:p>
            <a:endParaRPr lang="cs-CZ" sz="4000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sah 4" descr="m633358448552991150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552422" y="2204864"/>
            <a:ext cx="4416490" cy="331236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>
                <a:latin typeface="Times New Roman" pitchFamily="18" charset="0"/>
                <a:cs typeface="Times New Roman" pitchFamily="18" charset="0"/>
              </a:rPr>
              <a:t>VYLUČUJEME ODPADNÍ LÁTKY</a:t>
            </a:r>
          </a:p>
          <a:p>
            <a:endParaRPr lang="cs-CZ" sz="4000" b="1" i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i="1" dirty="0" smtClean="0">
                <a:latin typeface="Times New Roman" pitchFamily="18" charset="0"/>
                <a:cs typeface="Times New Roman" pitchFamily="18" charset="0"/>
              </a:rPr>
              <a:t>Jaký orgán zajišťuje vylučování?</a:t>
            </a:r>
            <a:endParaRPr lang="cs-CZ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sah 4" descr="vyluč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23337" y="2204864"/>
            <a:ext cx="4171830" cy="338437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600200"/>
            <a:ext cx="5040560" cy="4525963"/>
          </a:xfrm>
        </p:spPr>
        <p:txBody>
          <a:bodyPr>
            <a:normAutofit/>
          </a:bodyPr>
          <a:lstStyle/>
          <a:p>
            <a:endParaRPr lang="cs-CZ" sz="4000" b="1" i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b="1" i="1" dirty="0" smtClean="0">
                <a:latin typeface="Times New Roman" pitchFamily="18" charset="0"/>
                <a:cs typeface="Times New Roman" pitchFamily="18" charset="0"/>
              </a:rPr>
              <a:t>ROZMNOŽUJEME SE</a:t>
            </a:r>
            <a:endParaRPr lang="cs-CZ" sz="4000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sah 4" descr="b633743792070913446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3851920" y="3140968"/>
            <a:ext cx="4576729" cy="343254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476672"/>
            <a:ext cx="4038600" cy="6048672"/>
          </a:xfrm>
        </p:spPr>
        <p:txBody>
          <a:bodyPr>
            <a:normAutofit lnSpcReduction="10000"/>
          </a:bodyPr>
          <a:lstStyle/>
          <a:p>
            <a:r>
              <a:rPr lang="cs-CZ" sz="4000" b="1" i="1" dirty="0" smtClean="0">
                <a:latin typeface="Times New Roman" pitchFamily="18" charset="0"/>
                <a:cs typeface="Times New Roman" pitchFamily="18" charset="0"/>
              </a:rPr>
              <a:t>ROSTEME A VYVÍJÍME SE</a:t>
            </a:r>
          </a:p>
          <a:p>
            <a:endParaRPr lang="cs-CZ" sz="4000" b="1" i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b="1" i="1" dirty="0" smtClean="0">
                <a:latin typeface="Times New Roman" pitchFamily="18" charset="0"/>
                <a:cs typeface="Times New Roman" pitchFamily="18" charset="0"/>
              </a:rPr>
              <a:t>POHYBUJEME SE</a:t>
            </a:r>
          </a:p>
          <a:p>
            <a:endParaRPr lang="cs-CZ" sz="4000" b="1" i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b="1" i="1" dirty="0" smtClean="0">
                <a:latin typeface="Times New Roman" pitchFamily="18" charset="0"/>
                <a:cs typeface="Times New Roman" pitchFamily="18" charset="0"/>
              </a:rPr>
              <a:t>REAGUJEME NA ZMĚNY PROSTŘEDÍ</a:t>
            </a:r>
            <a:endParaRPr lang="cs-CZ" sz="4000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sah 4" descr="imagesCA322Y54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920501" y="2060848"/>
            <a:ext cx="3769051" cy="388843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Stavba lidského těla</a:t>
            </a:r>
            <a:endParaRPr lang="cs-CZ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2568"/>
          </a:xfrm>
        </p:spPr>
        <p:txBody>
          <a:bodyPr>
            <a:normAutofit/>
          </a:bodyPr>
          <a:lstStyle/>
          <a:p>
            <a:r>
              <a:rPr lang="cs-CZ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Ukazuj na sobě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Hlava: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čelo, oči, uši, ústa, brada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Krk 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Trup: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záda, prsa, břicho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Horní končetina: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rameno, paže, loket, předloktí, zápěstí, prsty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Dolní končetina: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boky, hýždě, stehno,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oleno, lýtko, kotník, pata, nárt, chodidlo, prsty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1732-puzzle-lidske-telo-divk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915816" y="314216"/>
            <a:ext cx="3024336" cy="6480720"/>
          </a:xfrm>
        </p:spPr>
      </p:pic>
      <p:sp>
        <p:nvSpPr>
          <p:cNvPr id="5" name="Levá složená závorka 4"/>
          <p:cNvSpPr/>
          <p:nvPr/>
        </p:nvSpPr>
        <p:spPr>
          <a:xfrm>
            <a:off x="2843808" y="332656"/>
            <a:ext cx="288032" cy="1728192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ravá složená závorka 5"/>
          <p:cNvSpPr/>
          <p:nvPr/>
        </p:nvSpPr>
        <p:spPr>
          <a:xfrm>
            <a:off x="5292080" y="1916832"/>
            <a:ext cx="216024" cy="432048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Levá složená závorka 6"/>
          <p:cNvSpPr/>
          <p:nvPr/>
        </p:nvSpPr>
        <p:spPr>
          <a:xfrm>
            <a:off x="2987824" y="2348880"/>
            <a:ext cx="189735" cy="1656184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Levá složená závorka 7"/>
          <p:cNvSpPr/>
          <p:nvPr/>
        </p:nvSpPr>
        <p:spPr>
          <a:xfrm>
            <a:off x="3275856" y="3933056"/>
            <a:ext cx="288032" cy="2592288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ravá složená závorka 8"/>
          <p:cNvSpPr/>
          <p:nvPr/>
        </p:nvSpPr>
        <p:spPr>
          <a:xfrm>
            <a:off x="5508104" y="2276872"/>
            <a:ext cx="216024" cy="216024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ovací šipka 11"/>
          <p:cNvCxnSpPr/>
          <p:nvPr/>
        </p:nvCxnSpPr>
        <p:spPr>
          <a:xfrm flipV="1">
            <a:off x="4716016" y="404664"/>
            <a:ext cx="1008112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4716016" y="836712"/>
            <a:ext cx="1656184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V="1">
            <a:off x="5220072" y="1196752"/>
            <a:ext cx="1296144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H="1" flipV="1">
            <a:off x="1763688" y="1484784"/>
            <a:ext cx="2880320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H="1" flipV="1">
            <a:off x="2555776" y="1844824"/>
            <a:ext cx="1800200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V="1">
            <a:off x="4572000" y="1844824"/>
            <a:ext cx="252028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flipV="1">
            <a:off x="4716016" y="2708920"/>
            <a:ext cx="1872208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flipH="1">
            <a:off x="1619672" y="3717032"/>
            <a:ext cx="2880320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>
            <a:off x="5148064" y="3861048"/>
            <a:ext cx="165618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 flipH="1" flipV="1">
            <a:off x="1979712" y="2420888"/>
            <a:ext cx="1656184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 flipH="1" flipV="1">
            <a:off x="971600" y="2852936"/>
            <a:ext cx="2520280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/>
          <p:nvPr/>
        </p:nvCxnSpPr>
        <p:spPr>
          <a:xfrm>
            <a:off x="5364088" y="3645024"/>
            <a:ext cx="273630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/>
          <p:nvPr/>
        </p:nvCxnSpPr>
        <p:spPr>
          <a:xfrm>
            <a:off x="5364088" y="4005064"/>
            <a:ext cx="1440160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šipka 39"/>
          <p:cNvCxnSpPr/>
          <p:nvPr/>
        </p:nvCxnSpPr>
        <p:spPr>
          <a:xfrm flipH="1">
            <a:off x="2267744" y="4437112"/>
            <a:ext cx="1368152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/>
          <p:nvPr/>
        </p:nvCxnSpPr>
        <p:spPr>
          <a:xfrm flipH="1">
            <a:off x="2771800" y="4077072"/>
            <a:ext cx="864096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šipka 43"/>
          <p:cNvCxnSpPr/>
          <p:nvPr/>
        </p:nvCxnSpPr>
        <p:spPr>
          <a:xfrm>
            <a:off x="5004048" y="4509120"/>
            <a:ext cx="2160240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šipka 45"/>
          <p:cNvCxnSpPr/>
          <p:nvPr/>
        </p:nvCxnSpPr>
        <p:spPr>
          <a:xfrm>
            <a:off x="4932040" y="5013176"/>
            <a:ext cx="1296144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šipka 47"/>
          <p:cNvCxnSpPr/>
          <p:nvPr/>
        </p:nvCxnSpPr>
        <p:spPr>
          <a:xfrm flipH="1">
            <a:off x="2267744" y="5445224"/>
            <a:ext cx="1872208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/>
          <p:nvPr/>
        </p:nvCxnSpPr>
        <p:spPr>
          <a:xfrm>
            <a:off x="4355976" y="5733256"/>
            <a:ext cx="21602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Obdélník 50"/>
          <p:cNvSpPr/>
          <p:nvPr/>
        </p:nvSpPr>
        <p:spPr>
          <a:xfrm>
            <a:off x="1979712" y="980728"/>
            <a:ext cx="864096" cy="288032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HLAVA</a:t>
            </a:r>
            <a:endParaRPr lang="cs-CZ" dirty="0"/>
          </a:p>
        </p:txBody>
      </p:sp>
      <p:sp>
        <p:nvSpPr>
          <p:cNvPr id="52" name="Obdélník 51"/>
          <p:cNvSpPr/>
          <p:nvPr/>
        </p:nvSpPr>
        <p:spPr>
          <a:xfrm>
            <a:off x="1043608" y="1340768"/>
            <a:ext cx="72008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NOS</a:t>
            </a:r>
            <a:endParaRPr lang="cs-CZ" dirty="0"/>
          </a:p>
        </p:txBody>
      </p:sp>
      <p:sp>
        <p:nvSpPr>
          <p:cNvPr id="53" name="Obdélník 52"/>
          <p:cNvSpPr/>
          <p:nvPr/>
        </p:nvSpPr>
        <p:spPr>
          <a:xfrm>
            <a:off x="5508104" y="1988840"/>
            <a:ext cx="864096" cy="36004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KRK</a:t>
            </a:r>
            <a:endParaRPr lang="cs-CZ" dirty="0"/>
          </a:p>
        </p:txBody>
      </p:sp>
      <p:sp>
        <p:nvSpPr>
          <p:cNvPr id="55" name="Obdélník 54"/>
          <p:cNvSpPr/>
          <p:nvPr/>
        </p:nvSpPr>
        <p:spPr>
          <a:xfrm>
            <a:off x="2051720" y="2996952"/>
            <a:ext cx="936104" cy="288032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TRUP</a:t>
            </a:r>
            <a:endParaRPr lang="cs-CZ" dirty="0"/>
          </a:p>
        </p:txBody>
      </p:sp>
      <p:sp>
        <p:nvSpPr>
          <p:cNvPr id="56" name="Obdélník 55"/>
          <p:cNvSpPr/>
          <p:nvPr/>
        </p:nvSpPr>
        <p:spPr>
          <a:xfrm>
            <a:off x="5724128" y="3284984"/>
            <a:ext cx="2016224" cy="288032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HORNÍ KONČETINA</a:t>
            </a:r>
            <a:endParaRPr lang="cs-CZ" dirty="0"/>
          </a:p>
        </p:txBody>
      </p:sp>
      <p:sp>
        <p:nvSpPr>
          <p:cNvPr id="57" name="Obdélník 56"/>
          <p:cNvSpPr/>
          <p:nvPr/>
        </p:nvSpPr>
        <p:spPr>
          <a:xfrm>
            <a:off x="1259632" y="5157192"/>
            <a:ext cx="2016224" cy="216024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DOLNÍ KONČETINA</a:t>
            </a:r>
            <a:endParaRPr lang="cs-CZ" dirty="0"/>
          </a:p>
        </p:txBody>
      </p:sp>
      <p:sp>
        <p:nvSpPr>
          <p:cNvPr id="58" name="Obdélník 57"/>
          <p:cNvSpPr/>
          <p:nvPr/>
        </p:nvSpPr>
        <p:spPr>
          <a:xfrm>
            <a:off x="5724128" y="260648"/>
            <a:ext cx="8640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ČELO</a:t>
            </a:r>
            <a:endParaRPr lang="cs-CZ" dirty="0"/>
          </a:p>
        </p:txBody>
      </p:sp>
      <p:sp>
        <p:nvSpPr>
          <p:cNvPr id="60" name="Obdélník 59"/>
          <p:cNvSpPr/>
          <p:nvPr/>
        </p:nvSpPr>
        <p:spPr>
          <a:xfrm>
            <a:off x="6444208" y="764704"/>
            <a:ext cx="72008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OČI</a:t>
            </a:r>
            <a:endParaRPr lang="cs-CZ" dirty="0"/>
          </a:p>
        </p:txBody>
      </p:sp>
      <p:sp>
        <p:nvSpPr>
          <p:cNvPr id="61" name="Obdélník 60"/>
          <p:cNvSpPr/>
          <p:nvPr/>
        </p:nvSpPr>
        <p:spPr>
          <a:xfrm>
            <a:off x="6516216" y="1196752"/>
            <a:ext cx="64807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UŠI</a:t>
            </a:r>
            <a:endParaRPr lang="cs-CZ" dirty="0"/>
          </a:p>
        </p:txBody>
      </p:sp>
      <p:sp>
        <p:nvSpPr>
          <p:cNvPr id="62" name="Obdélník 61"/>
          <p:cNvSpPr/>
          <p:nvPr/>
        </p:nvSpPr>
        <p:spPr>
          <a:xfrm>
            <a:off x="1907704" y="1700808"/>
            <a:ext cx="72008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ÚSTA</a:t>
            </a:r>
            <a:endParaRPr lang="cs-CZ" dirty="0"/>
          </a:p>
        </p:txBody>
      </p:sp>
      <p:sp>
        <p:nvSpPr>
          <p:cNvPr id="63" name="Obdélník 62"/>
          <p:cNvSpPr/>
          <p:nvPr/>
        </p:nvSpPr>
        <p:spPr>
          <a:xfrm>
            <a:off x="7092280" y="1700808"/>
            <a:ext cx="86409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BRADA</a:t>
            </a:r>
            <a:endParaRPr lang="cs-CZ" dirty="0"/>
          </a:p>
        </p:txBody>
      </p:sp>
      <p:sp>
        <p:nvSpPr>
          <p:cNvPr id="64" name="Obdélník 63"/>
          <p:cNvSpPr/>
          <p:nvPr/>
        </p:nvSpPr>
        <p:spPr>
          <a:xfrm>
            <a:off x="6588224" y="2636912"/>
            <a:ext cx="151216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PRSA, HRUĎ</a:t>
            </a:r>
            <a:endParaRPr lang="cs-CZ" dirty="0"/>
          </a:p>
        </p:txBody>
      </p:sp>
      <p:sp>
        <p:nvSpPr>
          <p:cNvPr id="65" name="Obdélník 64"/>
          <p:cNvSpPr/>
          <p:nvPr/>
        </p:nvSpPr>
        <p:spPr>
          <a:xfrm>
            <a:off x="683568" y="3717032"/>
            <a:ext cx="93610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BŘICHO</a:t>
            </a:r>
            <a:endParaRPr lang="cs-CZ" dirty="0"/>
          </a:p>
        </p:txBody>
      </p:sp>
      <p:sp>
        <p:nvSpPr>
          <p:cNvPr id="66" name="Obdélník 65"/>
          <p:cNvSpPr/>
          <p:nvPr/>
        </p:nvSpPr>
        <p:spPr>
          <a:xfrm>
            <a:off x="827584" y="2276872"/>
            <a:ext cx="1224136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RAMENO</a:t>
            </a:r>
            <a:endParaRPr lang="cs-CZ" dirty="0"/>
          </a:p>
        </p:txBody>
      </p:sp>
      <p:sp>
        <p:nvSpPr>
          <p:cNvPr id="68" name="Obdélník 67"/>
          <p:cNvSpPr/>
          <p:nvPr/>
        </p:nvSpPr>
        <p:spPr>
          <a:xfrm>
            <a:off x="179512" y="2636912"/>
            <a:ext cx="72008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PAŽE</a:t>
            </a:r>
            <a:endParaRPr lang="cs-CZ" dirty="0"/>
          </a:p>
        </p:txBody>
      </p:sp>
      <p:sp>
        <p:nvSpPr>
          <p:cNvPr id="70" name="Obdélník 69"/>
          <p:cNvSpPr/>
          <p:nvPr/>
        </p:nvSpPr>
        <p:spPr>
          <a:xfrm>
            <a:off x="7812360" y="3501008"/>
            <a:ext cx="13316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PŘEDLOKTÍ</a:t>
            </a:r>
            <a:endParaRPr lang="cs-CZ" dirty="0"/>
          </a:p>
        </p:txBody>
      </p:sp>
      <p:sp>
        <p:nvSpPr>
          <p:cNvPr id="71" name="Obdélník 70"/>
          <p:cNvSpPr/>
          <p:nvPr/>
        </p:nvSpPr>
        <p:spPr>
          <a:xfrm>
            <a:off x="6804248" y="4149080"/>
            <a:ext cx="86409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DLAŇ</a:t>
            </a:r>
            <a:endParaRPr lang="cs-CZ" dirty="0"/>
          </a:p>
        </p:txBody>
      </p:sp>
      <p:sp>
        <p:nvSpPr>
          <p:cNvPr id="72" name="Obdélník 71"/>
          <p:cNvSpPr/>
          <p:nvPr/>
        </p:nvSpPr>
        <p:spPr>
          <a:xfrm>
            <a:off x="1475656" y="4725144"/>
            <a:ext cx="792088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PRSTY</a:t>
            </a:r>
            <a:endParaRPr lang="cs-CZ" dirty="0"/>
          </a:p>
        </p:txBody>
      </p:sp>
      <p:sp>
        <p:nvSpPr>
          <p:cNvPr id="73" name="Obdélník 72"/>
          <p:cNvSpPr/>
          <p:nvPr/>
        </p:nvSpPr>
        <p:spPr>
          <a:xfrm>
            <a:off x="6804248" y="3789040"/>
            <a:ext cx="72008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BOKY</a:t>
            </a:r>
            <a:endParaRPr lang="cs-CZ" dirty="0"/>
          </a:p>
        </p:txBody>
      </p:sp>
      <p:sp>
        <p:nvSpPr>
          <p:cNvPr id="74" name="Obdélník 73"/>
          <p:cNvSpPr/>
          <p:nvPr/>
        </p:nvSpPr>
        <p:spPr>
          <a:xfrm>
            <a:off x="1835696" y="4005064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HÝŽDĚ</a:t>
            </a:r>
            <a:endParaRPr lang="cs-CZ" dirty="0"/>
          </a:p>
        </p:txBody>
      </p:sp>
      <p:sp>
        <p:nvSpPr>
          <p:cNvPr id="75" name="Obdélník 74"/>
          <p:cNvSpPr/>
          <p:nvPr/>
        </p:nvSpPr>
        <p:spPr>
          <a:xfrm>
            <a:off x="7164288" y="4653136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STEHNO</a:t>
            </a:r>
            <a:endParaRPr lang="cs-CZ" dirty="0"/>
          </a:p>
        </p:txBody>
      </p:sp>
      <p:sp>
        <p:nvSpPr>
          <p:cNvPr id="76" name="Obdélník 75"/>
          <p:cNvSpPr/>
          <p:nvPr/>
        </p:nvSpPr>
        <p:spPr>
          <a:xfrm>
            <a:off x="6084168" y="5085184"/>
            <a:ext cx="108012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KOLENO</a:t>
            </a:r>
            <a:endParaRPr lang="cs-CZ" dirty="0"/>
          </a:p>
        </p:txBody>
      </p:sp>
      <p:sp>
        <p:nvSpPr>
          <p:cNvPr id="77" name="Obdélník 76"/>
          <p:cNvSpPr/>
          <p:nvPr/>
        </p:nvSpPr>
        <p:spPr>
          <a:xfrm>
            <a:off x="1403648" y="5805264"/>
            <a:ext cx="93610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LÝTKO</a:t>
            </a:r>
            <a:endParaRPr lang="cs-CZ" dirty="0"/>
          </a:p>
        </p:txBody>
      </p:sp>
      <p:sp>
        <p:nvSpPr>
          <p:cNvPr id="78" name="Obdélník 77"/>
          <p:cNvSpPr/>
          <p:nvPr/>
        </p:nvSpPr>
        <p:spPr>
          <a:xfrm>
            <a:off x="6516216" y="5661248"/>
            <a:ext cx="115212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KOTNÍK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5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6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7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8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5" fill="hold">
                      <p:stCondLst>
                        <p:cond delay="indefinite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9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0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1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2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3" fill="hold">
                      <p:stCondLst>
                        <p:cond delay="indefinite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9" fill="hold">
                      <p:stCondLst>
                        <p:cond delay="indefinite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3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4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1" fill="hold">
                      <p:stCondLst>
                        <p:cond delay="indefinite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5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6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7" fill="hold">
                      <p:stCondLst>
                        <p:cond delay="indefinite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1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3" fill="hold">
                      <p:stCondLst>
                        <p:cond delay="indefinite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7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8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9" fill="hold">
                      <p:stCondLst>
                        <p:cond delay="indefinite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5" fill="hold">
                      <p:stCondLst>
                        <p:cond delay="indefinite"/>
                      </p:stCondLst>
                      <p:childTnLst>
                        <p:par>
                          <p:cTn id="286" fill="hold">
                            <p:stCondLst>
                              <p:cond delay="0"/>
                            </p:stCondLst>
                            <p:childTnLst>
                              <p:par>
                                <p:cTn id="2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9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0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51" grpId="0" animBg="1"/>
      <p:bldP spid="52" grpId="0" animBg="1"/>
      <p:bldP spid="53" grpId="0" animBg="1"/>
      <p:bldP spid="55" grpId="0" animBg="1"/>
      <p:bldP spid="56" grpId="0" animBg="1"/>
      <p:bldP spid="57" grpId="0" animBg="1"/>
      <p:bldP spid="58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8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OPAKOVÁNÍ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4038600" cy="5328592"/>
          </a:xfrm>
        </p:spPr>
        <p:txBody>
          <a:bodyPr>
            <a:normAutofit/>
          </a:bodyPr>
          <a:lstStyle/>
          <a:p>
            <a:r>
              <a:rPr lang="cs-CZ" sz="3200" b="1" i="1" dirty="0" smtClean="0">
                <a:latin typeface="Times New Roman" pitchFamily="18" charset="0"/>
                <a:cs typeface="Times New Roman" pitchFamily="18" charset="0"/>
              </a:rPr>
              <a:t>Co máme společného s ostatními živočichy?</a:t>
            </a:r>
            <a:endParaRPr lang="cs-CZ" sz="3200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Zástupný symbol pro obsah 5" descr="2-shutterstock_54884518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572000" y="1196753"/>
            <a:ext cx="2592288" cy="2157244"/>
          </a:xfrm>
        </p:spPr>
      </p:pic>
      <p:pic>
        <p:nvPicPr>
          <p:cNvPr id="1026" name="Picture 2" descr="C:\Users\admin\Pictures\b63374379207091344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3717032"/>
            <a:ext cx="2438400" cy="1828800"/>
          </a:xfrm>
          <a:prstGeom prst="rect">
            <a:avLst/>
          </a:prstGeom>
          <a:noFill/>
        </p:spPr>
      </p:pic>
      <p:pic>
        <p:nvPicPr>
          <p:cNvPr id="1027" name="Picture 3" descr="C:\Users\admin\Pictures\m63335844855299115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3645024"/>
            <a:ext cx="2496277" cy="1872208"/>
          </a:xfrm>
          <a:prstGeom prst="rect">
            <a:avLst/>
          </a:prstGeom>
          <a:noFill/>
        </p:spPr>
      </p:pic>
      <p:pic>
        <p:nvPicPr>
          <p:cNvPr id="1028" name="Picture 4" descr="C:\Users\admin\Pictures\vyluč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47864" y="4501902"/>
            <a:ext cx="2904299" cy="23560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endParaRPr lang="cs-CZ"/>
          </a:p>
        </p:txBody>
      </p:sp>
      <p:pic>
        <p:nvPicPr>
          <p:cNvPr id="4" name="Zástupný symbol pro obsah 3" descr="1732-puzzle-lidske-telo-divk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915816" y="314216"/>
            <a:ext cx="3024336" cy="6480720"/>
          </a:xfrm>
        </p:spPr>
      </p:pic>
      <p:sp>
        <p:nvSpPr>
          <p:cNvPr id="5" name="Levá složená závorka 4"/>
          <p:cNvSpPr/>
          <p:nvPr/>
        </p:nvSpPr>
        <p:spPr>
          <a:xfrm>
            <a:off x="2843808" y="332656"/>
            <a:ext cx="288032" cy="1728192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ravá složená závorka 5"/>
          <p:cNvSpPr/>
          <p:nvPr/>
        </p:nvSpPr>
        <p:spPr>
          <a:xfrm>
            <a:off x="5292080" y="1916832"/>
            <a:ext cx="216024" cy="432048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Levá složená závorka 6"/>
          <p:cNvSpPr/>
          <p:nvPr/>
        </p:nvSpPr>
        <p:spPr>
          <a:xfrm>
            <a:off x="2987824" y="2348880"/>
            <a:ext cx="189735" cy="1656184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Levá složená závorka 7"/>
          <p:cNvSpPr/>
          <p:nvPr/>
        </p:nvSpPr>
        <p:spPr>
          <a:xfrm>
            <a:off x="3275856" y="3933056"/>
            <a:ext cx="288032" cy="2592288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ravá složená závorka 8"/>
          <p:cNvSpPr/>
          <p:nvPr/>
        </p:nvSpPr>
        <p:spPr>
          <a:xfrm>
            <a:off x="5508104" y="2276872"/>
            <a:ext cx="216024" cy="216024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ovací šipka 11"/>
          <p:cNvCxnSpPr/>
          <p:nvPr/>
        </p:nvCxnSpPr>
        <p:spPr>
          <a:xfrm flipV="1">
            <a:off x="4716016" y="404664"/>
            <a:ext cx="1008112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4716016" y="836712"/>
            <a:ext cx="1656184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V="1">
            <a:off x="5220072" y="1196752"/>
            <a:ext cx="1296144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H="1" flipV="1">
            <a:off x="1763688" y="1484784"/>
            <a:ext cx="2880320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H="1" flipV="1">
            <a:off x="2555776" y="1844824"/>
            <a:ext cx="1800200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V="1">
            <a:off x="4572000" y="1844824"/>
            <a:ext cx="252028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flipV="1">
            <a:off x="4716016" y="2708920"/>
            <a:ext cx="1872208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flipH="1">
            <a:off x="1619672" y="3717032"/>
            <a:ext cx="2880320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>
            <a:off x="5148064" y="3861048"/>
            <a:ext cx="165618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 flipH="1" flipV="1">
            <a:off x="1979712" y="2420888"/>
            <a:ext cx="1656184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 flipH="1" flipV="1">
            <a:off x="971600" y="2852936"/>
            <a:ext cx="2520280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/>
          <p:nvPr/>
        </p:nvCxnSpPr>
        <p:spPr>
          <a:xfrm>
            <a:off x="5364088" y="3645024"/>
            <a:ext cx="273630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/>
          <p:nvPr/>
        </p:nvCxnSpPr>
        <p:spPr>
          <a:xfrm>
            <a:off x="5364088" y="4005064"/>
            <a:ext cx="1440160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šipka 39"/>
          <p:cNvCxnSpPr/>
          <p:nvPr/>
        </p:nvCxnSpPr>
        <p:spPr>
          <a:xfrm flipH="1">
            <a:off x="2267744" y="4437112"/>
            <a:ext cx="1368152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/>
          <p:nvPr/>
        </p:nvCxnSpPr>
        <p:spPr>
          <a:xfrm flipH="1">
            <a:off x="2771800" y="4077072"/>
            <a:ext cx="864096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šipka 43"/>
          <p:cNvCxnSpPr/>
          <p:nvPr/>
        </p:nvCxnSpPr>
        <p:spPr>
          <a:xfrm>
            <a:off x="5004048" y="4509120"/>
            <a:ext cx="2160240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šipka 45"/>
          <p:cNvCxnSpPr/>
          <p:nvPr/>
        </p:nvCxnSpPr>
        <p:spPr>
          <a:xfrm>
            <a:off x="4932040" y="5013176"/>
            <a:ext cx="1296144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šipka 47"/>
          <p:cNvCxnSpPr/>
          <p:nvPr/>
        </p:nvCxnSpPr>
        <p:spPr>
          <a:xfrm flipH="1">
            <a:off x="2267744" y="5445224"/>
            <a:ext cx="1872208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/>
          <p:nvPr/>
        </p:nvCxnSpPr>
        <p:spPr>
          <a:xfrm>
            <a:off x="4355976" y="5733256"/>
            <a:ext cx="21602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Obdélník 50"/>
          <p:cNvSpPr/>
          <p:nvPr/>
        </p:nvSpPr>
        <p:spPr>
          <a:xfrm>
            <a:off x="1979712" y="980728"/>
            <a:ext cx="864096" cy="288032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2" name="Obdélník 51"/>
          <p:cNvSpPr/>
          <p:nvPr/>
        </p:nvSpPr>
        <p:spPr>
          <a:xfrm>
            <a:off x="1043608" y="1340768"/>
            <a:ext cx="72008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NOS</a:t>
            </a:r>
            <a:endParaRPr lang="cs-CZ" dirty="0"/>
          </a:p>
        </p:txBody>
      </p:sp>
      <p:sp>
        <p:nvSpPr>
          <p:cNvPr id="53" name="Obdélník 52"/>
          <p:cNvSpPr/>
          <p:nvPr/>
        </p:nvSpPr>
        <p:spPr>
          <a:xfrm>
            <a:off x="5508104" y="1988840"/>
            <a:ext cx="864096" cy="36004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KRK</a:t>
            </a:r>
            <a:endParaRPr lang="cs-CZ" dirty="0"/>
          </a:p>
        </p:txBody>
      </p:sp>
      <p:sp>
        <p:nvSpPr>
          <p:cNvPr id="55" name="Obdélník 54"/>
          <p:cNvSpPr/>
          <p:nvPr/>
        </p:nvSpPr>
        <p:spPr>
          <a:xfrm>
            <a:off x="2051720" y="2996952"/>
            <a:ext cx="936104" cy="288032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6" name="Obdélník 55"/>
          <p:cNvSpPr/>
          <p:nvPr/>
        </p:nvSpPr>
        <p:spPr>
          <a:xfrm>
            <a:off x="5724128" y="3284984"/>
            <a:ext cx="2016224" cy="288032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7" name="Obdélník 56"/>
          <p:cNvSpPr/>
          <p:nvPr/>
        </p:nvSpPr>
        <p:spPr>
          <a:xfrm>
            <a:off x="1259632" y="5157192"/>
            <a:ext cx="2016224" cy="216024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8" name="Obdélník 57"/>
          <p:cNvSpPr/>
          <p:nvPr/>
        </p:nvSpPr>
        <p:spPr>
          <a:xfrm>
            <a:off x="5724128" y="260648"/>
            <a:ext cx="8640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0" name="Obdélník 59"/>
          <p:cNvSpPr/>
          <p:nvPr/>
        </p:nvSpPr>
        <p:spPr>
          <a:xfrm>
            <a:off x="6444208" y="764704"/>
            <a:ext cx="72008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OČI</a:t>
            </a:r>
            <a:endParaRPr lang="cs-CZ" dirty="0"/>
          </a:p>
        </p:txBody>
      </p:sp>
      <p:sp>
        <p:nvSpPr>
          <p:cNvPr id="61" name="Obdélník 60"/>
          <p:cNvSpPr/>
          <p:nvPr/>
        </p:nvSpPr>
        <p:spPr>
          <a:xfrm>
            <a:off x="6516216" y="1196752"/>
            <a:ext cx="64807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UŠI</a:t>
            </a:r>
            <a:endParaRPr lang="cs-CZ" dirty="0"/>
          </a:p>
        </p:txBody>
      </p:sp>
      <p:sp>
        <p:nvSpPr>
          <p:cNvPr id="62" name="Obdélník 61"/>
          <p:cNvSpPr/>
          <p:nvPr/>
        </p:nvSpPr>
        <p:spPr>
          <a:xfrm>
            <a:off x="1979712" y="1700808"/>
            <a:ext cx="72008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3" name="Obdélník 62"/>
          <p:cNvSpPr/>
          <p:nvPr/>
        </p:nvSpPr>
        <p:spPr>
          <a:xfrm>
            <a:off x="7092280" y="1700808"/>
            <a:ext cx="86409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4" name="Obdélník 63"/>
          <p:cNvSpPr/>
          <p:nvPr/>
        </p:nvSpPr>
        <p:spPr>
          <a:xfrm>
            <a:off x="6588224" y="2636912"/>
            <a:ext cx="151216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5" name="Obdélník 64"/>
          <p:cNvSpPr/>
          <p:nvPr/>
        </p:nvSpPr>
        <p:spPr>
          <a:xfrm>
            <a:off x="683568" y="3717032"/>
            <a:ext cx="93610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BŘICHO</a:t>
            </a:r>
            <a:endParaRPr lang="cs-CZ" dirty="0"/>
          </a:p>
        </p:txBody>
      </p:sp>
      <p:sp>
        <p:nvSpPr>
          <p:cNvPr id="66" name="Obdélník 65"/>
          <p:cNvSpPr/>
          <p:nvPr/>
        </p:nvSpPr>
        <p:spPr>
          <a:xfrm>
            <a:off x="827584" y="2276872"/>
            <a:ext cx="1224136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8" name="Obdélník 67"/>
          <p:cNvSpPr/>
          <p:nvPr/>
        </p:nvSpPr>
        <p:spPr>
          <a:xfrm>
            <a:off x="179512" y="2636912"/>
            <a:ext cx="72008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0" name="Obdélník 69"/>
          <p:cNvSpPr/>
          <p:nvPr/>
        </p:nvSpPr>
        <p:spPr>
          <a:xfrm>
            <a:off x="7812360" y="3501008"/>
            <a:ext cx="13316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1" name="Obdélník 70"/>
          <p:cNvSpPr/>
          <p:nvPr/>
        </p:nvSpPr>
        <p:spPr>
          <a:xfrm>
            <a:off x="6804248" y="4149080"/>
            <a:ext cx="86409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DLAŇ</a:t>
            </a:r>
            <a:endParaRPr lang="cs-CZ" dirty="0"/>
          </a:p>
        </p:txBody>
      </p:sp>
      <p:sp>
        <p:nvSpPr>
          <p:cNvPr id="72" name="Obdélník 71"/>
          <p:cNvSpPr/>
          <p:nvPr/>
        </p:nvSpPr>
        <p:spPr>
          <a:xfrm>
            <a:off x="1475656" y="4725144"/>
            <a:ext cx="792088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PRSTY</a:t>
            </a:r>
            <a:endParaRPr lang="cs-CZ" dirty="0"/>
          </a:p>
        </p:txBody>
      </p:sp>
      <p:sp>
        <p:nvSpPr>
          <p:cNvPr id="73" name="Obdélník 72"/>
          <p:cNvSpPr/>
          <p:nvPr/>
        </p:nvSpPr>
        <p:spPr>
          <a:xfrm>
            <a:off x="6804248" y="3789040"/>
            <a:ext cx="72008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4" name="Obdélník 73"/>
          <p:cNvSpPr/>
          <p:nvPr/>
        </p:nvSpPr>
        <p:spPr>
          <a:xfrm>
            <a:off x="1835696" y="4005064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HÝŽDĚ</a:t>
            </a:r>
            <a:endParaRPr lang="cs-CZ" dirty="0"/>
          </a:p>
        </p:txBody>
      </p:sp>
      <p:sp>
        <p:nvSpPr>
          <p:cNvPr id="75" name="Obdélník 74"/>
          <p:cNvSpPr/>
          <p:nvPr/>
        </p:nvSpPr>
        <p:spPr>
          <a:xfrm>
            <a:off x="7164288" y="4653136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6" name="Obdélník 75"/>
          <p:cNvSpPr/>
          <p:nvPr/>
        </p:nvSpPr>
        <p:spPr>
          <a:xfrm>
            <a:off x="6084168" y="5085184"/>
            <a:ext cx="108012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KOLENO</a:t>
            </a:r>
            <a:endParaRPr lang="cs-CZ" dirty="0"/>
          </a:p>
        </p:txBody>
      </p:sp>
      <p:sp>
        <p:nvSpPr>
          <p:cNvPr id="77" name="Obdélník 76"/>
          <p:cNvSpPr/>
          <p:nvPr/>
        </p:nvSpPr>
        <p:spPr>
          <a:xfrm>
            <a:off x="1403648" y="5805264"/>
            <a:ext cx="93610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8" name="Obdélník 77"/>
          <p:cNvSpPr/>
          <p:nvPr/>
        </p:nvSpPr>
        <p:spPr>
          <a:xfrm>
            <a:off x="6516216" y="5661248"/>
            <a:ext cx="115212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107504" y="188640"/>
            <a:ext cx="20882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u="sng" dirty="0" smtClean="0"/>
              <a:t>Doplň!</a:t>
            </a:r>
            <a:endParaRPr lang="cs-CZ" sz="4800" b="1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Zápis do sešitu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92500" lnSpcReduction="10000"/>
          </a:bodyPr>
          <a:lstStyle/>
          <a:p>
            <a:r>
              <a:rPr lang="cs-CZ" sz="4000" u="sng" dirty="0" smtClean="0">
                <a:latin typeface="Times New Roman" pitchFamily="18" charset="0"/>
                <a:cs typeface="Times New Roman" pitchFamily="18" charset="0"/>
              </a:rPr>
              <a:t>LIDSKÉ TĚLO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Člověk je živočich, obratlovec, savec</a:t>
            </a:r>
          </a:p>
          <a:p>
            <a:pPr>
              <a:buNone/>
            </a:pP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Jako ostatní zvířata: dýcháme,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přijímáme živiny, vylučujeme, množíme se, rosteme a vyvíjíme se, pohybujeme se, reagujeme</a:t>
            </a:r>
          </a:p>
          <a:p>
            <a:endParaRPr lang="cs-CZ" sz="3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Dú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: nakresli nebo nalep do sešitu obrázek lidského těla a popiš jednotlivé části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1984445"/>
              </p:ext>
            </p:extLst>
          </p:nvPr>
        </p:nvGraphicFramePr>
        <p:xfrm>
          <a:off x="1369036" y="3233738"/>
          <a:ext cx="6405925" cy="348767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pt-BR" sz="1100" dirty="0" smtClean="0"/>
                        <a:t>AUTOR NEUVEDEN. </a:t>
                      </a:r>
                      <a:r>
                        <a:rPr lang="pt-BR" sz="1100" i="1" dirty="0" smtClean="0"/>
                        <a:t>www.bambinot.cz</a:t>
                      </a:r>
                      <a:r>
                        <a:rPr lang="pt-BR" sz="1100" dirty="0" smtClean="0"/>
                        <a:t> [online]. [cit. 28.8.2012]. Dostupný na WWW: &lt;http://www.bambinot.cz/Didakticke-hracky/Puzzle-lidske-telo-Divka&gt;. </a:t>
                      </a:r>
                      <a:endParaRPr lang="cs-CZ" sz="1100" dirty="0" smtClean="0"/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SHUTTERSTOCK.COM. </a:t>
                      </a:r>
                      <a:r>
                        <a:rPr lang="cs-CZ" sz="1100" i="1" dirty="0" smtClean="0"/>
                        <a:t>www.maminka.</a:t>
                      </a:r>
                      <a:r>
                        <a:rPr lang="cs-CZ" sz="1100" i="1" dirty="0" err="1" smtClean="0"/>
                        <a:t>cz</a:t>
                      </a:r>
                      <a:r>
                        <a:rPr lang="cs-CZ" sz="1100" dirty="0" smtClean="0"/>
                        <a:t> [online]. [cit. 28.8.2012]. Dostupný na WWW: &lt;http://www.maminka.</a:t>
                      </a:r>
                      <a:r>
                        <a:rPr lang="cs-CZ" sz="1100" dirty="0" err="1" smtClean="0"/>
                        <a:t>cz</a:t>
                      </a:r>
                      <a:r>
                        <a:rPr lang="cs-CZ" sz="1100" dirty="0" smtClean="0"/>
                        <a:t>/</a:t>
                      </a:r>
                      <a:r>
                        <a:rPr lang="cs-CZ" sz="1100" dirty="0" err="1" smtClean="0"/>
                        <a:t>clanek</a:t>
                      </a:r>
                      <a:r>
                        <a:rPr lang="cs-CZ" sz="1100" dirty="0" smtClean="0"/>
                        <a:t>/</a:t>
                      </a:r>
                      <a:r>
                        <a:rPr lang="cs-CZ" sz="1100" dirty="0" err="1" smtClean="0"/>
                        <a:t>zdravi</a:t>
                      </a:r>
                      <a:r>
                        <a:rPr lang="cs-CZ" sz="1100" dirty="0" smtClean="0"/>
                        <a:t>/5-tipu-pro-</a:t>
                      </a:r>
                      <a:r>
                        <a:rPr lang="cs-CZ" sz="1100" dirty="0" err="1" smtClean="0"/>
                        <a:t>zdrave</a:t>
                      </a:r>
                      <a:r>
                        <a:rPr lang="cs-CZ" sz="1100" dirty="0" smtClean="0"/>
                        <a:t>-</a:t>
                      </a:r>
                      <a:r>
                        <a:rPr lang="cs-CZ" sz="1100" dirty="0" err="1" smtClean="0"/>
                        <a:t>dychani</a:t>
                      </a:r>
                      <a:r>
                        <a:rPr lang="cs-CZ" sz="1100" dirty="0" smtClean="0"/>
                        <a:t>-</a:t>
                      </a:r>
                      <a:r>
                        <a:rPr lang="cs-CZ" sz="1100" dirty="0" err="1" smtClean="0"/>
                        <a:t>vasich</a:t>
                      </a:r>
                      <a:r>
                        <a:rPr lang="cs-CZ" sz="1100" dirty="0" smtClean="0"/>
                        <a:t>-</a:t>
                      </a:r>
                      <a:r>
                        <a:rPr lang="cs-CZ" sz="1100" dirty="0" err="1" smtClean="0"/>
                        <a:t>deti</a:t>
                      </a:r>
                      <a:r>
                        <a:rPr lang="cs-CZ" sz="1100" dirty="0" smtClean="0"/>
                        <a:t>&gt;.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pt-BR" sz="1100" dirty="0" smtClean="0"/>
                        <a:t>AUTOR NEUVEDEN. </a:t>
                      </a:r>
                      <a:r>
                        <a:rPr lang="pt-BR" sz="1100" i="1" dirty="0" smtClean="0"/>
                        <a:t>www.babyweb.cz</a:t>
                      </a:r>
                      <a:r>
                        <a:rPr lang="pt-BR" sz="1100" dirty="0" smtClean="0"/>
                        <a:t> [online]. [cit. 28.8.2012]. Dostupný na WWW: &lt;http://www.babyweb.cz/Clanky/a2096-Prijem-potravy-a-jeho-vliv-na-rozvoj-reci.aspx&gt;. </a:t>
                      </a:r>
                      <a:endParaRPr lang="cs-CZ" sz="1100" dirty="0" smtClean="0"/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JAN BODEČEK. </a:t>
                      </a:r>
                      <a:r>
                        <a:rPr lang="cs-CZ" sz="1100" i="1" dirty="0" smtClean="0"/>
                        <a:t>www.</a:t>
                      </a:r>
                      <a:r>
                        <a:rPr lang="cs-CZ" sz="1100" i="1" dirty="0" err="1" smtClean="0"/>
                        <a:t>ifauna.cz</a:t>
                      </a:r>
                      <a:r>
                        <a:rPr lang="cs-CZ" sz="1100" dirty="0" smtClean="0"/>
                        <a:t> [online]. [cit. 28.8.2012]. Dostupný na WWW: &lt;http://www.</a:t>
                      </a:r>
                      <a:r>
                        <a:rPr lang="cs-CZ" sz="1100" dirty="0" err="1" smtClean="0"/>
                        <a:t>ifauna.cz</a:t>
                      </a:r>
                      <a:r>
                        <a:rPr lang="cs-CZ" sz="1100" dirty="0" smtClean="0"/>
                        <a:t>/</a:t>
                      </a:r>
                      <a:r>
                        <a:rPr lang="cs-CZ" sz="1100" dirty="0" err="1" smtClean="0"/>
                        <a:t>clanek</a:t>
                      </a:r>
                      <a:r>
                        <a:rPr lang="cs-CZ" sz="1100" dirty="0" smtClean="0"/>
                        <a:t>/</a:t>
                      </a:r>
                      <a:r>
                        <a:rPr lang="cs-CZ" sz="1100" dirty="0" err="1" smtClean="0"/>
                        <a:t>kocky</a:t>
                      </a:r>
                      <a:r>
                        <a:rPr lang="cs-CZ" sz="1100" dirty="0" smtClean="0"/>
                        <a:t>/</a:t>
                      </a:r>
                      <a:r>
                        <a:rPr lang="cs-CZ" sz="1100" dirty="0" err="1" smtClean="0"/>
                        <a:t>kokcidioza</a:t>
                      </a:r>
                      <a:r>
                        <a:rPr lang="cs-CZ" sz="1100" dirty="0" smtClean="0"/>
                        <a:t>/2120/&gt;.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pt-BR" sz="1100" dirty="0" smtClean="0"/>
                        <a:t>AUTOR NEUVEDEN. </a:t>
                      </a:r>
                      <a:r>
                        <a:rPr lang="pt-BR" sz="1100" i="1" dirty="0" smtClean="0"/>
                        <a:t>www.babyweb.cz</a:t>
                      </a:r>
                      <a:r>
                        <a:rPr lang="pt-BR" sz="1100" dirty="0" smtClean="0"/>
                        <a:t> [online]. [cit. 28.8.2012]. Dostupný na WWW: &lt;http://www.babyweb.cz/Fotogalerie.aspx?a=2934&amp;i=7502&gt;. </a:t>
                      </a:r>
                      <a:endParaRPr lang="cs-CZ" sz="1100" dirty="0" smtClean="0"/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pt-BR" sz="1100" dirty="0" smtClean="0"/>
                        <a:t>AUTOR NEUVEDEN. </a:t>
                      </a:r>
                      <a:r>
                        <a:rPr lang="pt-BR" sz="1100" i="1" dirty="0" smtClean="0"/>
                        <a:t>www.prezdraviedeti.sk</a:t>
                      </a:r>
                      <a:r>
                        <a:rPr lang="pt-BR" sz="1100" dirty="0" smtClean="0"/>
                        <a:t> [online]. [cit. 28.8.2012]. Dostupný na WWW: &lt;http://www.prezdraviedeti.sk/rodicia/pohyb/&gt;.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450</Words>
  <Application>Microsoft Office PowerPoint</Application>
  <PresentationFormat>Předvádění na obrazovce (4:3)</PresentationFormat>
  <Paragraphs>122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LIDSKÉ TĚLO</vt:lpstr>
      <vt:lpstr>Společné znaky s ostatními živočichy</vt:lpstr>
      <vt:lpstr>Stejně jako ostatní živočichové</vt:lpstr>
      <vt:lpstr>Prezentace aplikace PowerPoint</vt:lpstr>
      <vt:lpstr>Prezentace aplikace PowerPoint</vt:lpstr>
      <vt:lpstr>Prezentace aplikace PowerPoint</vt:lpstr>
      <vt:lpstr>Prezentace aplikace PowerPoint</vt:lpstr>
      <vt:lpstr>Stavba lidského těla</vt:lpstr>
      <vt:lpstr>Prezentace aplikace PowerPoint</vt:lpstr>
      <vt:lpstr>OPAKOVÁNÍ</vt:lpstr>
      <vt:lpstr>Prezentace aplikace PowerPoint</vt:lpstr>
      <vt:lpstr>Zápis do sešitu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blahova</cp:lastModifiedBy>
  <cp:revision>15</cp:revision>
  <dcterms:created xsi:type="dcterms:W3CDTF">2012-08-28T13:38:16Z</dcterms:created>
  <dcterms:modified xsi:type="dcterms:W3CDTF">2013-05-10T07:13:33Z</dcterms:modified>
</cp:coreProperties>
</file>