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  <p:sldMasterId id="2147483828" r:id="rId2"/>
    <p:sldMasterId id="2147483840" r:id="rId3"/>
    <p:sldMasterId id="2147483852" r:id="rId4"/>
  </p:sldMasterIdLst>
  <p:sldIdLst>
    <p:sldId id="275" r:id="rId5"/>
    <p:sldId id="256" r:id="rId6"/>
    <p:sldId id="260" r:id="rId7"/>
    <p:sldId id="257" r:id="rId8"/>
    <p:sldId id="258" r:id="rId9"/>
    <p:sldId id="259" r:id="rId10"/>
    <p:sldId id="262" r:id="rId11"/>
    <p:sldId id="263" r:id="rId12"/>
    <p:sldId id="264" r:id="rId13"/>
    <p:sldId id="265" r:id="rId14"/>
    <p:sldId id="266" r:id="rId15"/>
    <p:sldId id="274" r:id="rId16"/>
    <p:sldId id="267" r:id="rId17"/>
    <p:sldId id="268" r:id="rId18"/>
    <p:sldId id="271" r:id="rId19"/>
    <p:sldId id="276" r:id="rId20"/>
    <p:sldId id="27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440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10"/>
    </mc:Choice>
    <mc:Fallback>
      <c:style val="10"/>
    </mc:Fallback>
  </mc:AlternateContent>
  <c:chart>
    <c:title>
      <c:layout/>
      <c:overlay val="0"/>
    </c:title>
    <c:autoTitleDeleted val="0"/>
    <c:plotArea>
      <c:layout>
        <c:manualLayout>
          <c:layoutTarget val="inner"/>
          <c:xMode val="edge"/>
          <c:yMode val="edge"/>
          <c:x val="6.8232076253626206E-2"/>
          <c:y val="0.10502455516586962"/>
          <c:w val="0.57113164801768201"/>
          <c:h val="0.85304947470803472"/>
        </c:manualLayout>
      </c:layout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KREV</c:v>
                </c:pt>
              </c:strCache>
            </c:strRef>
          </c:tx>
          <c:cat>
            <c:strRef>
              <c:f>List1!$A$2:$A$5</c:f>
              <c:strCache>
                <c:ptCount val="2"/>
                <c:pt idx="0">
                  <c:v>plazma 55%</c:v>
                </c:pt>
                <c:pt idx="1">
                  <c:v>krevní buňky 45%</c:v>
                </c:pt>
              </c:strCache>
            </c:strRef>
          </c:cat>
          <c:val>
            <c:numRef>
              <c:f>List1!$B$2:$B$5</c:f>
              <c:numCache>
                <c:formatCode>0%</c:formatCode>
                <c:ptCount val="4"/>
                <c:pt idx="0">
                  <c:v>0.55000000000000004</c:v>
                </c:pt>
                <c:pt idx="1">
                  <c:v>0.45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layout>
        <c:manualLayout>
          <c:xMode val="edge"/>
          <c:yMode val="edge"/>
          <c:x val="0.76567481696366901"/>
          <c:y val="0.12339006956987504"/>
          <c:w val="0.2237988672468573"/>
          <c:h val="0.26604008799501838"/>
        </c:manualLayout>
      </c:layout>
      <c:overlay val="0"/>
      <c:txPr>
        <a:bodyPr/>
        <a:lstStyle/>
        <a:p>
          <a:pPr>
            <a:defRPr>
              <a:solidFill>
                <a:srgbClr val="FF0000"/>
              </a:solidFill>
            </a:defRPr>
          </a:pPr>
          <a:endParaRPr lang="cs-CZ"/>
        </a:p>
      </c:txPr>
    </c:legend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9888BE3-51EC-494C-AB21-D4736C5309A6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2295D4F-2A5B-4C07-8D00-3B75FCDFC2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888BE3-51EC-494C-AB21-D4736C5309A6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295D4F-2A5B-4C07-8D00-3B75FCDFC2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9888BE3-51EC-494C-AB21-D4736C5309A6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2295D4F-2A5B-4C07-8D00-3B75FCDFC2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888BE3-51EC-494C-AB21-D4736C5309A6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295D4F-2A5B-4C07-8D00-3B75FCDFC2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888BE3-51EC-494C-AB21-D4736C5309A6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295D4F-2A5B-4C07-8D00-3B75FCDFC2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888BE3-51EC-494C-AB21-D4736C5309A6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295D4F-2A5B-4C07-8D00-3B75FCDFC2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9888BE3-51EC-494C-AB21-D4736C5309A6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295D4F-2A5B-4C07-8D00-3B75FCDFC2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888BE3-51EC-494C-AB21-D4736C5309A6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295D4F-2A5B-4C07-8D00-3B75FCDFC2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888BE3-51EC-494C-AB21-D4736C5309A6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295D4F-2A5B-4C07-8D00-3B75FCDFC23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888BE3-51EC-494C-AB21-D4736C5309A6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295D4F-2A5B-4C07-8D00-3B75FCDFC2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9888BE3-51EC-494C-AB21-D4736C5309A6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2295D4F-2A5B-4C07-8D00-3B75FCDFC2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64219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53912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7166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786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44036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20942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83289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772256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261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09749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69995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032508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52264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1561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27639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985632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437540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893854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306937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219218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384489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468095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950795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64821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524607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126788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594236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643937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051886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346136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853378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997554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41268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9888BE3-51EC-494C-AB21-D4736C5309A6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2295D4F-2A5B-4C07-8D00-3B75FCDFC23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20822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106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1440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4632585"/>
              </p:ext>
            </p:extLst>
          </p:nvPr>
        </p:nvGraphicFramePr>
        <p:xfrm>
          <a:off x="1368425" y="2924944"/>
          <a:ext cx="6405925" cy="303428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VY_32_INOVACE_4A_6_Krev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4A_PD5.roč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13. 3.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2013 v 5.B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 procvičení učiva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Žáci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si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osvojují téma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krev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  Seznamují se se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složením a funkcí krve. Na závěr učivo zopakují a upevní.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 bmk="OLE_LINK4">
              <a:solidFill>
                <a:prstClr val="black"/>
              </a:solidFill>
              <a:latin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19733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0000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KREV</a:t>
            </a:r>
            <a:endParaRPr lang="cs-CZ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Životně důležitá tekutina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7257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88640"/>
            <a:ext cx="7632848" cy="5976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Céva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80728"/>
            <a:ext cx="7344816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998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340768"/>
            <a:ext cx="7239000" cy="5112568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cap="none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cap="none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Co je to krev?</a:t>
            </a:r>
            <a:br>
              <a:rPr lang="cs-CZ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 čemu slouží?</a:t>
            </a:r>
            <a:br>
              <a:rPr lang="cs-CZ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Proč je tak důležitá?</a:t>
            </a:r>
            <a:br>
              <a:rPr lang="cs-CZ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 čeho se skládá?</a:t>
            </a:r>
            <a:br>
              <a:rPr lang="cs-CZ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Jakou funkci mají červené krvinky?</a:t>
            </a:r>
            <a:br>
              <a:rPr lang="cs-CZ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Proč jsou důležité bílé krvinky?</a:t>
            </a:r>
            <a:br>
              <a:rPr lang="cs-CZ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Kolik krve může člověk ztratit?</a:t>
            </a:r>
            <a:br>
              <a:rPr lang="cs-CZ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Jak mohu pomoct člověku, který krvácí?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8207" y="116632"/>
            <a:ext cx="7856161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OTÁZKY- CO VÍM O KRVI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77671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Co je to krev?</a:t>
            </a:r>
            <a:endParaRPr lang="cs-CZ" sz="400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76200">
            <a:noFill/>
          </a:ln>
        </p:spPr>
        <p:txBody>
          <a:bodyPr>
            <a:normAutofit lnSpcReduction="10000"/>
          </a:bodyPr>
          <a:lstStyle/>
          <a:p>
            <a:r>
              <a:rPr lang="cs-CZ" dirty="0" smtClean="0"/>
              <a:t>Krev je červená, neprůhledná a vazká kapalina.</a:t>
            </a:r>
          </a:p>
          <a:p>
            <a:r>
              <a:rPr lang="cs-CZ" dirty="0" smtClean="0"/>
              <a:t>Plní několik životně důležitých funkcí.</a:t>
            </a:r>
          </a:p>
          <a:p>
            <a:r>
              <a:rPr lang="cs-CZ" dirty="0" smtClean="0"/>
              <a:t>Krev se nikdy nezastaví, stále se pohybuje.</a:t>
            </a:r>
          </a:p>
          <a:p>
            <a:r>
              <a:rPr lang="cs-CZ" dirty="0" smtClean="0"/>
              <a:t>Krev přečerpává srdce. </a:t>
            </a:r>
          </a:p>
          <a:p>
            <a:r>
              <a:rPr lang="cs-CZ" dirty="0" smtClean="0"/>
              <a:t>Ze srdce proudí tepnami a zpět do srdce se vrací žilami.</a:t>
            </a:r>
          </a:p>
          <a:p>
            <a:r>
              <a:rPr lang="cs-CZ" dirty="0" smtClean="0"/>
              <a:t>Její objem v těle je 5,5 l.</a:t>
            </a:r>
          </a:p>
          <a:p>
            <a:r>
              <a:rPr lang="cs-CZ" dirty="0" smtClean="0"/>
              <a:t>Ženy mají o 10% méně krve než muži.</a:t>
            </a:r>
          </a:p>
          <a:p>
            <a:r>
              <a:rPr lang="cs-CZ" dirty="0" smtClean="0"/>
              <a:t>Ztráta krve větší než 1,5 l je smrtelně nebezpečná.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166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7239000" cy="1143000"/>
          </a:xfrm>
        </p:spPr>
        <p:txBody>
          <a:bodyPr/>
          <a:lstStyle/>
          <a:p>
            <a:r>
              <a:rPr lang="cs-CZ" sz="360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 čemu slouží?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7239000" cy="4538904"/>
          </a:xfrm>
        </p:spPr>
        <p:txBody>
          <a:bodyPr/>
          <a:lstStyle/>
          <a:p>
            <a:r>
              <a:rPr lang="cs-CZ" dirty="0" smtClean="0"/>
              <a:t>Krev přináší kyslík z plic do tkání.</a:t>
            </a:r>
          </a:p>
          <a:p>
            <a:r>
              <a:rPr lang="cs-CZ" dirty="0" smtClean="0"/>
              <a:t>Odvádí oxid uhličitý a odpadní látky.</a:t>
            </a:r>
          </a:p>
          <a:p>
            <a:r>
              <a:rPr lang="cs-CZ" dirty="0" smtClean="0"/>
              <a:t>Roznáší tělu vitamíny, hormony a živiny.</a:t>
            </a:r>
          </a:p>
          <a:p>
            <a:r>
              <a:rPr lang="cs-CZ" dirty="0" smtClean="0"/>
              <a:t>Krev udržuje stálost vnitřního prostředí.</a:t>
            </a:r>
          </a:p>
          <a:p>
            <a:r>
              <a:rPr lang="cs-CZ" dirty="0" smtClean="0"/>
              <a:t>Zajišťuje stejnou tělesnou teplotu.</a:t>
            </a:r>
          </a:p>
          <a:p>
            <a:r>
              <a:rPr lang="cs-CZ" dirty="0" smtClean="0"/>
              <a:t>Zajišťuje obranyschopnost = imunitu (bílé krvinky).</a:t>
            </a:r>
          </a:p>
          <a:p>
            <a:r>
              <a:rPr lang="cs-CZ" dirty="0" smtClean="0"/>
              <a:t>Má schopnost srážení.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6728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>
            <a:normAutofit fontScale="90000"/>
          </a:bodyPr>
          <a:lstStyle/>
          <a:p>
            <a:r>
              <a:rPr lang="cs-CZ" sz="400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Proč je tak důležitá?</a:t>
            </a:r>
            <a:br>
              <a:rPr lang="cs-CZ" sz="400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        Člověk potřebuje kyslík k životu. </a:t>
            </a:r>
          </a:p>
          <a:p>
            <a:r>
              <a:rPr lang="cs-CZ" dirty="0" smtClean="0"/>
              <a:t>        Orgány bez kyslíku odumírají.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sz="8000" dirty="0" smtClean="0"/>
              <a:t>Krev = život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304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Z čeho se skládá?</a:t>
            </a:r>
            <a:br>
              <a:rPr lang="cs-CZ" sz="400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</a:b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1406631"/>
              </p:ext>
            </p:extLst>
          </p:nvPr>
        </p:nvGraphicFramePr>
        <p:xfrm>
          <a:off x="539552" y="1484784"/>
          <a:ext cx="7239000" cy="48466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180322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4949" y="260648"/>
            <a:ext cx="7239000" cy="1143000"/>
          </a:xfrm>
        </p:spPr>
        <p:txBody>
          <a:bodyPr/>
          <a:lstStyle/>
          <a:p>
            <a:r>
              <a:rPr lang="cs-CZ" sz="360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Krevní plazma</a:t>
            </a:r>
            <a:r>
              <a:rPr lang="cs-CZ" sz="360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/>
            </a:r>
            <a:br>
              <a:rPr lang="cs-CZ" sz="360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934" y="1340768"/>
            <a:ext cx="7239000" cy="2395648"/>
          </a:xfrm>
        </p:spPr>
        <p:txBody>
          <a:bodyPr>
            <a:normAutofit/>
          </a:bodyPr>
          <a:lstStyle/>
          <a:p>
            <a:r>
              <a:rPr lang="cs-CZ" dirty="0" smtClean="0"/>
              <a:t>Tekutá složka krve.</a:t>
            </a:r>
          </a:p>
          <a:p>
            <a:r>
              <a:rPr lang="cs-CZ" dirty="0" smtClean="0"/>
              <a:t>Slámově zbarvená kapalina.</a:t>
            </a:r>
          </a:p>
          <a:p>
            <a:r>
              <a:rPr lang="cs-CZ" dirty="0" smtClean="0"/>
              <a:t>Tvoří ji: 91% voda, 9% rozpuštěné látky.</a:t>
            </a:r>
            <a:endParaRPr lang="cs-CZ" sz="3600" dirty="0" smtClean="0">
              <a:latin typeface="+mj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74958" y="3429000"/>
            <a:ext cx="52565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KREVNÍ BUŇKY</a:t>
            </a:r>
            <a:endParaRPr lang="cs-CZ" sz="3600" dirty="0"/>
          </a:p>
        </p:txBody>
      </p:sp>
      <p:sp>
        <p:nvSpPr>
          <p:cNvPr id="6" name="Obdélník 5"/>
          <p:cNvSpPr/>
          <p:nvPr/>
        </p:nvSpPr>
        <p:spPr>
          <a:xfrm>
            <a:off x="467544" y="4528127"/>
            <a:ext cx="4572000" cy="144655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74320" lvl="0" indent="-274320"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r>
              <a:rPr lang="cs-CZ" sz="2600" dirty="0" smtClean="0">
                <a:solidFill>
                  <a:prstClr val="black"/>
                </a:solidFill>
              </a:rPr>
              <a:t>ČERVENÉ KRVINKY</a:t>
            </a:r>
            <a:endParaRPr lang="cs-CZ" sz="2600" dirty="0">
              <a:solidFill>
                <a:prstClr val="black"/>
              </a:solidFill>
            </a:endParaRPr>
          </a:p>
          <a:p>
            <a:pPr marL="274320" lvl="0" indent="-274320"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r>
              <a:rPr lang="cs-CZ" sz="2600" dirty="0" smtClean="0">
                <a:solidFill>
                  <a:prstClr val="black"/>
                </a:solidFill>
              </a:rPr>
              <a:t>BÍLÉ KRVINKY</a:t>
            </a:r>
            <a:endParaRPr lang="cs-CZ" sz="2600" dirty="0">
              <a:solidFill>
                <a:prstClr val="black"/>
              </a:solidFill>
            </a:endParaRPr>
          </a:p>
          <a:p>
            <a:pPr marL="274320" lvl="0" indent="-274320">
              <a:spcBef>
                <a:spcPts val="600"/>
              </a:spcBef>
              <a:buClr>
                <a:srgbClr val="B13F9A"/>
              </a:buClr>
              <a:buSzPct val="73000"/>
              <a:buFont typeface="Wingdings 2"/>
              <a:buChar char=""/>
            </a:pPr>
            <a:r>
              <a:rPr lang="cs-CZ" sz="2600" dirty="0" smtClean="0">
                <a:solidFill>
                  <a:prstClr val="black"/>
                </a:solidFill>
              </a:rPr>
              <a:t>KREVNÍ DESTIČKY</a:t>
            </a:r>
            <a:endParaRPr lang="cs-CZ" sz="3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2153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7239000" cy="1143000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JAKOU FUNKCI MAJÍ ČERVENÉ KRVINKY?</a:t>
            </a:r>
            <a:r>
              <a:rPr lang="cs-CZ" sz="360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/>
            </a:r>
            <a:br>
              <a:rPr lang="cs-CZ" sz="360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448388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Červené krvinky jsou kruhovité, bezjaderné buňky.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Vznikají v kostní dřeni.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Žijí 120 dní.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Funkce= Přinášejí kyslík, živiny, vitamíny a hormony do tkání. Odvádějí odpadní látky a oxid uhličitý.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550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n/>
                <a:solidFill>
                  <a:schemeClr val="tx2">
                    <a:lumMod val="25000"/>
                  </a:schemeClr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ČERVENÉ KRVINKY</a:t>
            </a:r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132856"/>
            <a:ext cx="5760640" cy="4464496"/>
          </a:xfrm>
        </p:spPr>
      </p:pic>
    </p:spTree>
    <p:extLst>
      <p:ext uri="{BB962C8B-B14F-4D97-AF65-F5344CB8AC3E}">
        <p14:creationId xmlns:p14="http://schemas.microsoft.com/office/powerpoint/2010/main" val="2934287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260648"/>
            <a:ext cx="7239000" cy="1143000"/>
          </a:xfrm>
        </p:spPr>
        <p:txBody>
          <a:bodyPr/>
          <a:lstStyle/>
          <a:p>
            <a:r>
              <a:rPr lang="cs-CZ" sz="3600" dirty="0">
                <a:ln/>
                <a:solidFill>
                  <a:schemeClr val="tx2">
                    <a:lumMod val="25000"/>
                  </a:schemeClr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ČERVENÉ KRVINKY</a:t>
            </a:r>
            <a:endParaRPr lang="cs-CZ" dirty="0"/>
          </a:p>
        </p:txBody>
      </p:sp>
      <p:pic>
        <p:nvPicPr>
          <p:cNvPr id="5122" name="Picture 2" descr="C:\Documents and Settings\Kaja\Local Settings\Temporary Internet Files\Content.IE5\4923CHUN\MC90043880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72816"/>
            <a:ext cx="5931408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3327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Proč jsou důležité bílé krvinky?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Bílé krvinky jsou průsvitné jaderné buňky.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Při nemoci se jejich počet zvyšuje.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Zajišťují imunitu.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Bojují proti virům, bakteriím a dalším částicím, které nepatří do organismu.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4823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Kolik krve může člověk ztratit?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704244"/>
            <a:ext cx="7239000" cy="1728193"/>
          </a:xfrm>
        </p:spPr>
        <p:txBody>
          <a:bodyPr/>
          <a:lstStyle/>
          <a:p>
            <a:r>
              <a:rPr lang="cs-CZ" dirty="0" smtClean="0"/>
              <a:t>Když člověk ztratí 0,5 l krve, neměl by mít  potíže. Pokud by ztratil víc jak 1,5 l, pak je to smrtelně nebezpečné.</a:t>
            </a:r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7" name="Picture 3" descr="C:\Documents and Settings\Kaja\Local Settings\Temporary Internet Files\Content.IE5\4923CHUN\MC9002870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0"/>
            <a:ext cx="1232780" cy="2402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Documents and Settings\Kaja\Local Settings\Temporary Internet Files\Content.IE5\SS9DXMGG\MC9000245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365437"/>
            <a:ext cx="1849831" cy="1797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6073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536056"/>
          </a:xfrm>
        </p:spPr>
        <p:txBody>
          <a:bodyPr>
            <a:normAutofit fontScale="90000"/>
          </a:bodyPr>
          <a:lstStyle/>
          <a:p>
            <a:r>
              <a:rPr lang="cs-CZ" sz="530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OTÁZKY-</a:t>
            </a:r>
            <a:r>
              <a:rPr lang="cs-CZ" sz="400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 CO </a:t>
            </a:r>
            <a:r>
              <a:rPr lang="cs-CZ" sz="400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už VÍM </a:t>
            </a:r>
            <a:r>
              <a:rPr lang="cs-CZ" sz="400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O </a:t>
            </a:r>
            <a:r>
              <a:rPr lang="cs-CZ" sz="400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KRVI</a:t>
            </a:r>
            <a:br>
              <a:rPr lang="cs-CZ" sz="400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</a:br>
            <a:r>
              <a:rPr lang="cs-CZ" sz="400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opakování</a:t>
            </a:r>
            <a:r>
              <a:rPr lang="cs-CZ" sz="400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/>
            </a:r>
            <a:br>
              <a:rPr lang="cs-CZ" sz="4000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Co je to krev?</a:t>
            </a:r>
            <a:br>
              <a:rPr lang="cs-CZ" sz="32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32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 čemu slouží?</a:t>
            </a:r>
            <a:br>
              <a:rPr lang="cs-CZ" sz="32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32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Proč je tak důležitá?</a:t>
            </a:r>
            <a:br>
              <a:rPr lang="cs-CZ" sz="32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32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 čeho se skládá?</a:t>
            </a:r>
            <a:br>
              <a:rPr lang="cs-CZ" sz="32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32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Jakou funkci mají červené krvinky?</a:t>
            </a:r>
            <a:br>
              <a:rPr lang="cs-CZ" sz="32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32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Proč jsou důležité bílé krvinky?</a:t>
            </a:r>
            <a:br>
              <a:rPr lang="cs-CZ" sz="32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32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Kolik krve může člověk ztratit?</a:t>
            </a:r>
            <a:br>
              <a:rPr lang="cs-CZ" sz="32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320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Jak mohu pomoct člověku, který krvácí?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24178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0785743"/>
              </p:ext>
            </p:extLst>
          </p:nvPr>
        </p:nvGraphicFramePr>
        <p:xfrm>
          <a:off x="1369036" y="3233738"/>
          <a:ext cx="6405925" cy="204825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NOVOTNÝ, Ivan; HRUŠKA, Michal . </a:t>
                      </a:r>
                      <a:r>
                        <a:rPr lang="cs-CZ" sz="1400" i="1" dirty="0" smtClean="0"/>
                        <a:t>Biologie člověka</a:t>
                      </a:r>
                      <a:r>
                        <a:rPr lang="cs-CZ" sz="1400" dirty="0" smtClean="0"/>
                        <a:t>. čtvrté, upravené vydání. Praha : Fortuna, 2010. 240 s.</a:t>
                      </a:r>
                    </a:p>
                    <a:p>
                      <a:endParaRPr lang="cs-CZ" sz="1400" dirty="0" smtClean="0"/>
                    </a:p>
                    <a:p>
                      <a:r>
                        <a:rPr lang="cs-CZ" sz="1400" i="1" dirty="0" smtClean="0"/>
                        <a:t>Lidské tělo</a:t>
                      </a:r>
                      <a:r>
                        <a:rPr lang="cs-CZ" sz="1400" dirty="0" smtClean="0"/>
                        <a:t>. vyd. 2. Bratislava : GEMINI, 1992. 336 s. ISBN 80-85265-59-1, 80-85265-13-3.</a:t>
                      </a: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346447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3064542"/>
              </p:ext>
            </p:extLst>
          </p:nvPr>
        </p:nvGraphicFramePr>
        <p:xfrm>
          <a:off x="1369036" y="3233738"/>
          <a:ext cx="6405925" cy="311505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Soubor:Redbloodcells.jpg</a:t>
                      </a:r>
                      <a:r>
                        <a:rPr lang="cs-CZ" sz="1400" dirty="0" smtClean="0"/>
                        <a:t>. In </a:t>
                      </a:r>
                      <a:r>
                        <a:rPr lang="cs-CZ" sz="1400" i="1" dirty="0" err="1" smtClean="0"/>
                        <a:t>Wikipedia</a:t>
                      </a:r>
                      <a:r>
                        <a:rPr lang="cs-CZ" sz="1400" i="1" dirty="0" smtClean="0"/>
                        <a:t> : </a:t>
                      </a:r>
                      <a:r>
                        <a:rPr lang="cs-CZ" sz="1400" i="1" dirty="0" err="1" smtClean="0"/>
                        <a:t>the</a:t>
                      </a:r>
                      <a:r>
                        <a:rPr lang="cs-CZ" sz="1400" i="1" dirty="0" smtClean="0"/>
                        <a:t> free </a:t>
                      </a:r>
                      <a:r>
                        <a:rPr lang="cs-CZ" sz="1400" i="1" dirty="0" err="1" smtClean="0"/>
                        <a:t>encyclopedia</a:t>
                      </a:r>
                      <a:r>
                        <a:rPr lang="cs-CZ" sz="1400" dirty="0" smtClean="0"/>
                        <a:t> [online]. St. </a:t>
                      </a:r>
                      <a:r>
                        <a:rPr lang="cs-CZ" sz="1400" dirty="0" err="1" smtClean="0"/>
                        <a:t>Petersburg</a:t>
                      </a:r>
                      <a:r>
                        <a:rPr lang="cs-CZ" sz="1400" dirty="0" smtClean="0"/>
                        <a:t> (Florida) : </a:t>
                      </a:r>
                      <a:r>
                        <a:rPr lang="cs-CZ" sz="1400" dirty="0" err="1" smtClean="0"/>
                        <a:t>Wikipedia</a:t>
                      </a:r>
                      <a:r>
                        <a:rPr lang="cs-CZ" sz="1400" dirty="0" smtClean="0"/>
                        <a:t> </a:t>
                      </a:r>
                      <a:r>
                        <a:rPr lang="cs-CZ" sz="1400" dirty="0" err="1" smtClean="0"/>
                        <a:t>Foundation</a:t>
                      </a:r>
                      <a:r>
                        <a:rPr lang="cs-CZ" sz="1400" dirty="0" smtClean="0"/>
                        <a:t>, 27. 4. 2005 [cit. 2011-12-08]. Dostupné z WWW: &lt;http://cs.wikipedia.org/wiki/</a:t>
                      </a:r>
                      <a:r>
                        <a:rPr lang="cs-CZ" sz="1400" dirty="0" err="1" smtClean="0"/>
                        <a:t>Soubor:Redbloodcells.jpg</a:t>
                      </a:r>
                      <a:r>
                        <a:rPr lang="cs-CZ" sz="1400" dirty="0" smtClean="0"/>
                        <a:t>&gt;.</a:t>
                      </a:r>
                    </a:p>
                    <a:p>
                      <a:endParaRPr lang="cs-CZ" sz="1400" dirty="0" smtClean="0"/>
                    </a:p>
                    <a:p>
                      <a:r>
                        <a:rPr lang="cs-CZ" sz="1400" i="1" dirty="0" smtClean="0"/>
                        <a:t>Ordinace.cz</a:t>
                      </a:r>
                      <a:r>
                        <a:rPr lang="cs-CZ" sz="1400" dirty="0" smtClean="0"/>
                        <a:t> [online]. 29. května 2006 [cit. 2011-12-08]. Ateroskleróza. Dostupné z WWW: &lt;http://www.ordinace.cz/</a:t>
                      </a:r>
                      <a:r>
                        <a:rPr lang="cs-CZ" sz="1400" dirty="0" err="1" smtClean="0"/>
                        <a:t>clanek</a:t>
                      </a:r>
                      <a:r>
                        <a:rPr lang="cs-CZ" sz="1400" dirty="0" smtClean="0"/>
                        <a:t>/</a:t>
                      </a:r>
                      <a:r>
                        <a:rPr lang="cs-CZ" sz="1400" dirty="0" err="1" smtClean="0"/>
                        <a:t>ateroskleroza-prehled</a:t>
                      </a:r>
                      <a:r>
                        <a:rPr lang="cs-CZ" sz="1400" dirty="0" smtClean="0"/>
                        <a:t>/&gt;.</a:t>
                      </a:r>
                    </a:p>
                    <a:p>
                      <a:endParaRPr lang="cs-CZ" sz="14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Ostatní obrázky byly použity z nabídky Klipart.</a:t>
                      </a: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972396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 smtClean="0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13516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321</TotalTime>
  <Words>441</Words>
  <Application>Microsoft Office PowerPoint</Application>
  <PresentationFormat>Předvádění na obrazovce (4:3)</PresentationFormat>
  <Paragraphs>123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17</vt:i4>
      </vt:variant>
    </vt:vector>
  </HeadingPairs>
  <TitlesOfParts>
    <vt:vector size="21" baseType="lpstr">
      <vt:lpstr>Bohatý</vt:lpstr>
      <vt:lpstr>Motiv systému Office</vt:lpstr>
      <vt:lpstr>1_Motiv systému Office</vt:lpstr>
      <vt:lpstr>2_Motiv systému Office</vt:lpstr>
      <vt:lpstr>Prezentace aplikace PowerPoint</vt:lpstr>
      <vt:lpstr>KREV</vt:lpstr>
      <vt:lpstr>Prezentace aplikace PowerPoint</vt:lpstr>
      <vt:lpstr>  Co je to krev? K čemu slouží? Proč je tak důležitá? Z čeho se skládá? Jakou funkci mají červené krvinky? Proč jsou důležité bílé krvinky? Kolik krve může člověk ztratit? Jak mohu pomoct člověku, který krvácí?</vt:lpstr>
      <vt:lpstr>Co je to krev?</vt:lpstr>
      <vt:lpstr>K čemu slouží?</vt:lpstr>
      <vt:lpstr>Proč je tak důležitá? </vt:lpstr>
      <vt:lpstr>Z čeho se skládá? </vt:lpstr>
      <vt:lpstr>Krevní plazma </vt:lpstr>
      <vt:lpstr>JAKOU FUNKCI MAJÍ ČERVENÉ KRVINKY? </vt:lpstr>
      <vt:lpstr>ČERVENÉ KRVINKY</vt:lpstr>
      <vt:lpstr>ČERVENÉ KRVINKY</vt:lpstr>
      <vt:lpstr>Proč jsou důležité bílé krvinky?</vt:lpstr>
      <vt:lpstr>Kolik krve může člověk ztratit?</vt:lpstr>
      <vt:lpstr>OTÁZKY- CO už VÍM O KRVI opakování </vt:lpstr>
      <vt:lpstr>Prezentace aplikace PowerPoint</vt:lpstr>
      <vt:lpstr>Prezentace aplikace PowerPoint</vt:lpstr>
    </vt:vector>
  </TitlesOfParts>
  <Company>EliOrg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KREV</dc:title>
  <dc:creator>Kaja</dc:creator>
  <cp:lastModifiedBy>blahova</cp:lastModifiedBy>
  <cp:revision>31</cp:revision>
  <dcterms:created xsi:type="dcterms:W3CDTF">2011-12-08T12:00:10Z</dcterms:created>
  <dcterms:modified xsi:type="dcterms:W3CDTF">2013-05-10T07:18:17Z</dcterms:modified>
</cp:coreProperties>
</file>