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1" r:id="rId5"/>
    <p:sldId id="266" r:id="rId6"/>
    <p:sldId id="262" r:id="rId7"/>
    <p:sldId id="263" r:id="rId8"/>
    <p:sldId id="264" r:id="rId9"/>
    <p:sldId id="265" r:id="rId10"/>
    <p:sldId id="267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A0D7413-CEC2-4B64-A7E0-427A68B244D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5FC2A2A-DA23-47CE-B5CA-72820AF7FE8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wmf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361391"/>
              </p:ext>
            </p:extLst>
          </p:nvPr>
        </p:nvGraphicFramePr>
        <p:xfrm>
          <a:off x="1368425" y="2924944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VY_32_INOVACE_4A_9_Trávicí soustava – ústní dutina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4A_PD5.roč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27. 3.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2013 v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a procvičení učiva. Žáci se seznamují se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stavbou a funkcí ústní dutiny, zároveň si ujasní a naučí správnou péči o chrup.. Na závěrečných snímcích procvičí a upevní učivo.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556792"/>
            <a:ext cx="8458200" cy="2016224"/>
          </a:xfrm>
        </p:spPr>
        <p:txBody>
          <a:bodyPr>
            <a:normAutofit/>
          </a:bodyPr>
          <a:lstStyle/>
          <a:p>
            <a:r>
              <a:rPr lang="cs-CZ" sz="6000" b="1" u="sng" dirty="0" smtClean="0"/>
              <a:t>Ústní dutina</a:t>
            </a:r>
            <a:endParaRPr lang="cs-CZ" sz="60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Chrup a péče o něj</a:t>
            </a:r>
            <a:endParaRPr lang="cs-CZ" sz="3600" b="1" dirty="0"/>
          </a:p>
        </p:txBody>
      </p:sp>
      <p:pic>
        <p:nvPicPr>
          <p:cNvPr id="1026" name="Picture 2" descr="C:\Users\admin\AppData\Local\Microsoft\Windows\Temporary Internet Files\Content.IE5\DA8W9CGJ\MP9003211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6680" y="321022"/>
            <a:ext cx="2393826" cy="3354851"/>
          </a:xfrm>
          <a:prstGeom prst="rect">
            <a:avLst/>
          </a:prstGeom>
          <a:noFill/>
        </p:spPr>
      </p:pic>
      <p:pic>
        <p:nvPicPr>
          <p:cNvPr id="1027" name="Picture 3" descr="C:\Program Files (x86)\Microsoft Office\MEDIA\CAGCAT10\j019637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789040"/>
            <a:ext cx="2547190" cy="2673846"/>
          </a:xfrm>
          <a:prstGeom prst="rect">
            <a:avLst/>
          </a:prstGeom>
          <a:noFill/>
        </p:spPr>
      </p:pic>
      <p:pic>
        <p:nvPicPr>
          <p:cNvPr id="1028" name="Picture 4" descr="C:\Users\admin\AppData\Local\Microsoft\Windows\Temporary Internet Files\Content.IE5\VFK6XQHI\MM900254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60648"/>
            <a:ext cx="857250" cy="1104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Ústní dutina</a:t>
            </a:r>
            <a:endParaRPr lang="cs-CZ" sz="4000" dirty="0"/>
          </a:p>
        </p:txBody>
      </p:sp>
      <p:pic>
        <p:nvPicPr>
          <p:cNvPr id="2050" name="Picture 2" descr="C:\Users\admin\AppData\Local\Microsoft\Windows\Temporary Internet Files\Content.IE5\JFU6SW4V\MP90042240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60648"/>
            <a:ext cx="2656162" cy="380406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11560" y="1628800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- Vstupní brána pro potravu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2564904"/>
            <a:ext cx="5472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Co všechno se děje se soustem v ústní dutině?</a:t>
            </a:r>
            <a:endParaRPr lang="cs-CZ" sz="2800" b="1" dirty="0">
              <a:solidFill>
                <a:srgbClr val="7030A0"/>
              </a:solidFill>
            </a:endParaRPr>
          </a:p>
        </p:txBody>
      </p:sp>
      <p:pic>
        <p:nvPicPr>
          <p:cNvPr id="2051" name="Picture 3" descr="C:\Users\admin\AppData\Local\Microsoft\Windows\Temporary Internet Files\Content.IE5\DEZJKYY8\MP90042253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645024"/>
            <a:ext cx="2843808" cy="284380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995936" y="4725144"/>
            <a:ext cx="4824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b="1" i="1" dirty="0" smtClean="0">
                <a:solidFill>
                  <a:srgbClr val="7030A0"/>
                </a:solidFill>
              </a:rPr>
              <a:t>Rozmělnění pomocí zubů</a:t>
            </a:r>
          </a:p>
          <a:p>
            <a:pPr>
              <a:buFontTx/>
              <a:buChar char="-"/>
            </a:pPr>
            <a:r>
              <a:rPr lang="cs-CZ" sz="2400" b="1" i="1" dirty="0" smtClean="0">
                <a:solidFill>
                  <a:srgbClr val="7030A0"/>
                </a:solidFill>
              </a:rPr>
              <a:t>Promíchání se slinami (počátek trávení)</a:t>
            </a:r>
          </a:p>
          <a:p>
            <a:pPr>
              <a:buFontTx/>
              <a:buChar char="-"/>
            </a:pPr>
            <a:r>
              <a:rPr lang="cs-CZ" sz="2400" b="1" i="1" dirty="0" smtClean="0">
                <a:solidFill>
                  <a:srgbClr val="7030A0"/>
                </a:solidFill>
              </a:rPr>
              <a:t>Posun sousta a spolknutí</a:t>
            </a:r>
            <a:endParaRPr lang="cs-CZ" sz="2400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Ústní dutina - stavba</a:t>
            </a:r>
            <a:endParaRPr lang="cs-CZ" dirty="0"/>
          </a:p>
        </p:txBody>
      </p:sp>
      <p:pic>
        <p:nvPicPr>
          <p:cNvPr id="5" name="Zástupný symbol pro obsah 4" descr="220px-Sagittalmouth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268760"/>
            <a:ext cx="3208457" cy="4608512"/>
          </a:xfrm>
        </p:spPr>
      </p:pic>
      <p:pic>
        <p:nvPicPr>
          <p:cNvPr id="3074" name="Picture 2" descr="C:\Users\admin\AppData\Local\Microsoft\Windows\Temporary Internet Files\Content.IE5\GF2OPVOX\MP9004486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2066" y="332656"/>
            <a:ext cx="3744415" cy="2808312"/>
          </a:xfrm>
          <a:prstGeom prst="rect">
            <a:avLst/>
          </a:prstGeom>
          <a:noFill/>
        </p:spPr>
      </p:pic>
      <p:pic>
        <p:nvPicPr>
          <p:cNvPr id="3075" name="Picture 3" descr="C:\Users\admin\Pictures\250px-Illu_quiz_hn_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780928"/>
            <a:ext cx="3175000" cy="36957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228184" y="5301208"/>
            <a:ext cx="2664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Slinné žlázy – vytvářejí sliny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</a:t>
            </a:r>
            <a:endParaRPr lang="cs-CZ" dirty="0"/>
          </a:p>
        </p:txBody>
      </p:sp>
      <p:pic>
        <p:nvPicPr>
          <p:cNvPr id="4" name="Zástupný symbol pro obsah 3" descr="Tongue_agr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34748" y="1600200"/>
            <a:ext cx="4131103" cy="4724400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+mj-lt"/>
              </a:rPr>
              <a:t>Jazyk je sval</a:t>
            </a:r>
          </a:p>
          <a:p>
            <a:r>
              <a:rPr lang="cs-CZ" sz="3200" dirty="0" smtClean="0">
                <a:latin typeface="+mj-lt"/>
              </a:rPr>
              <a:t>Pomáhá při posunování sousta do hltanu</a:t>
            </a:r>
          </a:p>
          <a:p>
            <a:r>
              <a:rPr lang="cs-CZ" sz="3200" dirty="0" smtClean="0">
                <a:latin typeface="+mj-lt"/>
              </a:rPr>
              <a:t>Na jazyku jsou buňky, s jejichž pomocí vnímáme chuť </a:t>
            </a:r>
            <a:r>
              <a:rPr lang="cs-CZ" sz="3200" dirty="0" smtClean="0">
                <a:latin typeface="+mj-lt"/>
                <a:cs typeface="Times New Roman"/>
              </a:rPr>
              <a:t>→ </a:t>
            </a:r>
            <a:r>
              <a:rPr lang="cs-CZ" sz="3200" b="1" dirty="0" smtClean="0">
                <a:latin typeface="+mj-lt"/>
                <a:cs typeface="Times New Roman"/>
              </a:rPr>
              <a:t>chuťové pohárky</a:t>
            </a:r>
            <a:endParaRPr lang="cs-CZ" sz="32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u="sng" dirty="0" smtClean="0"/>
              <a:t>chrup</a:t>
            </a:r>
            <a:endParaRPr lang="cs-CZ" sz="4000" u="sng" dirty="0"/>
          </a:p>
        </p:txBody>
      </p:sp>
      <p:pic>
        <p:nvPicPr>
          <p:cNvPr id="4098" name="Picture 2" descr="C:\Users\admin\AppData\Local\Microsoft\Windows\Temporary Internet Files\Content.IE5\B6NRRZBZ\MP90042437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60648"/>
            <a:ext cx="2232248" cy="2232248"/>
          </a:xfrm>
          <a:prstGeom prst="rect">
            <a:avLst/>
          </a:prstGeom>
          <a:noFill/>
        </p:spPr>
      </p:pic>
      <p:pic>
        <p:nvPicPr>
          <p:cNvPr id="7" name="Zástupný symbol pro obsah 6" descr="06-10-06smil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1268760"/>
            <a:ext cx="5021431" cy="2875911"/>
          </a:xfrm>
        </p:spPr>
      </p:pic>
      <p:sp>
        <p:nvSpPr>
          <p:cNvPr id="8" name="TextovéPole 7"/>
          <p:cNvSpPr txBox="1"/>
          <p:nvPr/>
        </p:nvSpPr>
        <p:spPr>
          <a:xfrm>
            <a:off x="251520" y="4725144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Tvořen zuby</a:t>
            </a:r>
          </a:p>
          <a:p>
            <a:r>
              <a:rPr lang="cs-CZ" sz="3200" b="1" dirty="0" smtClean="0"/>
              <a:t>Zuby jsou uloženy – vklíněny do čelistí</a:t>
            </a:r>
          </a:p>
          <a:p>
            <a:r>
              <a:rPr lang="cs-CZ" sz="3200" b="1" dirty="0" smtClean="0"/>
              <a:t>Čelist je kryta dásní</a:t>
            </a:r>
            <a:endParaRPr lang="cs-CZ" sz="3200" b="1" dirty="0"/>
          </a:p>
        </p:txBody>
      </p:sp>
      <p:pic>
        <p:nvPicPr>
          <p:cNvPr id="4099" name="Picture 3" descr="C:\Users\admin\AppData\Local\Microsoft\Windows\Temporary Internet Files\Content.IE5\DEZJKYY8\MM90028368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212976"/>
            <a:ext cx="165618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4800" y="5805264"/>
            <a:ext cx="8610600" cy="792088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Vždy polovina chrupu – horní a dolní čelist</a:t>
            </a:r>
            <a:endParaRPr lang="cs-CZ" sz="2800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Dětský chrup</a:t>
            </a:r>
            <a:endParaRPr lang="cs-CZ" sz="3200" b="1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Dospělý chrup</a:t>
            </a:r>
            <a:endParaRPr lang="cs-CZ" sz="3200" b="1" dirty="0"/>
          </a:p>
        </p:txBody>
      </p:sp>
      <p:pic>
        <p:nvPicPr>
          <p:cNvPr id="9" name="Zástupný symbol pro obsah 8" descr="220px-Gray1004.pn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23528" y="1412776"/>
            <a:ext cx="3174162" cy="2582614"/>
          </a:xfrm>
        </p:spPr>
      </p:pic>
      <p:pic>
        <p:nvPicPr>
          <p:cNvPr id="10" name="Zástupný symbol pro obsah 9" descr="220px-Gray1002.pn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4008" y="1556792"/>
            <a:ext cx="3637055" cy="2430214"/>
          </a:xfrm>
        </p:spPr>
      </p:pic>
      <p:sp>
        <p:nvSpPr>
          <p:cNvPr id="11" name="TextovéPole 10"/>
          <p:cNvSpPr txBox="1"/>
          <p:nvPr/>
        </p:nvSpPr>
        <p:spPr>
          <a:xfrm>
            <a:off x="2771800" y="3789040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Jaké jsou rozdíly?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4725144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Pouze 20 zubů, chybí třenové zuby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4365104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32 zubů, v 1 čtvrtině: 2 řezáky, 1 špičák, 2 třenové zuby, 3 stoličky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53975" y="433090"/>
            <a:ext cx="8686800" cy="838200"/>
          </a:xfrm>
        </p:spPr>
        <p:txBody>
          <a:bodyPr/>
          <a:lstStyle/>
          <a:p>
            <a:r>
              <a:rPr lang="cs-CZ" u="sng" dirty="0" smtClean="0"/>
              <a:t>Stavba zubu</a:t>
            </a:r>
            <a:endParaRPr lang="cs-CZ" u="sng" dirty="0"/>
          </a:p>
        </p:txBody>
      </p:sp>
      <p:pic>
        <p:nvPicPr>
          <p:cNvPr id="10" name="Zástupný symbol pro obsah 9" descr="250px-Tooth_section_international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41696" y="1412776"/>
            <a:ext cx="3607376" cy="5112568"/>
          </a:xfrm>
        </p:spPr>
      </p:pic>
      <p:pic>
        <p:nvPicPr>
          <p:cNvPr id="5122" name="Picture 2" descr="C:\Users\admin\AppData\Local\Microsoft\Windows\Temporary Internet Files\Content.IE5\IK1ZDJ6M\MM90025447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60648"/>
            <a:ext cx="857250" cy="11049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251520" y="206084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- korunka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4077072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 - kořen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80112" y="1772816"/>
            <a:ext cx="33123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 – sklovina</a:t>
            </a:r>
          </a:p>
          <a:p>
            <a:r>
              <a:rPr lang="cs-CZ" sz="2800" b="1" dirty="0" smtClean="0"/>
              <a:t>2 – zubovina</a:t>
            </a:r>
          </a:p>
          <a:p>
            <a:r>
              <a:rPr lang="cs-CZ" sz="2800" b="1" dirty="0" smtClean="0"/>
              <a:t>3 – zubní dřeň</a:t>
            </a:r>
          </a:p>
          <a:p>
            <a:r>
              <a:rPr lang="cs-CZ" sz="2800" b="1" dirty="0" smtClean="0"/>
              <a:t>4 – dáseň</a:t>
            </a:r>
          </a:p>
          <a:p>
            <a:r>
              <a:rPr lang="cs-CZ" sz="2800" b="1" dirty="0" smtClean="0"/>
              <a:t>5 – cement</a:t>
            </a:r>
          </a:p>
          <a:p>
            <a:r>
              <a:rPr lang="cs-CZ" sz="2800" b="1" dirty="0" smtClean="0"/>
              <a:t>6 – čelist – kost</a:t>
            </a:r>
          </a:p>
          <a:p>
            <a:r>
              <a:rPr lang="cs-CZ" sz="2800" b="1" dirty="0" smtClean="0"/>
              <a:t>7 – céva</a:t>
            </a:r>
          </a:p>
          <a:p>
            <a:r>
              <a:rPr lang="cs-CZ" sz="2800" b="1" dirty="0" smtClean="0"/>
              <a:t>8 - nerv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Péče o chrup: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87710"/>
            <a:ext cx="8686800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146" name="Picture 2" descr="C:\Users\admin\AppData\Local\Microsoft\Windows\Temporary Internet Files\Content.IE5\03UNXZVU\MC90021535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6725" y="233363"/>
            <a:ext cx="2963863" cy="9525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39552" y="1412776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Jaká jsou pravidla správné péče o zuby?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6147" name="Picture 3" descr="C:\Users\admin\AppData\Local\Microsoft\Windows\Temporary Internet Files\Content.IE5\UA49AQ84\MC90031858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80928"/>
            <a:ext cx="1928812" cy="1822450"/>
          </a:xfrm>
          <a:prstGeom prst="rect">
            <a:avLst/>
          </a:prstGeom>
          <a:noFill/>
        </p:spPr>
      </p:pic>
      <p:pic>
        <p:nvPicPr>
          <p:cNvPr id="6148" name="Picture 4" descr="C:\Users\admin\AppData\Local\Microsoft\Windows\Temporary Internet Files\Content.IE5\YPST5EBD\MC90043632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708920"/>
            <a:ext cx="2232248" cy="2232248"/>
          </a:xfrm>
          <a:prstGeom prst="rect">
            <a:avLst/>
          </a:prstGeom>
          <a:noFill/>
        </p:spPr>
      </p:pic>
      <p:pic>
        <p:nvPicPr>
          <p:cNvPr id="6149" name="Picture 5" descr="C:\Users\admin\AppData\Local\Microsoft\Windows\Temporary Internet Files\Content.IE5\JFU6SW4V\MC90039746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725144"/>
            <a:ext cx="1825625" cy="1833563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4932040" y="2060848"/>
            <a:ext cx="421196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600" b="1" dirty="0" smtClean="0">
                <a:solidFill>
                  <a:srgbClr val="002060"/>
                </a:solidFill>
              </a:rPr>
              <a:t>Nejméně 2x denně si čistit zuby</a:t>
            </a:r>
          </a:p>
          <a:p>
            <a:pPr>
              <a:buFontTx/>
              <a:buChar char="-"/>
            </a:pPr>
            <a:r>
              <a:rPr lang="cs-CZ" sz="2600" b="1" dirty="0" smtClean="0">
                <a:solidFill>
                  <a:srgbClr val="002060"/>
                </a:solidFill>
              </a:rPr>
              <a:t>Správně čistit – odshora dolů a zdola nahoru</a:t>
            </a:r>
          </a:p>
          <a:p>
            <a:pPr>
              <a:buFontTx/>
              <a:buChar char="-"/>
            </a:pPr>
            <a:r>
              <a:rPr lang="cs-CZ" sz="2600" b="1" dirty="0" smtClean="0">
                <a:solidFill>
                  <a:srgbClr val="002060"/>
                </a:solidFill>
              </a:rPr>
              <a:t>Pravidelně chodit k zubaři</a:t>
            </a:r>
          </a:p>
          <a:p>
            <a:pPr>
              <a:buFontTx/>
              <a:buChar char="-"/>
            </a:pPr>
            <a:r>
              <a:rPr lang="cs-CZ" sz="2600" b="1" dirty="0" smtClean="0">
                <a:solidFill>
                  <a:srgbClr val="002060"/>
                </a:solidFill>
              </a:rPr>
              <a:t>Nejíst často sladkosti a sladké limonády</a:t>
            </a:r>
          </a:p>
          <a:p>
            <a:pPr>
              <a:buFontTx/>
              <a:buChar char="-"/>
            </a:pPr>
            <a:r>
              <a:rPr lang="cs-CZ" sz="2600" b="1" dirty="0" smtClean="0">
                <a:solidFill>
                  <a:srgbClr val="002060"/>
                </a:solidFill>
              </a:rPr>
              <a:t>Občas použít zubní nit nebo mezizubní kartáčky</a:t>
            </a:r>
          </a:p>
          <a:p>
            <a:endParaRPr lang="cs-CZ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pic>
        <p:nvPicPr>
          <p:cNvPr id="4" name="Zástupný symbol pro obsah 3" descr="250px-Tooth_section_international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132856"/>
            <a:ext cx="3604557" cy="4353155"/>
          </a:xfrm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Co všechno se děje v ústní dutině?</a:t>
            </a:r>
          </a:p>
          <a:p>
            <a:r>
              <a:rPr lang="cs-CZ" sz="3200" dirty="0" smtClean="0"/>
              <a:t>Jaký je rozdíl mezi dětským a dospělým chrupem?</a:t>
            </a:r>
          </a:p>
          <a:p>
            <a:r>
              <a:rPr lang="cs-CZ" sz="3200" dirty="0" smtClean="0"/>
              <a:t>Jaká jsou pravidla správné péče o chrup?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412776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Doplň popis zubu: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354025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/>
                        <a:t>VOLNÉ DÍLO.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2.1.2013]. Dostupný na WWW: http://cs.wikipedia.org/wiki/Soubor:Sagittalmouth.png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AUTOR NEUVEDEN.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2.1.2013]. Dostupný na WWW: http://cs.wikipedia.org/wiki/Soubor:Illu_quiz_hn_02.jpg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DOZENIST.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2.1.2013]. Dostupný na WWW: http://cs.wikipedia.org/wiki/Soubor:06-10-06smile.jpg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ARCADIAN.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2.1.2013]. Dostupný na WWW: http://cs.wikipedia.org/wiki/Soubor:Gray1002.png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ARCADIAN.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2.1.2013]. Dostupný na WWW: http://cs.wikipedia.org/wiki/Soubor:Gray1004.png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METJU.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2.1.2013]. Dostupný na WWW: http://cs.wikipedia.org/wiki/Soubor:Tooth_section_international.png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Ostatní obrázky jsou použity z galerie Microsoft office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67</TotalTime>
  <Words>336</Words>
  <Application>Microsoft Office PowerPoint</Application>
  <PresentationFormat>Předvádění na obrazovce (4:3)</PresentationFormat>
  <Paragraphs>93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Ústní dutina</vt:lpstr>
      <vt:lpstr>Ústní dutina</vt:lpstr>
      <vt:lpstr>Ústní dutina - stavba</vt:lpstr>
      <vt:lpstr>jazyk</vt:lpstr>
      <vt:lpstr>chrup</vt:lpstr>
      <vt:lpstr>Vždy polovina chrupu – horní a dolní čelist</vt:lpstr>
      <vt:lpstr>Stavba zubu</vt:lpstr>
      <vt:lpstr>Péče o chrup:</vt:lpstr>
      <vt:lpstr>opakování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blahova</cp:lastModifiedBy>
  <cp:revision>9</cp:revision>
  <dcterms:created xsi:type="dcterms:W3CDTF">2013-01-02T10:57:21Z</dcterms:created>
  <dcterms:modified xsi:type="dcterms:W3CDTF">2013-05-10T07:19:14Z</dcterms:modified>
</cp:coreProperties>
</file>