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Default Extension="sldx" ContentType="application/vnd.openxmlformats-officedocument.presentationml.slide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69" r:id="rId3"/>
    <p:sldId id="257" r:id="rId4"/>
    <p:sldId id="258" r:id="rId5"/>
    <p:sldId id="262" r:id="rId6"/>
    <p:sldId id="263" r:id="rId7"/>
    <p:sldId id="259" r:id="rId8"/>
    <p:sldId id="261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Sn_mek_aplikace_Microsoft_Office_PowerPoint1.sld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323528" y="332656"/>
          <a:ext cx="8352928" cy="6046148"/>
        </p:xfrm>
        <a:graphic>
          <a:graphicData uri="http://schemas.openxmlformats.org/presentationml/2006/ole">
            <p:oleObj spid="_x0000_s24578" name="Snímek" r:id="rId3" imgW="3736820" imgH="2802484" progId="PowerPoint.Slide.12">
              <p:embed/>
            </p:oleObj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51520" y="170391"/>
            <a:ext cx="8640960" cy="627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2400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ANOTACE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lang="cs-CZ" sz="16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je určen pro ž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ky 4. ročn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ku, je určen k procvičování učiva.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obsahuje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prezentaci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 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učivem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o zlomcích.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Doplněno ře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Žáci říkají a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postupně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zapisují, jaké části čtverce jsou a nejsou vybarveny. Žáci řeší úlohu</a:t>
            </a:r>
          </a:p>
          <a:p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 čokoládou,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která je rozdělena na deset dílků a pomocí zlomku žáci zapisují, jaká část čokolády zůstala.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Dále žáci dbají na správné čtení daných zlomků. </a:t>
            </a:r>
          </a:p>
          <a:p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závěru žáci řeší úlohu s jahodovým koláčem, který rozdělí na čtvrtiny a úlohu s dortem, </a:t>
            </a:r>
          </a:p>
          <a:p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který rozdělí na osminy.</a:t>
            </a:r>
            <a:endParaRPr lang="cs-CZ" sz="1400" dirty="0" smtClean="0"/>
          </a:p>
          <a:p>
            <a:pPr>
              <a:buNone/>
            </a:pPr>
            <a:endParaRPr lang="cs-CZ" sz="12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Ž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ci pracovali snaživě, s napětím sledovali interaktivní tabuli,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 které se postupně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zobrazovaly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40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odkrývaly jednotlivé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úkoly k procvičování zlomků. Žáci se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aktivně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zapojovali do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výuky.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Kl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čov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slova: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zlomky, polovina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třetina,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čtvrtina, pětina, šestina, sedmina, osmina, devítina,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desetina, zápis zlomků, pr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ce 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textem,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čten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porozuměn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endParaRPr lang="cs-CZ" sz="1400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CITACE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Text:  </a:t>
            </a:r>
            <a:r>
              <a:rPr lang="cs-CZ" sz="1400" dirty="0" smtClean="0"/>
              <a:t>Matematika pro 4. ročník ZŠ: 3. díl. Praha: Alter. ISBN 80-85775-98-0.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endParaRPr kumimoji="0" lang="cs-CZ" sz="1400" b="0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Zlomky </a:t>
            </a:r>
            <a:r>
              <a:rPr lang="cs-CZ" b="0" dirty="0" smtClean="0">
                <a:solidFill>
                  <a:schemeClr val="tx2">
                    <a:lumMod val="75000"/>
                  </a:schemeClr>
                </a:solidFill>
              </a:rPr>
              <a:t>–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procvičování učiva </a:t>
            </a:r>
            <a:endParaRPr lang="cs-CZ" sz="2400" b="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4970952"/>
          </a:xfrm>
          <a:noFill/>
        </p:spPr>
        <p:txBody>
          <a:bodyPr>
            <a:normAutofit/>
          </a:bodyPr>
          <a:lstStyle/>
          <a:p>
            <a:r>
              <a:rPr lang="cs-CZ" sz="1600" dirty="0" smtClean="0"/>
              <a:t>Řekněte a zapište:</a:t>
            </a:r>
          </a:p>
          <a:p>
            <a:pPr>
              <a:buNone/>
            </a:pPr>
            <a:r>
              <a:rPr lang="cs-CZ" sz="1600" dirty="0" smtClean="0"/>
              <a:t>- </a:t>
            </a:r>
            <a:r>
              <a:rPr lang="cs-CZ" sz="1600" i="1" dirty="0" smtClean="0"/>
              <a:t>jaká část čtverce je vybarvena </a:t>
            </a:r>
            <a:r>
              <a:rPr lang="cs-CZ" sz="1600" dirty="0" smtClean="0"/>
              <a:t>(</a:t>
            </a:r>
            <a:r>
              <a:rPr lang="cs-CZ" sz="1600" b="1" dirty="0" smtClean="0"/>
              <a:t>V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600" dirty="0" smtClean="0"/>
              <a:t>- </a:t>
            </a:r>
            <a:r>
              <a:rPr lang="cs-CZ" sz="1600" i="1" dirty="0" smtClean="0"/>
              <a:t>jaká část čtverce není vybarvena </a:t>
            </a:r>
            <a:r>
              <a:rPr lang="cs-CZ" sz="1600" dirty="0" smtClean="0"/>
              <a:t>(</a:t>
            </a:r>
            <a:r>
              <a:rPr lang="cs-CZ" sz="1600" b="1" dirty="0" smtClean="0"/>
              <a:t>N</a:t>
            </a:r>
            <a:r>
              <a:rPr lang="cs-CZ" sz="1600" dirty="0" smtClean="0"/>
              <a:t>)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1960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1115616" y="2636912"/>
            <a:ext cx="0" cy="1728192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36912"/>
            <a:ext cx="864096" cy="172819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4509120"/>
            <a:ext cx="720080" cy="864096"/>
          </a:xfrm>
          <a:prstGeom prst="rect">
            <a:avLst/>
          </a:prstGeom>
          <a:noFill/>
          <a:ln w="190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653136"/>
            <a:ext cx="171450" cy="6286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95536" y="4509120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pic>
        <p:nvPicPr>
          <p:cNvPr id="15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653136"/>
            <a:ext cx="171450" cy="62865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043608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N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1187624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28184" y="4509120"/>
            <a:ext cx="720080" cy="86409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83968" y="4509120"/>
            <a:ext cx="720080" cy="86409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39752" y="4509120"/>
            <a:ext cx="720080" cy="864096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020272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076056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131840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cxnSp>
        <p:nvCxnSpPr>
          <p:cNvPr id="32" name="Přímá spojovací čára 31"/>
          <p:cNvCxnSpPr/>
          <p:nvPr/>
        </p:nvCxnSpPr>
        <p:spPr>
          <a:xfrm flipV="1">
            <a:off x="2339752" y="2852936"/>
            <a:ext cx="1512168" cy="144016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6" idx="1"/>
            <a:endCxn id="6" idx="3"/>
          </p:cNvCxnSpPr>
          <p:nvPr/>
        </p:nvCxnSpPr>
        <p:spPr>
          <a:xfrm>
            <a:off x="4211960" y="3501008"/>
            <a:ext cx="1728192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6" idx="0"/>
            <a:endCxn id="6" idx="2"/>
          </p:cNvCxnSpPr>
          <p:nvPr/>
        </p:nvCxnSpPr>
        <p:spPr>
          <a:xfrm>
            <a:off x="5076056" y="2636912"/>
            <a:ext cx="0" cy="1728192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ovnoramenný trojúhelník 40"/>
          <p:cNvSpPr/>
          <p:nvPr/>
        </p:nvSpPr>
        <p:spPr>
          <a:xfrm rot="18949454">
            <a:off x="1496982" y="2465793"/>
            <a:ext cx="2436455" cy="1223354"/>
          </a:xfrm>
          <a:prstGeom prst="triangle">
            <a:avLst>
              <a:gd name="adj" fmla="val 48006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 rot="5400000">
            <a:off x="4211960" y="3501008"/>
            <a:ext cx="864096" cy="86409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 rot="10800000">
            <a:off x="6156176" y="2636912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ovnoramenný trojúhelník 65"/>
          <p:cNvSpPr/>
          <p:nvPr/>
        </p:nvSpPr>
        <p:spPr>
          <a:xfrm>
            <a:off x="6156176" y="3501008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 rot="5400000">
            <a:off x="5724128" y="3068960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9" name="Přímá spojovací čára 68"/>
          <p:cNvCxnSpPr>
            <a:stCxn id="67" idx="2"/>
            <a:endCxn id="66" idx="4"/>
          </p:cNvCxnSpPr>
          <p:nvPr/>
        </p:nvCxnSpPr>
        <p:spPr>
          <a:xfrm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67" idx="4"/>
            <a:endCxn id="44" idx="2"/>
          </p:cNvCxnSpPr>
          <p:nvPr/>
        </p:nvCxnSpPr>
        <p:spPr>
          <a:xfrm flipV="1"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>
          <a:xfrm>
            <a:off x="683568" y="4581128"/>
            <a:ext cx="288032" cy="7200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403648" y="4581128"/>
            <a:ext cx="28803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9" grpId="0" animBg="1"/>
      <p:bldP spid="8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Rovnoramenný trojúhelník 147"/>
          <p:cNvSpPr/>
          <p:nvPr/>
        </p:nvSpPr>
        <p:spPr>
          <a:xfrm rot="18973555">
            <a:off x="1811012" y="3221387"/>
            <a:ext cx="1229812" cy="594171"/>
          </a:xfrm>
          <a:prstGeom prst="triangle">
            <a:avLst>
              <a:gd name="adj" fmla="val 50092"/>
            </a:avLst>
          </a:prstGeom>
          <a:solidFill>
            <a:srgbClr val="FFFF00"/>
          </a:solidFill>
          <a:ln w="63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239000" cy="484632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1960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28184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5" idx="1"/>
            <a:endCxn id="5" idx="3"/>
          </p:cNvCxnSpPr>
          <p:nvPr/>
        </p:nvCxnSpPr>
        <p:spPr>
          <a:xfrm>
            <a:off x="251520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27584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03648" y="242088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6" idx="1"/>
            <a:endCxn id="6" idx="3"/>
          </p:cNvCxnSpPr>
          <p:nvPr/>
        </p:nvCxnSpPr>
        <p:spPr>
          <a:xfrm>
            <a:off x="2195736" y="328498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6" idx="0"/>
            <a:endCxn id="6" idx="2"/>
          </p:cNvCxnSpPr>
          <p:nvPr/>
        </p:nvCxnSpPr>
        <p:spPr>
          <a:xfrm>
            <a:off x="3059832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195736" y="2420888"/>
            <a:ext cx="172819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339750" y="2565544"/>
            <a:ext cx="1584178" cy="158353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7" idx="1"/>
            <a:endCxn id="7" idx="3"/>
          </p:cNvCxnSpPr>
          <p:nvPr/>
        </p:nvCxnSpPr>
        <p:spPr>
          <a:xfrm>
            <a:off x="4211960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7" idx="0"/>
            <a:endCxn id="7" idx="2"/>
          </p:cNvCxnSpPr>
          <p:nvPr/>
        </p:nvCxnSpPr>
        <p:spPr>
          <a:xfrm>
            <a:off x="5076056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644008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508104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8" idx="1"/>
            <a:endCxn id="8" idx="3"/>
          </p:cNvCxnSpPr>
          <p:nvPr/>
        </p:nvCxnSpPr>
        <p:spPr>
          <a:xfrm>
            <a:off x="6228184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8" idx="0"/>
            <a:endCxn id="8" idx="2"/>
          </p:cNvCxnSpPr>
          <p:nvPr/>
        </p:nvCxnSpPr>
        <p:spPr>
          <a:xfrm>
            <a:off x="7092280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660232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7524328" y="242088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827584" y="3284984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403648" y="2420888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403648" y="3284984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11960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644008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076056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092280" y="2420888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339752" y="4365104"/>
            <a:ext cx="720080" cy="864096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7020272" y="4365104"/>
            <a:ext cx="728464" cy="855712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1115616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228184" y="4365104"/>
            <a:ext cx="720080" cy="864096"/>
          </a:xfrm>
          <a:prstGeom prst="rect">
            <a:avLst/>
          </a:prstGeom>
          <a:noFill/>
          <a:ln w="2857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323528" y="4365104"/>
            <a:ext cx="720080" cy="864096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3131840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4283968" y="4365104"/>
            <a:ext cx="720080" cy="864096"/>
          </a:xfrm>
          <a:prstGeom prst="rect">
            <a:avLst/>
          </a:prstGeom>
          <a:noFill/>
          <a:ln w="285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6" name="Zástupný symbol pro obsah 2"/>
          <p:cNvSpPr txBox="1">
            <a:spLocks/>
          </p:cNvSpPr>
          <p:nvPr/>
        </p:nvSpPr>
        <p:spPr>
          <a:xfrm>
            <a:off x="547936" y="1709192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5148064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23528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020272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148064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131840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115616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228184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283968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339752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67544" y="1556792"/>
            <a:ext cx="7272808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Řekněte a zapište: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i="1" dirty="0" smtClean="0">
                <a:solidFill>
                  <a:schemeClr val="tx1"/>
                </a:solidFill>
              </a:rPr>
              <a:t>jaká část čtverce je vybarvena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b="1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i="1" dirty="0" smtClean="0">
                <a:solidFill>
                  <a:schemeClr val="tx1"/>
                </a:solidFill>
              </a:rPr>
              <a:t>jaká část čtverce není vybarvena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b="1" dirty="0" smtClean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2195736" y="2420888"/>
            <a:ext cx="1728192" cy="864096"/>
          </a:xfrm>
          <a:prstGeom prst="rect">
            <a:avLst/>
          </a:prstGeom>
          <a:solidFill>
            <a:srgbClr val="FFFF00"/>
          </a:solidFill>
          <a:ln w="63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1" name="Přímá spojovací čára 100"/>
          <p:cNvCxnSpPr>
            <a:stCxn id="99" idx="0"/>
            <a:endCxn id="99" idx="2"/>
          </p:cNvCxnSpPr>
          <p:nvPr/>
        </p:nvCxnSpPr>
        <p:spPr>
          <a:xfrm>
            <a:off x="3059832" y="2420888"/>
            <a:ext cx="0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>
            <a:endCxn id="99" idx="2"/>
          </p:cNvCxnSpPr>
          <p:nvPr/>
        </p:nvCxnSpPr>
        <p:spPr>
          <a:xfrm>
            <a:off x="2195736" y="2420888"/>
            <a:ext cx="864096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>
            <a:stCxn id="99" idx="2"/>
          </p:cNvCxnSpPr>
          <p:nvPr/>
        </p:nvCxnSpPr>
        <p:spPr>
          <a:xfrm flipV="1">
            <a:off x="3059832" y="2420888"/>
            <a:ext cx="864096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Obdélník 105"/>
          <p:cNvSpPr/>
          <p:nvPr/>
        </p:nvSpPr>
        <p:spPr>
          <a:xfrm>
            <a:off x="7524328" y="2420888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524328" y="3284984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Rovnoramenný trojúhelník 159"/>
          <p:cNvSpPr/>
          <p:nvPr/>
        </p:nvSpPr>
        <p:spPr>
          <a:xfrm rot="18838012">
            <a:off x="1811528" y="3184772"/>
            <a:ext cx="1230986" cy="649173"/>
          </a:xfrm>
          <a:prstGeom prst="triangle">
            <a:avLst>
              <a:gd name="adj" fmla="val 51277"/>
            </a:avLst>
          </a:prstGeom>
          <a:solidFill>
            <a:srgbClr val="FFFF00"/>
          </a:solidFill>
          <a:ln w="63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6156176" y="2348880"/>
            <a:ext cx="1872208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123728" y="2348880"/>
            <a:ext cx="1872208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139952" y="2348880"/>
            <a:ext cx="1872208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bdélník 160"/>
          <p:cNvSpPr/>
          <p:nvPr/>
        </p:nvSpPr>
        <p:spPr>
          <a:xfrm>
            <a:off x="179512" y="2348880"/>
            <a:ext cx="1872208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3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3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3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3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57" grpId="0" animBg="1"/>
      <p:bldP spid="58" grpId="0" animBg="1"/>
      <p:bldP spid="16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Čokoláda má 10 dílků. Natálka snědla       čokolády.</a:t>
            </a:r>
          </a:p>
          <a:p>
            <a:pPr>
              <a:buNone/>
            </a:pPr>
            <a:r>
              <a:rPr lang="cs-CZ" sz="1800" dirty="0" smtClean="0"/>
              <a:t>Ukaž na obrázku část čokolády, kterou Natálka snědla.</a:t>
            </a:r>
          </a:p>
          <a:p>
            <a:pPr>
              <a:buNone/>
            </a:pPr>
            <a:r>
              <a:rPr lang="cs-CZ" sz="1800" dirty="0" smtClean="0"/>
              <a:t>Ukaž na obrázku část čokolády, která jí zůstala.</a:t>
            </a:r>
          </a:p>
          <a:p>
            <a:pPr>
              <a:buNone/>
            </a:pPr>
            <a:r>
              <a:rPr lang="cs-CZ" sz="1800" b="1" i="1" dirty="0" smtClean="0"/>
              <a:t>Zapiš pomocí zlomku, jaká část čokolády jí zůstala.</a:t>
            </a:r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r>
              <a:rPr lang="cs-CZ" sz="1800" i="1" dirty="0" smtClean="0"/>
              <a:t>Natálce zůstalo          čokolády.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r>
              <a:rPr lang="cs-CZ" sz="1800" b="1" i="1" dirty="0" smtClean="0"/>
              <a:t>Přečti zlomky:</a:t>
            </a:r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endParaRPr lang="cs-CZ" sz="1800" b="1" i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1556792"/>
            <a:ext cx="229116" cy="43204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516216" y="1772816"/>
            <a:ext cx="1008112" cy="18002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stCxn id="6" idx="0"/>
            <a:endCxn id="6" idx="2"/>
          </p:cNvCxnSpPr>
          <p:nvPr/>
        </p:nvCxnSpPr>
        <p:spPr>
          <a:xfrm>
            <a:off x="7020272" y="1772816"/>
            <a:ext cx="0" cy="180020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516216" y="213285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516216" y="249289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516216" y="285293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16216" y="321297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16216" y="357301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4869160"/>
            <a:ext cx="171450" cy="628650"/>
          </a:xfrm>
          <a:prstGeom prst="rect">
            <a:avLst/>
          </a:prstGeom>
          <a:noFill/>
        </p:spPr>
      </p:pic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7584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869160"/>
            <a:ext cx="171450" cy="628650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4869160"/>
            <a:ext cx="171450" cy="628650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4869160"/>
            <a:ext cx="171450" cy="628650"/>
          </a:xfrm>
          <a:prstGeom prst="rect">
            <a:avLst/>
          </a:prstGeom>
          <a:noFill/>
        </p:spPr>
      </p:pic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4869160"/>
            <a:ext cx="171450" cy="628650"/>
          </a:xfrm>
          <a:prstGeom prst="rect">
            <a:avLst/>
          </a:prstGeom>
          <a:noFill/>
        </p:spPr>
      </p:pic>
      <p:sp>
        <p:nvSpPr>
          <p:cNvPr id="1040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4869160"/>
            <a:ext cx="171450" cy="628650"/>
          </a:xfrm>
          <a:prstGeom prst="rect">
            <a:avLst/>
          </a:prstGeom>
          <a:noFill/>
        </p:spPr>
      </p:pic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4869160"/>
            <a:ext cx="171450" cy="628650"/>
          </a:xfrm>
          <a:prstGeom prst="rect">
            <a:avLst/>
          </a:prstGeom>
          <a:noFill/>
        </p:spPr>
      </p:pic>
      <p:sp>
        <p:nvSpPr>
          <p:cNvPr id="1043" name="Rectangle 19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4869160"/>
            <a:ext cx="171450" cy="628650"/>
          </a:xfrm>
          <a:prstGeom prst="rect">
            <a:avLst/>
          </a:prstGeom>
          <a:noFill/>
        </p:spPr>
      </p:pic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4869160"/>
            <a:ext cx="171450" cy="628650"/>
          </a:xfrm>
          <a:prstGeom prst="rect">
            <a:avLst/>
          </a:prstGeom>
          <a:noFill/>
        </p:spPr>
      </p:pic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4869160"/>
            <a:ext cx="171450" cy="6286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869160"/>
            <a:ext cx="333375" cy="638175"/>
          </a:xfrm>
          <a:prstGeom prst="rect">
            <a:avLst/>
          </a:prstGeom>
          <a:noFill/>
        </p:spPr>
      </p:pic>
      <p:sp>
        <p:nvSpPr>
          <p:cNvPr id="62" name="TextovéPole 61"/>
          <p:cNvSpPr txBox="1"/>
          <p:nvPr/>
        </p:nvSpPr>
        <p:spPr>
          <a:xfrm>
            <a:off x="449999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347864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843808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33975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835696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331640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58011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076056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395536" y="4221088"/>
            <a:ext cx="6984776" cy="16561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>
            <a:endCxn id="35" idx="3"/>
          </p:cNvCxnSpPr>
          <p:nvPr/>
        </p:nvCxnSpPr>
        <p:spPr>
          <a:xfrm>
            <a:off x="2267744" y="3573016"/>
            <a:ext cx="43204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3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 animBg="1"/>
      <p:bldP spid="7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Rozdělte jahodový koláč na čtvrtiny. </a:t>
            </a:r>
          </a:p>
          <a:p>
            <a:pPr>
              <a:buNone/>
            </a:pPr>
            <a:r>
              <a:rPr lang="cs-CZ" sz="2000" dirty="0" smtClean="0"/>
              <a:t>    Na kolik dílů jste koláč rozdělili?</a:t>
            </a:r>
          </a:p>
          <a:p>
            <a:pPr>
              <a:buNone/>
            </a:pPr>
            <a:r>
              <a:rPr lang="cs-CZ" sz="2000" dirty="0" smtClean="0"/>
              <a:t>  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_____________________________________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Rozdělte dort na osminy. Na kolik dílů je dort rozdělen?</a:t>
            </a:r>
          </a:p>
          <a:p>
            <a:pPr>
              <a:buFont typeface="Courier New" pitchFamily="49" charset="0"/>
              <a:buChar char="o"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</a:t>
            </a:r>
          </a:p>
          <a:p>
            <a:pPr>
              <a:buNone/>
            </a:pPr>
            <a:r>
              <a:rPr lang="cs-CZ" sz="1800" dirty="0" smtClean="0"/>
              <a:t>   _____________________________________ </a:t>
            </a:r>
            <a:endParaRPr lang="cs-CZ" sz="1800" dirty="0"/>
          </a:p>
        </p:txBody>
      </p:sp>
      <p:sp>
        <p:nvSpPr>
          <p:cNvPr id="7" name="Elipsa 6"/>
          <p:cNvSpPr/>
          <p:nvPr/>
        </p:nvSpPr>
        <p:spPr>
          <a:xfrm>
            <a:off x="5580112" y="1412776"/>
            <a:ext cx="1800200" cy="172819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580112" y="4365104"/>
            <a:ext cx="1800200" cy="172819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3861048"/>
            <a:ext cx="7056784" cy="2304256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Obdélník 76"/>
          <p:cNvSpPr/>
          <p:nvPr/>
        </p:nvSpPr>
        <p:spPr>
          <a:xfrm>
            <a:off x="6156176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4211960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267744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51520" y="2636912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Zlomky </a:t>
            </a:r>
            <a:r>
              <a:rPr lang="cs-CZ" b="0" dirty="0" smtClean="0">
                <a:solidFill>
                  <a:schemeClr val="tx2">
                    <a:lumMod val="75000"/>
                  </a:schemeClr>
                </a:solidFill>
              </a:rPr>
              <a:t>–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procvičování </a:t>
            </a:r>
            <a:endParaRPr lang="cs-CZ" sz="2400" b="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4970952"/>
          </a:xfrm>
          <a:noFill/>
        </p:spPr>
        <p:txBody>
          <a:bodyPr>
            <a:normAutofit/>
          </a:bodyPr>
          <a:lstStyle/>
          <a:p>
            <a:r>
              <a:rPr lang="cs-CZ" sz="1600" dirty="0" smtClean="0"/>
              <a:t>Řekněte a zapište:</a:t>
            </a:r>
          </a:p>
          <a:p>
            <a:pPr>
              <a:buNone/>
            </a:pPr>
            <a:r>
              <a:rPr lang="cs-CZ" sz="1600" dirty="0" smtClean="0"/>
              <a:t>- </a:t>
            </a:r>
            <a:r>
              <a:rPr lang="cs-CZ" sz="1600" i="1" dirty="0" smtClean="0"/>
              <a:t>jaká část čtverce je vybarvena </a:t>
            </a:r>
            <a:r>
              <a:rPr lang="cs-CZ" sz="1600" dirty="0" smtClean="0"/>
              <a:t>(</a:t>
            </a:r>
            <a:r>
              <a:rPr lang="cs-CZ" sz="1600" b="1" dirty="0" smtClean="0"/>
              <a:t>V</a:t>
            </a:r>
            <a:r>
              <a:rPr lang="cs-CZ" sz="1600" dirty="0" smtClean="0"/>
              <a:t>)</a:t>
            </a:r>
          </a:p>
          <a:p>
            <a:pPr>
              <a:buNone/>
            </a:pPr>
            <a:r>
              <a:rPr lang="cs-CZ" sz="1600" dirty="0" smtClean="0"/>
              <a:t>- </a:t>
            </a:r>
            <a:r>
              <a:rPr lang="cs-CZ" sz="1600" i="1" dirty="0" smtClean="0"/>
              <a:t>jaká část čtverce není vybarvena </a:t>
            </a:r>
            <a:r>
              <a:rPr lang="cs-CZ" sz="1600" dirty="0" smtClean="0"/>
              <a:t>(</a:t>
            </a:r>
            <a:r>
              <a:rPr lang="cs-CZ" sz="1600" b="1" dirty="0" smtClean="0"/>
              <a:t>N</a:t>
            </a:r>
            <a:r>
              <a:rPr lang="cs-CZ" sz="1600" dirty="0" smtClean="0"/>
              <a:t>)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cxnSp>
        <p:nvCxnSpPr>
          <p:cNvPr id="9" name="Přímá spojovací čára 8"/>
          <p:cNvCxnSpPr>
            <a:stCxn id="59" idx="0"/>
            <a:endCxn id="59" idx="2"/>
          </p:cNvCxnSpPr>
          <p:nvPr/>
        </p:nvCxnSpPr>
        <p:spPr>
          <a:xfrm>
            <a:off x="1115616" y="2636912"/>
            <a:ext cx="0" cy="1728192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36912"/>
            <a:ext cx="864096" cy="172819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4509120"/>
            <a:ext cx="720080" cy="864096"/>
          </a:xfrm>
          <a:prstGeom prst="rect">
            <a:avLst/>
          </a:prstGeom>
          <a:noFill/>
          <a:ln w="190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653136"/>
            <a:ext cx="171450" cy="6286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95536" y="4509120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pic>
        <p:nvPicPr>
          <p:cNvPr id="15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653136"/>
            <a:ext cx="171450" cy="62865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043608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N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1187624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28184" y="4509120"/>
            <a:ext cx="720080" cy="86409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83968" y="4509120"/>
            <a:ext cx="720080" cy="86409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39752" y="4509120"/>
            <a:ext cx="720080" cy="864096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020272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076056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131840" y="4509120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4509120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4509120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</a:t>
            </a:r>
            <a:endParaRPr lang="cs-CZ" sz="1400" dirty="0"/>
          </a:p>
        </p:txBody>
      </p:sp>
      <p:cxnSp>
        <p:nvCxnSpPr>
          <p:cNvPr id="32" name="Přímá spojovací čára 31"/>
          <p:cNvCxnSpPr/>
          <p:nvPr/>
        </p:nvCxnSpPr>
        <p:spPr>
          <a:xfrm flipV="1">
            <a:off x="2267744" y="2636912"/>
            <a:ext cx="1728192" cy="1728192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70" idx="1"/>
            <a:endCxn id="70" idx="3"/>
          </p:cNvCxnSpPr>
          <p:nvPr/>
        </p:nvCxnSpPr>
        <p:spPr>
          <a:xfrm>
            <a:off x="4211960" y="3501008"/>
            <a:ext cx="1728192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70" idx="0"/>
            <a:endCxn id="70" idx="2"/>
          </p:cNvCxnSpPr>
          <p:nvPr/>
        </p:nvCxnSpPr>
        <p:spPr>
          <a:xfrm>
            <a:off x="5076056" y="2636912"/>
            <a:ext cx="0" cy="1728192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 rot="5400000">
            <a:off x="4211960" y="3501008"/>
            <a:ext cx="864096" cy="86409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flipV="1"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539552" y="404664"/>
            <a:ext cx="93610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8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653136"/>
            <a:ext cx="171450" cy="628650"/>
          </a:xfrm>
          <a:prstGeom prst="rect">
            <a:avLst/>
          </a:prstGeom>
          <a:noFill/>
        </p:spPr>
      </p:pic>
      <p:pic>
        <p:nvPicPr>
          <p:cNvPr id="50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4653136"/>
            <a:ext cx="171450" cy="628650"/>
          </a:xfrm>
          <a:prstGeom prst="rect">
            <a:avLst/>
          </a:prstGeom>
          <a:noFill/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9715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9715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4653136"/>
            <a:ext cx="171450" cy="628650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6" name="Picture 10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653136"/>
            <a:ext cx="171450" cy="628650"/>
          </a:xfrm>
          <a:prstGeom prst="rect">
            <a:avLst/>
          </a:prstGeom>
          <a:noFill/>
        </p:spPr>
      </p:pic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4653136"/>
            <a:ext cx="171450" cy="628650"/>
          </a:xfrm>
          <a:prstGeom prst="rect">
            <a:avLst/>
          </a:prstGeom>
          <a:noFill/>
        </p:spPr>
      </p:pic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41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08304" y="4653136"/>
            <a:ext cx="171450" cy="628650"/>
          </a:xfrm>
          <a:prstGeom prst="rect">
            <a:avLst/>
          </a:prstGeom>
          <a:noFill/>
        </p:spPr>
      </p:pic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938965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9" name="Rovnoramenný trojúhelník 68"/>
          <p:cNvSpPr/>
          <p:nvPr/>
        </p:nvSpPr>
        <p:spPr>
          <a:xfrm rot="18949454">
            <a:off x="1496982" y="2465793"/>
            <a:ext cx="2436455" cy="1223354"/>
          </a:xfrm>
          <a:prstGeom prst="triangle">
            <a:avLst>
              <a:gd name="adj" fmla="val 48006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Rovnoramenný trojúhelník 82"/>
          <p:cNvSpPr/>
          <p:nvPr/>
        </p:nvSpPr>
        <p:spPr>
          <a:xfrm rot="10800000">
            <a:off x="6156176" y="2636912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Rovnoramenný trojúhelník 83"/>
          <p:cNvSpPr/>
          <p:nvPr/>
        </p:nvSpPr>
        <p:spPr>
          <a:xfrm rot="5400000">
            <a:off x="5724128" y="3068960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Rovnoramenný trojúhelník 85"/>
          <p:cNvSpPr/>
          <p:nvPr/>
        </p:nvSpPr>
        <p:spPr>
          <a:xfrm>
            <a:off x="6156176" y="3501008"/>
            <a:ext cx="1728192" cy="864096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ovací čára 87"/>
          <p:cNvCxnSpPr>
            <a:stCxn id="84" idx="2"/>
            <a:endCxn id="86" idx="4"/>
          </p:cNvCxnSpPr>
          <p:nvPr/>
        </p:nvCxnSpPr>
        <p:spPr>
          <a:xfrm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86" idx="2"/>
            <a:endCxn id="83" idx="2"/>
          </p:cNvCxnSpPr>
          <p:nvPr/>
        </p:nvCxnSpPr>
        <p:spPr>
          <a:xfrm flipV="1">
            <a:off x="6156176" y="2636912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Obdélník 131"/>
          <p:cNvSpPr/>
          <p:nvPr/>
        </p:nvSpPr>
        <p:spPr>
          <a:xfrm>
            <a:off x="6228184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4211960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2195736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51520" y="2420888"/>
            <a:ext cx="1728192" cy="172819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190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239000" cy="484632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ovací čára 9"/>
          <p:cNvCxnSpPr>
            <a:stCxn id="80" idx="1"/>
            <a:endCxn id="80" idx="3"/>
          </p:cNvCxnSpPr>
          <p:nvPr/>
        </p:nvCxnSpPr>
        <p:spPr>
          <a:xfrm>
            <a:off x="251520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27584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403648" y="242088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87" idx="1"/>
            <a:endCxn id="87" idx="3"/>
          </p:cNvCxnSpPr>
          <p:nvPr/>
        </p:nvCxnSpPr>
        <p:spPr>
          <a:xfrm>
            <a:off x="2195736" y="328498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87" idx="0"/>
            <a:endCxn id="87" idx="2"/>
          </p:cNvCxnSpPr>
          <p:nvPr/>
        </p:nvCxnSpPr>
        <p:spPr>
          <a:xfrm>
            <a:off x="3059832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255755" y="2420888"/>
            <a:ext cx="1668173" cy="1715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195736" y="2420888"/>
            <a:ext cx="1728192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23" idx="1"/>
            <a:endCxn id="123" idx="3"/>
          </p:cNvCxnSpPr>
          <p:nvPr/>
        </p:nvCxnSpPr>
        <p:spPr>
          <a:xfrm>
            <a:off x="4211960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23" idx="0"/>
          </p:cNvCxnSpPr>
          <p:nvPr/>
        </p:nvCxnSpPr>
        <p:spPr>
          <a:xfrm>
            <a:off x="5076056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644008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508104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endCxn id="132" idx="3"/>
          </p:cNvCxnSpPr>
          <p:nvPr/>
        </p:nvCxnSpPr>
        <p:spPr>
          <a:xfrm>
            <a:off x="6228184" y="3284984"/>
            <a:ext cx="172819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132" idx="0"/>
            <a:endCxn id="132" idx="2"/>
          </p:cNvCxnSpPr>
          <p:nvPr/>
        </p:nvCxnSpPr>
        <p:spPr>
          <a:xfrm>
            <a:off x="7092280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660232" y="2420888"/>
            <a:ext cx="0" cy="1728192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7524328" y="2420888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827584" y="3284984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403648" y="2420888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403648" y="3284984"/>
            <a:ext cx="5760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11960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644008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076056" y="3284984"/>
            <a:ext cx="432048" cy="864096"/>
          </a:xfrm>
          <a:prstGeom prst="rect">
            <a:avLst/>
          </a:prstGeom>
          <a:solidFill>
            <a:schemeClr val="bg2">
              <a:lumMod val="50000"/>
            </a:schemeClr>
          </a:solidFill>
          <a:ln w="127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092280" y="2420888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524328" y="2420888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524328" y="3284984"/>
            <a:ext cx="432048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339752" y="4365104"/>
            <a:ext cx="720080" cy="864096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7020272" y="4365104"/>
            <a:ext cx="728464" cy="855712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1115616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228184" y="4365104"/>
            <a:ext cx="720080" cy="864096"/>
          </a:xfrm>
          <a:prstGeom prst="rect">
            <a:avLst/>
          </a:prstGeom>
          <a:noFill/>
          <a:ln w="2857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323528" y="4365104"/>
            <a:ext cx="720080" cy="864096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3131840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4283968" y="4365104"/>
            <a:ext cx="720080" cy="864096"/>
          </a:xfrm>
          <a:prstGeom prst="rect">
            <a:avLst/>
          </a:prstGeom>
          <a:noFill/>
          <a:ln w="285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6" name="Zástupný symbol pro obsah 2"/>
          <p:cNvSpPr txBox="1">
            <a:spLocks/>
          </p:cNvSpPr>
          <p:nvPr/>
        </p:nvSpPr>
        <p:spPr>
          <a:xfrm>
            <a:off x="547936" y="1709192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5148064" y="4365104"/>
            <a:ext cx="720080" cy="86409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23528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020272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148064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131840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115616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228184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283968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339752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67544" y="1556792"/>
            <a:ext cx="7272808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Řekněte a zapište: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i="1" dirty="0" smtClean="0">
                <a:solidFill>
                  <a:schemeClr val="tx1"/>
                </a:solidFill>
              </a:rPr>
              <a:t>jaká část čtverce je vybarvena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b="1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i="1" dirty="0" smtClean="0">
                <a:solidFill>
                  <a:schemeClr val="tx1"/>
                </a:solidFill>
              </a:rPr>
              <a:t>jaká část čtverce není vybarvena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b="1" dirty="0" smtClean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2195736" y="2420888"/>
            <a:ext cx="1728192" cy="864096"/>
          </a:xfrm>
          <a:prstGeom prst="rect">
            <a:avLst/>
          </a:prstGeom>
          <a:solidFill>
            <a:srgbClr val="FFFF00"/>
          </a:solidFill>
          <a:ln w="63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1" name="Přímá spojovací čára 100"/>
          <p:cNvCxnSpPr>
            <a:stCxn id="99" idx="0"/>
            <a:endCxn id="99" idx="2"/>
          </p:cNvCxnSpPr>
          <p:nvPr/>
        </p:nvCxnSpPr>
        <p:spPr>
          <a:xfrm>
            <a:off x="3059832" y="2420888"/>
            <a:ext cx="0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>
            <a:off x="2195736" y="2420888"/>
            <a:ext cx="864096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flipV="1">
            <a:off x="3059832" y="2420888"/>
            <a:ext cx="864096" cy="864096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4509120"/>
            <a:ext cx="152400" cy="571500"/>
          </a:xfrm>
          <a:prstGeom prst="rect">
            <a:avLst/>
          </a:prstGeom>
          <a:noFill/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8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509120"/>
            <a:ext cx="152400" cy="571500"/>
          </a:xfrm>
          <a:prstGeom prst="rect">
            <a:avLst/>
          </a:prstGeom>
          <a:noFill/>
        </p:spPr>
      </p:pic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509120"/>
            <a:ext cx="152400" cy="581025"/>
          </a:xfrm>
          <a:prstGeom prst="rect">
            <a:avLst/>
          </a:prstGeom>
          <a:noFill/>
        </p:spPr>
      </p:pic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0" y="10382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7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80312" y="4509120"/>
            <a:ext cx="152400" cy="581025"/>
          </a:xfrm>
          <a:prstGeom prst="rect">
            <a:avLst/>
          </a:prstGeom>
          <a:noFill/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4509120"/>
            <a:ext cx="152400" cy="571500"/>
          </a:xfrm>
          <a:prstGeom prst="rect">
            <a:avLst/>
          </a:prstGeom>
          <a:noFill/>
        </p:spPr>
      </p:pic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7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509120"/>
            <a:ext cx="152400" cy="571500"/>
          </a:xfrm>
          <a:prstGeom prst="rect">
            <a:avLst/>
          </a:prstGeom>
          <a:noFill/>
        </p:spPr>
      </p:pic>
      <p:pic>
        <p:nvPicPr>
          <p:cNvPr id="78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4509120"/>
            <a:ext cx="152400" cy="571500"/>
          </a:xfrm>
          <a:prstGeom prst="rect">
            <a:avLst/>
          </a:prstGeom>
          <a:noFill/>
        </p:spPr>
      </p:pic>
      <p:pic>
        <p:nvPicPr>
          <p:cNvPr id="79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4509120"/>
            <a:ext cx="152400" cy="581025"/>
          </a:xfrm>
          <a:prstGeom prst="rect">
            <a:avLst/>
          </a:prstGeom>
          <a:noFill/>
        </p:spPr>
      </p:pic>
      <p:sp>
        <p:nvSpPr>
          <p:cNvPr id="122" name="Rovnoramenný trojúhelník 121"/>
          <p:cNvSpPr/>
          <p:nvPr/>
        </p:nvSpPr>
        <p:spPr>
          <a:xfrm rot="18838012">
            <a:off x="1811528" y="3184772"/>
            <a:ext cx="1230986" cy="649173"/>
          </a:xfrm>
          <a:prstGeom prst="triangle">
            <a:avLst>
              <a:gd name="adj" fmla="val 51277"/>
            </a:avLst>
          </a:prstGeom>
          <a:solidFill>
            <a:srgbClr val="FFFF00"/>
          </a:solidFill>
          <a:ln w="63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Obdélník 93"/>
          <p:cNvSpPr/>
          <p:nvPr/>
        </p:nvSpPr>
        <p:spPr>
          <a:xfrm>
            <a:off x="7812360" y="1988840"/>
            <a:ext cx="792088" cy="360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Čokoláda má 10 dílků. Natálka snědla       čokolády.</a:t>
            </a:r>
          </a:p>
          <a:p>
            <a:pPr>
              <a:buNone/>
            </a:pPr>
            <a:r>
              <a:rPr lang="cs-CZ" sz="1800" dirty="0" smtClean="0"/>
              <a:t>Ukaž na obrázku část čokolády, kterou Natálka snědla.</a:t>
            </a:r>
          </a:p>
          <a:p>
            <a:pPr>
              <a:buNone/>
            </a:pPr>
            <a:r>
              <a:rPr lang="cs-CZ" sz="1800" dirty="0" smtClean="0"/>
              <a:t>Ukaž na obrázku část čokolády, která jí zůstala.</a:t>
            </a:r>
          </a:p>
          <a:p>
            <a:pPr>
              <a:buNone/>
            </a:pPr>
            <a:r>
              <a:rPr lang="cs-CZ" sz="1800" b="1" i="1" dirty="0" smtClean="0"/>
              <a:t>Zapiš pomocí zlomku, jaká část čokolády jí zůstala.</a:t>
            </a:r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r>
              <a:rPr lang="cs-CZ" sz="1800" i="1" dirty="0" smtClean="0"/>
              <a:t>Natálce zůstalo          čokolády.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1800" b="1" i="1" dirty="0" smtClean="0"/>
              <a:t>Přečti zlomky:</a:t>
            </a:r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endParaRPr lang="cs-CZ" sz="1800" b="1" i="1" dirty="0" smtClean="0"/>
          </a:p>
          <a:p>
            <a:pPr>
              <a:buNone/>
            </a:pPr>
            <a:r>
              <a:rPr lang="cs-CZ" sz="1200" b="1" i="1" dirty="0" smtClean="0"/>
              <a:t>Jedna polovina, jedna pětina, jedna osmina, dvě třetiny, jedna šestina, čtyři sedminy, </a:t>
            </a:r>
          </a:p>
          <a:p>
            <a:pPr>
              <a:buNone/>
            </a:pPr>
            <a:r>
              <a:rPr lang="cs-CZ" sz="1200" b="1" i="1" dirty="0" smtClean="0"/>
              <a:t>jedna devítina, tři čtvrtiny, čtyři pětiny, dvě šestiny, pět desetin.</a:t>
            </a:r>
            <a:endParaRPr lang="cs-CZ" sz="1200" b="1" i="1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1556792"/>
            <a:ext cx="229116" cy="43204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516216" y="1772816"/>
            <a:ext cx="1008112" cy="18002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stCxn id="6" idx="0"/>
            <a:endCxn id="6" idx="2"/>
          </p:cNvCxnSpPr>
          <p:nvPr/>
        </p:nvCxnSpPr>
        <p:spPr>
          <a:xfrm>
            <a:off x="7020272" y="1772816"/>
            <a:ext cx="0" cy="180020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516216" y="213285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516216" y="249289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516216" y="285293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16216" y="321297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16216" y="3573016"/>
            <a:ext cx="1008112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4869160"/>
            <a:ext cx="171450" cy="628650"/>
          </a:xfrm>
          <a:prstGeom prst="rect">
            <a:avLst/>
          </a:prstGeom>
          <a:noFill/>
        </p:spPr>
      </p:pic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7584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869160"/>
            <a:ext cx="171450" cy="628650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4869160"/>
            <a:ext cx="171450" cy="628650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4869160"/>
            <a:ext cx="171450" cy="628650"/>
          </a:xfrm>
          <a:prstGeom prst="rect">
            <a:avLst/>
          </a:prstGeom>
          <a:noFill/>
        </p:spPr>
      </p:pic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4869160"/>
            <a:ext cx="171450" cy="628650"/>
          </a:xfrm>
          <a:prstGeom prst="rect">
            <a:avLst/>
          </a:prstGeom>
          <a:noFill/>
        </p:spPr>
      </p:pic>
      <p:sp>
        <p:nvSpPr>
          <p:cNvPr id="1040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4869160"/>
            <a:ext cx="171450" cy="628650"/>
          </a:xfrm>
          <a:prstGeom prst="rect">
            <a:avLst/>
          </a:prstGeom>
          <a:noFill/>
        </p:spPr>
      </p:pic>
      <p:sp>
        <p:nvSpPr>
          <p:cNvPr id="1042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4869160"/>
            <a:ext cx="171450" cy="628650"/>
          </a:xfrm>
          <a:prstGeom prst="rect">
            <a:avLst/>
          </a:prstGeom>
          <a:noFill/>
        </p:spPr>
      </p:pic>
      <p:sp>
        <p:nvSpPr>
          <p:cNvPr id="1043" name="Rectangle 19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4869160"/>
            <a:ext cx="171450" cy="628650"/>
          </a:xfrm>
          <a:prstGeom prst="rect">
            <a:avLst/>
          </a:prstGeom>
          <a:noFill/>
        </p:spPr>
      </p:pic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4869160"/>
            <a:ext cx="171450" cy="628650"/>
          </a:xfrm>
          <a:prstGeom prst="rect">
            <a:avLst/>
          </a:prstGeom>
          <a:noFill/>
        </p:spPr>
      </p:pic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4869160"/>
            <a:ext cx="171450" cy="62865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869160"/>
            <a:ext cx="333375" cy="638175"/>
          </a:xfrm>
          <a:prstGeom prst="rect">
            <a:avLst/>
          </a:prstGeom>
          <a:noFill/>
        </p:spPr>
      </p:pic>
      <p:sp>
        <p:nvSpPr>
          <p:cNvPr id="62" name="TextovéPole 61"/>
          <p:cNvSpPr txBox="1"/>
          <p:nvPr/>
        </p:nvSpPr>
        <p:spPr>
          <a:xfrm>
            <a:off x="449999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923928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347864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843808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33975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835696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331640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580112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076056" y="50131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cxnSp>
        <p:nvCxnSpPr>
          <p:cNvPr id="50" name="Přímá spojovací čára 49"/>
          <p:cNvCxnSpPr/>
          <p:nvPr/>
        </p:nvCxnSpPr>
        <p:spPr>
          <a:xfrm>
            <a:off x="6516216" y="1844824"/>
            <a:ext cx="100811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516216" y="1988840"/>
            <a:ext cx="100811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516216" y="2276872"/>
            <a:ext cx="100811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6516216" y="2420888"/>
            <a:ext cx="100811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6588224" y="177281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6732240" y="177281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6876256" y="177281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7092280" y="213285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7236296" y="213285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7380312" y="2132856"/>
            <a:ext cx="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7020272" y="1916832"/>
            <a:ext cx="50405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6516216" y="2348880"/>
            <a:ext cx="50405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6516216" y="2204864"/>
            <a:ext cx="50405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7020272" y="2060848"/>
            <a:ext cx="50405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212976"/>
            <a:ext cx="333375" cy="628650"/>
          </a:xfrm>
          <a:prstGeom prst="rect">
            <a:avLst/>
          </a:prstGeom>
          <a:noFill/>
        </p:spPr>
      </p:pic>
      <p:sp>
        <p:nvSpPr>
          <p:cNvPr id="90" name="Pravá složená závorka 89"/>
          <p:cNvSpPr/>
          <p:nvPr/>
        </p:nvSpPr>
        <p:spPr>
          <a:xfrm>
            <a:off x="7524328" y="1772816"/>
            <a:ext cx="216024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7740352" y="19888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snědla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2" name="Pravá složená závorka 91"/>
          <p:cNvSpPr/>
          <p:nvPr/>
        </p:nvSpPr>
        <p:spPr>
          <a:xfrm>
            <a:off x="7524328" y="2492896"/>
            <a:ext cx="360040" cy="108012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7884368" y="2852936"/>
            <a:ext cx="1008112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zůstala</a:t>
            </a:r>
            <a:endParaRPr lang="cs-CZ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Elipsa 29"/>
          <p:cNvSpPr/>
          <p:nvPr/>
        </p:nvSpPr>
        <p:spPr>
          <a:xfrm>
            <a:off x="5508104" y="4581128"/>
            <a:ext cx="1800200" cy="172819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436096" y="1628800"/>
            <a:ext cx="1800200" cy="172819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Rozdělte jahodový koláč na čtvrtiny. </a:t>
            </a:r>
          </a:p>
          <a:p>
            <a:pPr>
              <a:buNone/>
            </a:pPr>
            <a:r>
              <a:rPr lang="cs-CZ" sz="2000" dirty="0" smtClean="0"/>
              <a:t>    Na kolik dílů jste koláč rozdělili?</a:t>
            </a:r>
          </a:p>
          <a:p>
            <a:pPr>
              <a:buNone/>
            </a:pPr>
            <a:r>
              <a:rPr lang="cs-CZ" sz="2000" dirty="0" smtClean="0"/>
              <a:t>   </a:t>
            </a:r>
          </a:p>
          <a:p>
            <a:pPr>
              <a:buNone/>
            </a:pPr>
            <a:r>
              <a:rPr lang="cs-CZ" sz="2000" dirty="0" smtClean="0"/>
              <a:t>                </a:t>
            </a:r>
            <a:r>
              <a:rPr lang="cs-CZ" sz="2000" i="1" dirty="0" smtClean="0"/>
              <a:t>Koláč jsme rozdělili na 4 díly.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Courier New" pitchFamily="49" charset="0"/>
              <a:buChar char="o"/>
            </a:pPr>
            <a:endParaRPr lang="cs-CZ" sz="18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Rozdělte dort na osminy. Na kolik dílů je dort rozdělen?</a:t>
            </a:r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                      </a:t>
            </a:r>
          </a:p>
          <a:p>
            <a:pPr>
              <a:buNone/>
            </a:pPr>
            <a:r>
              <a:rPr lang="cs-CZ" sz="1800" i="1" dirty="0" smtClean="0"/>
              <a:t>                    </a:t>
            </a:r>
            <a:r>
              <a:rPr lang="cs-CZ" sz="2000" i="1" dirty="0" smtClean="0"/>
              <a:t>Dort je rozdělen na 8 dílů.</a:t>
            </a:r>
            <a:endParaRPr lang="cs-CZ" sz="2000" i="1" dirty="0"/>
          </a:p>
        </p:txBody>
      </p:sp>
      <p:cxnSp>
        <p:nvCxnSpPr>
          <p:cNvPr id="11" name="Přímá spojovací čára 10"/>
          <p:cNvCxnSpPr>
            <a:stCxn id="30" idx="0"/>
            <a:endCxn id="30" idx="4"/>
          </p:cNvCxnSpPr>
          <p:nvPr/>
        </p:nvCxnSpPr>
        <p:spPr>
          <a:xfrm>
            <a:off x="6408204" y="4581128"/>
            <a:ext cx="0" cy="1728192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30" idx="6"/>
            <a:endCxn id="30" idx="2"/>
          </p:cNvCxnSpPr>
          <p:nvPr/>
        </p:nvCxnSpPr>
        <p:spPr>
          <a:xfrm flipH="1">
            <a:off x="5508104" y="5445224"/>
            <a:ext cx="18002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2636912"/>
            <a:ext cx="117831" cy="432048"/>
          </a:xfrm>
          <a:prstGeom prst="rect">
            <a:avLst/>
          </a:prstGeom>
          <a:noFill/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4941168"/>
            <a:ext cx="117831" cy="432048"/>
          </a:xfrm>
          <a:prstGeom prst="rect">
            <a:avLst/>
          </a:prstGeom>
          <a:noFill/>
        </p:spPr>
      </p:pic>
      <p:cxnSp>
        <p:nvCxnSpPr>
          <p:cNvPr id="22" name="Přímá spojovací čára 21"/>
          <p:cNvCxnSpPr>
            <a:stCxn id="18" idx="0"/>
            <a:endCxn id="18" idx="4"/>
          </p:cNvCxnSpPr>
          <p:nvPr/>
        </p:nvCxnSpPr>
        <p:spPr>
          <a:xfrm>
            <a:off x="6336196" y="1628800"/>
            <a:ext cx="0" cy="172819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8" idx="2"/>
            <a:endCxn id="18" idx="6"/>
          </p:cNvCxnSpPr>
          <p:nvPr/>
        </p:nvCxnSpPr>
        <p:spPr>
          <a:xfrm>
            <a:off x="5436096" y="2492896"/>
            <a:ext cx="18002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30" idx="0"/>
            <a:endCxn id="30" idx="4"/>
          </p:cNvCxnSpPr>
          <p:nvPr/>
        </p:nvCxnSpPr>
        <p:spPr>
          <a:xfrm>
            <a:off x="6408204" y="4581128"/>
            <a:ext cx="0" cy="1728192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30" idx="2"/>
            <a:endCxn id="30" idx="6"/>
          </p:cNvCxnSpPr>
          <p:nvPr/>
        </p:nvCxnSpPr>
        <p:spPr>
          <a:xfrm>
            <a:off x="5508104" y="5445224"/>
            <a:ext cx="1800200" cy="0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30" idx="1"/>
            <a:endCxn id="30" idx="5"/>
          </p:cNvCxnSpPr>
          <p:nvPr/>
        </p:nvCxnSpPr>
        <p:spPr>
          <a:xfrm>
            <a:off x="5771737" y="4834216"/>
            <a:ext cx="1272934" cy="1222016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30" idx="3"/>
            <a:endCxn id="30" idx="7"/>
          </p:cNvCxnSpPr>
          <p:nvPr/>
        </p:nvCxnSpPr>
        <p:spPr>
          <a:xfrm flipV="1">
            <a:off x="5771737" y="4834216"/>
            <a:ext cx="1272934" cy="1222016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23">
      <a:dk1>
        <a:sysClr val="windowText" lastClr="000000"/>
      </a:dk1>
      <a:lt1>
        <a:sysClr val="window" lastClr="FFFFFF"/>
      </a:lt1>
      <a:dk2>
        <a:srgbClr val="00B0F0"/>
      </a:dk2>
      <a:lt2>
        <a:srgbClr val="00B0F0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419</TotalTime>
  <Words>548</Words>
  <Application>Microsoft Office PowerPoint</Application>
  <PresentationFormat>Předvádění na obrazovce (4:3)</PresentationFormat>
  <Paragraphs>185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Bohatý</vt:lpstr>
      <vt:lpstr>Snímek</vt:lpstr>
      <vt:lpstr>Snímek 1</vt:lpstr>
      <vt:lpstr>Snímek 2</vt:lpstr>
      <vt:lpstr>Zlomky – procvičování učiva </vt:lpstr>
      <vt:lpstr>Snímek 4</vt:lpstr>
      <vt:lpstr>Snímek 5</vt:lpstr>
      <vt:lpstr>Snímek 6</vt:lpstr>
      <vt:lpstr>Zlomky – procvičování 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xpSP3</cp:lastModifiedBy>
  <cp:revision>175</cp:revision>
  <dcterms:modified xsi:type="dcterms:W3CDTF">2012-01-18T20:29:33Z</dcterms:modified>
</cp:coreProperties>
</file>