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60" r:id="rId6"/>
    <p:sldId id="261" r:id="rId7"/>
    <p:sldId id="265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58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2327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D39267-3EE1-4399-9E27-2FC7863AF0B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2/24/Sulfuric-acid-3D-vdW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ng6DGwiKWag" TargetMode="External"/><Relationship Id="rId3" Type="http://schemas.openxmlformats.org/officeDocument/2006/relationships/hyperlink" Target="http://www.youtube.com/watch?v=100Bk580mPY" TargetMode="External"/><Relationship Id="rId7" Type="http://schemas.openxmlformats.org/officeDocument/2006/relationships/hyperlink" Target="http://www.youtube.com/watch?v=4IgHj2Uim_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g8Tc-5pUbH8" TargetMode="External"/><Relationship Id="rId5" Type="http://schemas.openxmlformats.org/officeDocument/2006/relationships/hyperlink" Target="http://www.youtube.com/watch?v=arlYPz3EP7A" TargetMode="External"/><Relationship Id="rId4" Type="http://schemas.openxmlformats.org/officeDocument/2006/relationships/hyperlink" Target="http://www.youtube.com/watch?v=5Ib3MuOThT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49246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VY_32_INOVACE_II.CH11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17. 2.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Kyseliny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64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Kyselina sírová: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vlastnosti, výroba, vybraná použití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žáků s nejvýznamnějšími vlastnostmi kyseliny sírové.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357694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sírová H</a:t>
            </a:r>
            <a:r>
              <a:rPr lang="cs-CZ" sz="60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</a:t>
            </a:r>
            <a:r>
              <a:rPr lang="cs-CZ" sz="60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</a:t>
            </a:r>
            <a:endParaRPr lang="cs-CZ" sz="6000" b="1" baseline="-25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sírová H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silná kyselina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vzorec: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chemikálie velkého technického významu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  <a:hlinkClick r:id="rId2"/>
              </a:rPr>
              <a:t>struktura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molární hmotnost: 98,1 g/mol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žíravina, poškozuje pokožku a sliznice</a:t>
            </a:r>
          </a:p>
          <a:p>
            <a:r>
              <a:rPr lang="cs-CZ" b="1" dirty="0" err="1" smtClean="0">
                <a:solidFill>
                  <a:srgbClr val="FFFF00"/>
                </a:solidFill>
              </a:rPr>
              <a:t>t</a:t>
            </a:r>
            <a:r>
              <a:rPr lang="cs-CZ" b="1" baseline="-25000" dirty="0" err="1" smtClean="0">
                <a:solidFill>
                  <a:srgbClr val="FFFF00"/>
                </a:solidFill>
              </a:rPr>
              <a:t>t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>
                <a:solidFill>
                  <a:srgbClr val="FFFF00"/>
                </a:solidFill>
              </a:rPr>
              <a:t>= </a:t>
            </a:r>
            <a:r>
              <a:rPr lang="cs-CZ" b="1" dirty="0" smtClean="0">
                <a:solidFill>
                  <a:srgbClr val="FFFF00"/>
                </a:solidFill>
              </a:rPr>
              <a:t>10,4°C, </a:t>
            </a:r>
            <a:r>
              <a:rPr lang="cs-CZ" b="1" dirty="0" err="1" smtClean="0">
                <a:solidFill>
                  <a:srgbClr val="FFFF00"/>
                </a:solidFill>
              </a:rPr>
              <a:t>t</a:t>
            </a:r>
            <a:r>
              <a:rPr lang="cs-CZ" b="1" baseline="-25000" dirty="0" err="1" smtClean="0">
                <a:solidFill>
                  <a:srgbClr val="FFFF00"/>
                </a:solidFill>
              </a:rPr>
              <a:t>v</a:t>
            </a:r>
            <a:r>
              <a:rPr lang="cs-CZ" b="1" dirty="0" smtClean="0">
                <a:solidFill>
                  <a:srgbClr val="FFFF00"/>
                </a:solidFill>
              </a:rPr>
              <a:t> = 273°C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skupenství (normální p,T): kapalina (bezbarvá, olejovitá)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84615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sírová H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</a:t>
            </a:r>
            <a:endParaRPr lang="cs-CZ" sz="53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koncentrovaná: silné dehydratační účinky – způsobuje dehydrataci organických látek (zuhelnatění)</a:t>
            </a:r>
            <a:endParaRPr lang="cs-CZ" sz="3600" b="1" baseline="-25000" dirty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silné oxidovadlo (koncentrovaná), zředěná oxidační účinky nemá</a:t>
            </a:r>
            <a:endParaRPr lang="cs-CZ" sz="3600" b="1" dirty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ve vodě: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3600" b="1" dirty="0" smtClean="0">
                <a:solidFill>
                  <a:srgbClr val="FFFF00"/>
                </a:solidFill>
              </a:rPr>
              <a:t> +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O →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3</a:t>
            </a:r>
            <a:r>
              <a:rPr lang="cs-CZ" sz="3600" b="1" dirty="0" smtClean="0">
                <a:solidFill>
                  <a:srgbClr val="FFFF00"/>
                </a:solidFill>
              </a:rPr>
              <a:t>O</a:t>
            </a:r>
            <a:r>
              <a:rPr lang="cs-CZ" sz="3600" b="1" baseline="30000" dirty="0" smtClean="0">
                <a:solidFill>
                  <a:srgbClr val="FFFF00"/>
                </a:solidFill>
              </a:rPr>
              <a:t>+</a:t>
            </a:r>
            <a:r>
              <a:rPr lang="cs-CZ" sz="3600" b="1" dirty="0" smtClean="0">
                <a:solidFill>
                  <a:srgbClr val="FFFF00"/>
                </a:solidFill>
              </a:rPr>
              <a:t> + HSO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3600" b="1" baseline="30000" dirty="0" smtClean="0">
                <a:solidFill>
                  <a:srgbClr val="FFFF00"/>
                </a:solidFill>
              </a:rPr>
              <a:t>−</a:t>
            </a:r>
          </a:p>
          <a:p>
            <a:pPr>
              <a:buNone/>
            </a:pPr>
            <a:endParaRPr lang="cs-CZ" b="1" baseline="30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sírová H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reakce s kovy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koncentrovaná – reakce s mědí:</a:t>
            </a:r>
          </a:p>
          <a:p>
            <a:pPr algn="ctr">
              <a:buNone/>
            </a:pPr>
            <a:r>
              <a:rPr lang="pt-BR" b="1" dirty="0" smtClean="0">
                <a:solidFill>
                  <a:srgbClr val="FFFF00"/>
                </a:solidFill>
              </a:rPr>
              <a:t>Cu(s) + 2H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SO</a:t>
            </a:r>
            <a:r>
              <a:rPr lang="pt-BR" b="1" baseline="-25000" dirty="0" smtClean="0">
                <a:solidFill>
                  <a:srgbClr val="FFFF00"/>
                </a:solidFill>
              </a:rPr>
              <a:t>4</a:t>
            </a:r>
            <a:r>
              <a:rPr lang="pt-BR" b="1" dirty="0" smtClean="0">
                <a:solidFill>
                  <a:srgbClr val="FFFF00"/>
                </a:solidFill>
              </a:rPr>
              <a:t>(l) --&gt; CuSO</a:t>
            </a:r>
            <a:r>
              <a:rPr lang="pt-BR" b="1" baseline="-25000" dirty="0" smtClean="0">
                <a:solidFill>
                  <a:srgbClr val="FFFF00"/>
                </a:solidFill>
              </a:rPr>
              <a:t>4</a:t>
            </a:r>
            <a:r>
              <a:rPr lang="pt-BR" b="1" dirty="0" smtClean="0">
                <a:solidFill>
                  <a:srgbClr val="FFFF00"/>
                </a:solidFill>
              </a:rPr>
              <a:t>(s) + SO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(g) + 2H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O(g)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zředěná s mědí nereaguje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pasivace kovů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rgbClr val="FFFF00"/>
                </a:solidFill>
              </a:rPr>
              <a:t>Fe</a:t>
            </a:r>
            <a:r>
              <a:rPr lang="cs-CZ" b="1" dirty="0" smtClean="0">
                <a:solidFill>
                  <a:srgbClr val="FFFF00"/>
                </a:solidFill>
              </a:rPr>
              <a:t> (v koncentrované, ve zředěné reaguje), </a:t>
            </a:r>
            <a:r>
              <a:rPr lang="cs-CZ" b="1" dirty="0" err="1" smtClean="0">
                <a:solidFill>
                  <a:srgbClr val="FFFF00"/>
                </a:solidFill>
              </a:rPr>
              <a:t>Pb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dále např.: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FF00"/>
                </a:solidFill>
              </a:rPr>
              <a:t>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</a:rPr>
              <a:t>4</a:t>
            </a:r>
            <a:r>
              <a:rPr lang="cs-CZ" b="1" dirty="0" smtClean="0">
                <a:solidFill>
                  <a:srgbClr val="FFFF00"/>
                </a:solidFill>
              </a:rPr>
              <a:t>(</a:t>
            </a:r>
            <a:r>
              <a:rPr lang="cs-CZ" b="1" dirty="0" err="1" smtClean="0">
                <a:solidFill>
                  <a:srgbClr val="FFFF00"/>
                </a:solidFill>
              </a:rPr>
              <a:t>aq</a:t>
            </a:r>
            <a:r>
              <a:rPr lang="cs-CZ" b="1" dirty="0" smtClean="0">
                <a:solidFill>
                  <a:srgbClr val="FFFF00"/>
                </a:solidFill>
              </a:rPr>
              <a:t>) + </a:t>
            </a:r>
            <a:r>
              <a:rPr lang="cs-CZ" b="1" dirty="0" err="1" smtClean="0">
                <a:solidFill>
                  <a:srgbClr val="FFFF00"/>
                </a:solidFill>
              </a:rPr>
              <a:t>Zn</a:t>
            </a:r>
            <a:r>
              <a:rPr lang="cs-CZ" b="1" dirty="0" smtClean="0">
                <a:solidFill>
                  <a:srgbClr val="FFFF00"/>
                </a:solidFill>
              </a:rPr>
              <a:t>(s) →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(g) + ZnSO</a:t>
            </a:r>
            <a:r>
              <a:rPr lang="cs-CZ" b="1" baseline="-25000" dirty="0" smtClean="0">
                <a:solidFill>
                  <a:srgbClr val="FFFF00"/>
                </a:solidFill>
              </a:rPr>
              <a:t>4</a:t>
            </a:r>
            <a:r>
              <a:rPr lang="cs-CZ" b="1" dirty="0" smtClean="0">
                <a:solidFill>
                  <a:srgbClr val="FFFF00"/>
                </a:solidFill>
              </a:rPr>
              <a:t>(</a:t>
            </a:r>
            <a:r>
              <a:rPr lang="cs-CZ" b="1" dirty="0" err="1" smtClean="0">
                <a:solidFill>
                  <a:srgbClr val="FFFF00"/>
                </a:solidFill>
              </a:rPr>
              <a:t>aq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nereaguje s ušlechtilými kovy (např. Au, </a:t>
            </a:r>
            <a:r>
              <a:rPr lang="cs-CZ" b="1" dirty="0" err="1" smtClean="0">
                <a:solidFill>
                  <a:srgbClr val="FFFF00"/>
                </a:solidFill>
              </a:rPr>
              <a:t>Pt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sírová H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u="sng" dirty="0" smtClean="0">
                <a:solidFill>
                  <a:srgbClr val="FFFF00"/>
                </a:solidFill>
              </a:rPr>
              <a:t>Výroba (tzv. kontaktní způsob)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např. S(s) + 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(g) → 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(g) spalování síry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2 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(g) + 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(g) → 2 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3 </a:t>
            </a:r>
            <a:r>
              <a:rPr lang="cs-CZ" sz="3600" b="1" dirty="0" smtClean="0">
                <a:solidFill>
                  <a:srgbClr val="FFFF00"/>
                </a:solidFill>
              </a:rPr>
              <a:t>oxidace 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3</a:t>
            </a:r>
            <a:r>
              <a:rPr lang="cs-CZ" sz="3600" b="1" dirty="0" smtClean="0">
                <a:solidFill>
                  <a:srgbClr val="FFFF00"/>
                </a:solidFill>
              </a:rPr>
              <a:t>(g) +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3600" b="1" dirty="0" smtClean="0">
                <a:solidFill>
                  <a:srgbClr val="FFFF00"/>
                </a:solidFill>
              </a:rPr>
              <a:t>(</a:t>
            </a:r>
            <a:r>
              <a:rPr lang="cs-CZ" sz="3600" b="1" dirty="0" err="1" smtClean="0">
                <a:solidFill>
                  <a:srgbClr val="FFFF00"/>
                </a:solidFill>
              </a:rPr>
              <a:t>aq</a:t>
            </a:r>
            <a:r>
              <a:rPr lang="cs-CZ" sz="3600" b="1" dirty="0" smtClean="0">
                <a:solidFill>
                  <a:srgbClr val="FFFF00"/>
                </a:solidFill>
              </a:rPr>
              <a:t>) →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S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7</a:t>
            </a:r>
            <a:r>
              <a:rPr lang="cs-CZ" sz="3600" b="1" dirty="0" smtClean="0">
                <a:solidFill>
                  <a:srgbClr val="FFFF00"/>
                </a:solidFill>
              </a:rPr>
              <a:t> tzv. </a:t>
            </a:r>
            <a:r>
              <a:rPr lang="cs-CZ" sz="3600" b="1" u="sng" dirty="0" smtClean="0">
                <a:solidFill>
                  <a:srgbClr val="FFFF00"/>
                </a:solidFill>
              </a:rPr>
              <a:t>oleum</a:t>
            </a:r>
            <a:r>
              <a:rPr lang="cs-CZ" sz="3600" b="1" dirty="0" smtClean="0">
                <a:solidFill>
                  <a:srgbClr val="FFFF00"/>
                </a:solidFill>
              </a:rPr>
              <a:t> (kyselina </a:t>
            </a:r>
            <a:r>
              <a:rPr lang="cs-CZ" sz="3600" b="1" dirty="0" err="1" smtClean="0">
                <a:solidFill>
                  <a:srgbClr val="FFFF00"/>
                </a:solidFill>
              </a:rPr>
              <a:t>disírová</a:t>
            </a:r>
            <a:r>
              <a:rPr lang="cs-CZ" sz="3600" b="1" dirty="0" smtClean="0">
                <a:solidFill>
                  <a:srgbClr val="FFFF00"/>
                </a:solidFill>
              </a:rPr>
              <a:t>) – rozpouštění 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3 </a:t>
            </a:r>
            <a:r>
              <a:rPr lang="cs-CZ" sz="3600" b="1" dirty="0" smtClean="0">
                <a:solidFill>
                  <a:srgbClr val="FFFF00"/>
                </a:solidFill>
              </a:rPr>
              <a:t>v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4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S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7</a:t>
            </a:r>
            <a:r>
              <a:rPr lang="cs-CZ" sz="3600" b="1" dirty="0" smtClean="0">
                <a:solidFill>
                  <a:srgbClr val="FFFF00"/>
                </a:solidFill>
              </a:rPr>
              <a:t> +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O(l) → 2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3600" b="1" dirty="0" smtClean="0">
                <a:solidFill>
                  <a:srgbClr val="FFFF00"/>
                </a:solidFill>
              </a:rPr>
              <a:t>(</a:t>
            </a:r>
            <a:r>
              <a:rPr lang="cs-CZ" sz="3600" b="1" dirty="0" err="1" smtClean="0">
                <a:solidFill>
                  <a:srgbClr val="FFFF00"/>
                </a:solidFill>
              </a:rPr>
              <a:t>aq</a:t>
            </a:r>
            <a:r>
              <a:rPr lang="cs-CZ" sz="3600" b="1" dirty="0" smtClean="0">
                <a:solidFill>
                  <a:srgbClr val="FFFF00"/>
                </a:solidFill>
              </a:rPr>
              <a:t>)</a:t>
            </a: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sírová H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sz="4000" b="1" u="sng" dirty="0" smtClean="0">
                <a:solidFill>
                  <a:srgbClr val="FFFF00"/>
                </a:solidFill>
              </a:rPr>
              <a:t>Použití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r>
              <a:rPr lang="cs-CZ" sz="3600" b="1" u="sng" dirty="0" smtClean="0">
                <a:solidFill>
                  <a:srgbClr val="FFFF00"/>
                </a:solidFill>
              </a:rPr>
              <a:t>nitrační směs</a:t>
            </a:r>
            <a:r>
              <a:rPr lang="cs-CZ" sz="3600" b="1" dirty="0" smtClean="0">
                <a:solidFill>
                  <a:srgbClr val="FFFF00"/>
                </a:solidFill>
              </a:rPr>
              <a:t>: </a:t>
            </a:r>
            <a:r>
              <a:rPr lang="cs-CZ" sz="3600" b="1" dirty="0" err="1" smtClean="0">
                <a:solidFill>
                  <a:srgbClr val="FFFF00"/>
                </a:solidFill>
              </a:rPr>
              <a:t>směs</a:t>
            </a:r>
            <a:r>
              <a:rPr lang="cs-CZ" sz="3600" b="1" dirty="0" smtClean="0">
                <a:solidFill>
                  <a:srgbClr val="FFFF00"/>
                </a:solidFill>
              </a:rPr>
              <a:t> HNO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3</a:t>
            </a:r>
            <a:r>
              <a:rPr lang="cs-CZ" sz="3600" b="1" dirty="0" smtClean="0">
                <a:solidFill>
                  <a:srgbClr val="FFFF00"/>
                </a:solidFill>
              </a:rPr>
              <a:t> a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3600" b="1" dirty="0" smtClean="0">
                <a:solidFill>
                  <a:srgbClr val="FFFF00"/>
                </a:solidFill>
              </a:rPr>
              <a:t>, nitrace rozličných látek</a:t>
            </a:r>
            <a:endParaRPr lang="cs-CZ" sz="3600" b="1" dirty="0" smtClean="0">
              <a:solidFill>
                <a:srgbClr val="FFFF00"/>
              </a:solidFill>
              <a:sym typeface="WP MathA"/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výroba průmyslových hnojiv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výroba chemikálií, plastů, léčiv, barviv, výbušnin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v papírenském a textilním průmyslu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výroba syntetických vláken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zpracování rud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zpracování ropy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výroba olověných akumulátorů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sušení (silné dehydratační účinky)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sírová H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464346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?v=100Bk580mPY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vlastnosti, </a:t>
            </a:r>
            <a:r>
              <a:rPr lang="cs-CZ" sz="2400" dirty="0" err="1" smtClean="0">
                <a:solidFill>
                  <a:srgbClr val="FFFF00"/>
                </a:solidFill>
              </a:rPr>
              <a:t>Periodic</a:t>
            </a:r>
            <a:r>
              <a:rPr lang="cs-CZ" sz="2400" dirty="0" smtClean="0">
                <a:solidFill>
                  <a:srgbClr val="FFFF00"/>
                </a:solidFill>
              </a:rPr>
              <a:t> Table </a:t>
            </a:r>
            <a:r>
              <a:rPr lang="cs-CZ" sz="2400" dirty="0" err="1" smtClean="0">
                <a:solidFill>
                  <a:srgbClr val="FFFF00"/>
                </a:solidFill>
              </a:rPr>
              <a:t>of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Videos</a:t>
            </a:r>
            <a:endParaRPr lang="cs-CZ" sz="2400" dirty="0" smtClean="0">
              <a:solidFill>
                <a:srgbClr val="FFFF00"/>
              </a:solidFill>
              <a:hlinkClick r:id="rId4"/>
            </a:endParaRPr>
          </a:p>
          <a:p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?v=5Ib3MuOThTg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„uhlíkový had“, dehydratace sacharózy</a:t>
            </a:r>
          </a:p>
          <a:p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?v=arlYPz3EP7A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příprava </a:t>
            </a:r>
            <a:r>
              <a:rPr lang="cs-CZ" sz="2400" smtClean="0">
                <a:solidFill>
                  <a:srgbClr val="FFFF00"/>
                </a:solidFill>
              </a:rPr>
              <a:t>CuSO</a:t>
            </a:r>
            <a:r>
              <a:rPr lang="cs-CZ" sz="2400" baseline="-25000" smtClean="0">
                <a:solidFill>
                  <a:srgbClr val="FFFF00"/>
                </a:solidFill>
              </a:rPr>
              <a:t>4</a:t>
            </a:r>
            <a:r>
              <a:rPr lang="cs-CZ" sz="2400" smtClean="0">
                <a:solidFill>
                  <a:srgbClr val="FFFF00"/>
                </a:solidFill>
              </a:rPr>
              <a:t>, reakce </a:t>
            </a:r>
            <a:r>
              <a:rPr lang="cs-CZ" sz="2400" dirty="0" smtClean="0">
                <a:solidFill>
                  <a:srgbClr val="FFFF00"/>
                </a:solidFill>
              </a:rPr>
              <a:t>s mědí</a:t>
            </a:r>
          </a:p>
          <a:p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youtube.com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watch</a:t>
            </a:r>
            <a:r>
              <a:rPr lang="cs-CZ" sz="2400" dirty="0" smtClean="0">
                <a:hlinkClick r:id="rId6"/>
              </a:rPr>
              <a:t>?v=g8Tc-5pUbH8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galiové srdce</a:t>
            </a:r>
          </a:p>
          <a:p>
            <a:r>
              <a:rPr lang="cs-CZ" sz="2400" dirty="0" smtClean="0">
                <a:hlinkClick r:id="rId7"/>
              </a:rPr>
              <a:t>http://www.</a:t>
            </a:r>
            <a:r>
              <a:rPr lang="cs-CZ" sz="2400" dirty="0" err="1" smtClean="0">
                <a:hlinkClick r:id="rId7"/>
              </a:rPr>
              <a:t>youtube.com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watch</a:t>
            </a:r>
            <a:r>
              <a:rPr lang="cs-CZ" sz="2400" dirty="0" smtClean="0">
                <a:hlinkClick r:id="rId7"/>
              </a:rPr>
              <a:t>?v=4IgHj2Uim_0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princip olověného akumulátoru</a:t>
            </a:r>
          </a:p>
          <a:p>
            <a:r>
              <a:rPr lang="cs-CZ" sz="2400" dirty="0" smtClean="0">
                <a:hlinkClick r:id="rId8"/>
              </a:rPr>
              <a:t>http://www.</a:t>
            </a:r>
            <a:r>
              <a:rPr lang="cs-CZ" sz="2400" dirty="0" err="1" smtClean="0">
                <a:hlinkClick r:id="rId8"/>
              </a:rPr>
              <a:t>youtube.com</a:t>
            </a:r>
            <a:r>
              <a:rPr lang="cs-CZ" sz="2400" dirty="0" smtClean="0">
                <a:hlinkClick r:id="rId8"/>
              </a:rPr>
              <a:t>/</a:t>
            </a:r>
            <a:r>
              <a:rPr lang="cs-CZ" sz="2400" dirty="0" err="1" smtClean="0">
                <a:hlinkClick r:id="rId8"/>
              </a:rPr>
              <a:t>watch</a:t>
            </a:r>
            <a:r>
              <a:rPr lang="cs-CZ" sz="2400" dirty="0" smtClean="0">
                <a:hlinkClick r:id="rId8"/>
              </a:rPr>
              <a:t>?v=ng6DGwiKWag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– chemická odolnost zlata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Za pozornost děkuji.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977</TotalTime>
  <Words>427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Kyselina sírová H2SO4</vt:lpstr>
      <vt:lpstr>Kyselina sírová H2SO4</vt:lpstr>
      <vt:lpstr>Kyselina sírová H2SO4</vt:lpstr>
      <vt:lpstr>Kyselina sírová H2SO4</vt:lpstr>
      <vt:lpstr>Kyselina sírová H2SO4</vt:lpstr>
      <vt:lpstr>Kyselina sírová H2SO4</vt:lpstr>
      <vt:lpstr>Kyselina sírová H2SO4</vt:lpstr>
      <vt:lpstr>Za pozornost děkuji.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Kyselina sírová</dc:title>
  <dc:creator>User1</dc:creator>
  <cp:lastModifiedBy>Jirka</cp:lastModifiedBy>
  <cp:revision>127</cp:revision>
  <dcterms:created xsi:type="dcterms:W3CDTF">2012-11-21T17:26:46Z</dcterms:created>
  <dcterms:modified xsi:type="dcterms:W3CDTF">2013-05-09T18:06:54Z</dcterms:modified>
</cp:coreProperties>
</file>