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4" r:id="rId2"/>
    <p:sldId id="256" r:id="rId3"/>
    <p:sldId id="257" r:id="rId4"/>
    <p:sldId id="258" r:id="rId5"/>
    <p:sldId id="265" r:id="rId6"/>
    <p:sldId id="260" r:id="rId7"/>
    <p:sldId id="266" r:id="rId8"/>
    <p:sldId id="267" r:id="rId9"/>
    <p:sldId id="268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60" autoAdjust="0"/>
    <p:restoredTop sz="94660"/>
  </p:normalViewPr>
  <p:slideViewPr>
    <p:cSldViewPr>
      <p:cViewPr varScale="1">
        <p:scale>
          <a:sx n="65" d="100"/>
          <a:sy n="65" d="100"/>
        </p:scale>
        <p:origin x="-58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A99FDAC-B47D-40B1-A6C8-181FAEE6DF79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EA17B13-89FE-4FDE-B71F-E313B7AF21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09099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634A4E5-47BB-4B5C-AFFB-D80FCDDE6DB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4F78A-3DB5-4A47-AF6A-E1F447360931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68C8C-BFF7-478C-8B78-A408A3A93E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5BD2C-F9FC-48AB-ABF7-A3DEF0C8C4B7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F8FEA-989F-45B8-BBC9-EB176D90B7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36146-E6B9-415E-8970-B3DC185933B6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D5EE6-F9DD-4EB7-8904-C4B3E74846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49A78-5888-45AC-867B-2019BB31C974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45497-7747-46F3-B226-BED6237CFA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E9DFD-04B2-410C-ACED-5A9CC0FDA8BE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0F521-551E-4A1F-A6A0-C757E53D8D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ED850-304E-4D30-B057-A1C54B057218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14612-57B2-4893-8409-02A9772DEC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0A97D-E22B-4B3F-B85F-3CE8DBF7D187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D5909-F15A-4C3B-9979-252CC197B8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55C64-C81B-4BF3-B24E-5BAF936014D0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4B11D-4D05-42B1-81B3-FFDA8388A1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FF663-BA82-4BCF-BB4C-9DB6FAEE3D30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3F65C-D58C-4C88-AB15-4495CD199B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201-FC66-4FFF-800C-4A476A3E7C4B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065E0-EDE1-457F-981A-E21F76B02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2D104-B311-4C91-924F-136DFEA4A392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40126-B1B8-4AA4-A89B-D85D7AA31F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3E4B9BB-F4B0-40F6-BF8C-B3C9C46ABD1E}" type="datetimeFigureOut">
              <a:rPr lang="cs-CZ"/>
              <a:pPr>
                <a:defRPr/>
              </a:pPr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5B3EC1-3EAB-4862-A386-CDF54095F0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5/58/Wei%C3%9Fer_Phosphor.JPG" TargetMode="External"/><Relationship Id="rId2" Type="http://schemas.openxmlformats.org/officeDocument/2006/relationships/hyperlink" Target="http://upload.wikimedia.org/wikipedia/commons/b/b9/B%C3%ADl%C3%BD_fosfor.gi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7/7b/%C4%8Cerven%C3%BD_fosfor2.gif" TargetMode="Externa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hyperlink" Target="http://www.chemical-engineering.co/wp-content/uploads/2012/10/PHOSPHORUS-2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1/1e/%C4%8Cern%C3%BD_fosfor.gif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2/23/Apatite_Canada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2mU2LcWlWwM" TargetMode="External"/><Relationship Id="rId3" Type="http://schemas.openxmlformats.org/officeDocument/2006/relationships/hyperlink" Target="http://www.youtube.com/watch?v=LSYLUat03A4" TargetMode="External"/><Relationship Id="rId7" Type="http://schemas.openxmlformats.org/officeDocument/2006/relationships/hyperlink" Target="http://www.youtube.com/watch?v=QaUIFZCCHi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m4_twEXWjgg" TargetMode="External"/><Relationship Id="rId5" Type="http://schemas.openxmlformats.org/officeDocument/2006/relationships/hyperlink" Target="http://www.youtube.com/watch?v=CsvSUAwq0uM" TargetMode="External"/><Relationship Id="rId4" Type="http://schemas.openxmlformats.org/officeDocument/2006/relationships/hyperlink" Target="http://www.youtube.com/watch?v=Oke8GinWDG8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81" name="Group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45844827"/>
              </p:ext>
            </p:extLst>
          </p:nvPr>
        </p:nvGraphicFramePr>
        <p:xfrm>
          <a:off x="428625" y="571500"/>
          <a:ext cx="8358188" cy="4000060"/>
        </p:xfrm>
        <a:graphic>
          <a:graphicData uri="http://schemas.openxmlformats.org/drawingml/2006/table">
            <a:tbl>
              <a:tblPr/>
              <a:tblGrid>
                <a:gridCol w="4006850"/>
                <a:gridCol w="4351338"/>
              </a:tblGrid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ZŠ a MŠ Verneřice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BACC6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 výukového materiálu: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Eduard Šram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CZ.1.07/1.4.00/21.1526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VY_32_INOVACE_II.CH12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Vytvořeno: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9. 3. 2013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příroda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obor: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Chemie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Prvky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Určeno pro: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ročník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Fosfor: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fyzikální a chemické vlastnosti fosforu,  výroba, vybraná použití, vybrané sloučeniny.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 – využití ICT (interaktivní tabule).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pokyn: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slouží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 obeznámení žáků s nejvýznamnějšími vlastnostmi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fosforu.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 plnému využití učebního materiálu je třeba připojení k internetu, neboť prezentace obsahuje odkazy na video ukázky. </a:t>
                      </a:r>
                    </a:p>
                  </a:txBody>
                  <a:tcPr marL="68580" marR="6858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Autorem materiálu a všech jeho částí, není-li uvedeno jinak, je Eduard Šram.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ACC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F1F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4857750"/>
            <a:ext cx="540702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FOSFOR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FOSFOR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b="1" dirty="0" smtClean="0">
                <a:solidFill>
                  <a:srgbClr val="FFFF00"/>
                </a:solidFill>
              </a:rPr>
              <a:t>latinský název: </a:t>
            </a:r>
            <a:r>
              <a:rPr lang="cs-CZ" b="1" dirty="0" err="1" smtClean="0">
                <a:solidFill>
                  <a:srgbClr val="FFFF00"/>
                </a:solidFill>
              </a:rPr>
              <a:t>Phosphorus</a:t>
            </a:r>
            <a:endParaRPr lang="cs-CZ" b="1" dirty="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cs-CZ" b="1" dirty="0" smtClean="0">
                <a:solidFill>
                  <a:srgbClr val="FFFF00"/>
                </a:solidFill>
              </a:rPr>
              <a:t>značka: P</a:t>
            </a:r>
          </a:p>
          <a:p>
            <a:pPr>
              <a:lnSpc>
                <a:spcPct val="90000"/>
              </a:lnSpc>
            </a:pPr>
            <a:r>
              <a:rPr lang="cs-CZ" b="1" dirty="0" smtClean="0">
                <a:solidFill>
                  <a:srgbClr val="FFFF00"/>
                </a:solidFill>
              </a:rPr>
              <a:t>protonové číslo: 15</a:t>
            </a:r>
          </a:p>
          <a:p>
            <a:pPr>
              <a:lnSpc>
                <a:spcPct val="90000"/>
              </a:lnSpc>
            </a:pPr>
            <a:r>
              <a:rPr lang="cs-CZ" b="1" dirty="0" smtClean="0">
                <a:solidFill>
                  <a:srgbClr val="FFFF00"/>
                </a:solidFill>
              </a:rPr>
              <a:t>V.A skupina, 3. perioda</a:t>
            </a:r>
          </a:p>
          <a:p>
            <a:pPr>
              <a:lnSpc>
                <a:spcPct val="90000"/>
              </a:lnSpc>
            </a:pPr>
            <a:r>
              <a:rPr lang="cs-CZ" b="1" dirty="0" smtClean="0">
                <a:solidFill>
                  <a:srgbClr val="FFFF00"/>
                </a:solidFill>
              </a:rPr>
              <a:t>nekov</a:t>
            </a:r>
          </a:p>
          <a:p>
            <a:pPr>
              <a:lnSpc>
                <a:spcPct val="90000"/>
              </a:lnSpc>
            </a:pPr>
            <a:r>
              <a:rPr lang="cs-CZ" b="1" dirty="0" err="1" smtClean="0">
                <a:solidFill>
                  <a:srgbClr val="FFFF00"/>
                </a:solidFill>
              </a:rPr>
              <a:t>t</a:t>
            </a:r>
            <a:r>
              <a:rPr lang="cs-CZ" b="1" baseline="-25000" dirty="0" err="1" smtClean="0">
                <a:solidFill>
                  <a:srgbClr val="FFFF00"/>
                </a:solidFill>
              </a:rPr>
              <a:t>t</a:t>
            </a:r>
            <a:r>
              <a:rPr lang="cs-CZ" b="1" dirty="0" smtClean="0">
                <a:solidFill>
                  <a:srgbClr val="FFFF00"/>
                </a:solidFill>
              </a:rPr>
              <a:t> = </a:t>
            </a:r>
            <a:r>
              <a:rPr lang="cs-CZ" b="1" dirty="0" smtClean="0">
                <a:solidFill>
                  <a:srgbClr val="FFFF00"/>
                </a:solidFill>
                <a:latin typeface="Arial" charset="0"/>
              </a:rPr>
              <a:t>44</a:t>
            </a:r>
            <a:r>
              <a:rPr lang="cs-CZ" b="1" dirty="0" smtClean="0">
                <a:solidFill>
                  <a:srgbClr val="FFFF00"/>
                </a:solidFill>
              </a:rPr>
              <a:t>°C (bílý), </a:t>
            </a:r>
            <a:r>
              <a:rPr lang="cs-CZ" b="1" dirty="0" err="1" smtClean="0">
                <a:solidFill>
                  <a:srgbClr val="FFFF00"/>
                </a:solidFill>
              </a:rPr>
              <a:t>t</a:t>
            </a:r>
            <a:r>
              <a:rPr lang="cs-CZ" b="1" baseline="-25000" dirty="0" err="1" smtClean="0">
                <a:solidFill>
                  <a:srgbClr val="FFFF00"/>
                </a:solidFill>
              </a:rPr>
              <a:t>v</a:t>
            </a:r>
            <a:r>
              <a:rPr lang="cs-CZ" b="1" dirty="0" smtClean="0">
                <a:solidFill>
                  <a:srgbClr val="FFFF00"/>
                </a:solidFill>
              </a:rPr>
              <a:t> = </a:t>
            </a:r>
            <a:r>
              <a:rPr lang="cs-CZ" b="1" dirty="0" smtClean="0">
                <a:solidFill>
                  <a:srgbClr val="FFFF00"/>
                </a:solidFill>
                <a:latin typeface="Arial" charset="0"/>
              </a:rPr>
              <a:t>280</a:t>
            </a:r>
            <a:r>
              <a:rPr lang="cs-CZ" b="1" dirty="0" smtClean="0">
                <a:solidFill>
                  <a:srgbClr val="FFFF00"/>
                </a:solidFill>
              </a:rPr>
              <a:t>°C (bílý)</a:t>
            </a:r>
          </a:p>
          <a:p>
            <a:pPr>
              <a:lnSpc>
                <a:spcPct val="90000"/>
              </a:lnSpc>
            </a:pPr>
            <a:r>
              <a:rPr lang="cs-CZ" b="1" dirty="0" smtClean="0">
                <a:solidFill>
                  <a:srgbClr val="FFFF00"/>
                </a:solidFill>
              </a:rPr>
              <a:t>skupenství (normální </a:t>
            </a:r>
            <a:r>
              <a:rPr lang="cs-CZ" b="1" dirty="0" err="1" smtClean="0">
                <a:solidFill>
                  <a:srgbClr val="FFFF00"/>
                </a:solidFill>
              </a:rPr>
              <a:t>p,T</a:t>
            </a:r>
            <a:r>
              <a:rPr lang="cs-CZ" b="1" dirty="0" smtClean="0">
                <a:solidFill>
                  <a:srgbClr val="FFFF00"/>
                </a:solidFill>
              </a:rPr>
              <a:t>): pevné</a:t>
            </a:r>
          </a:p>
          <a:p>
            <a:pPr>
              <a:lnSpc>
                <a:spcPct val="90000"/>
              </a:lnSpc>
            </a:pPr>
            <a:r>
              <a:rPr lang="cs-CZ" b="1" dirty="0">
                <a:solidFill>
                  <a:srgbClr val="FFFF00"/>
                </a:solidFill>
              </a:rPr>
              <a:t>v</a:t>
            </a:r>
            <a:r>
              <a:rPr lang="cs-CZ" b="1" dirty="0" smtClean="0">
                <a:solidFill>
                  <a:srgbClr val="FFFF00"/>
                </a:solidFill>
              </a:rPr>
              <a:t>ýskyt: pouze ve sloučeninách (např. apatit)</a:t>
            </a:r>
          </a:p>
          <a:p>
            <a:pPr>
              <a:lnSpc>
                <a:spcPct val="90000"/>
              </a:lnSpc>
            </a:pPr>
            <a:r>
              <a:rPr lang="cs-CZ" b="1" dirty="0" smtClean="0">
                <a:solidFill>
                  <a:srgbClr val="FFFF00"/>
                </a:solidFill>
              </a:rPr>
              <a:t>více modifikací – bílý (žlutý), červený, černý</a:t>
            </a:r>
            <a:endParaRPr lang="cs-CZ" b="1" baseline="-25000" dirty="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endParaRPr lang="cs-CZ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BÍLÝ FOSFOR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Velmi reaktivní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Tvořen nestabilními molekulami P</a:t>
            </a:r>
            <a:r>
              <a:rPr lang="cs-CZ" b="1" baseline="-25000" dirty="0" smtClean="0">
                <a:solidFill>
                  <a:srgbClr val="FFFF00"/>
                </a:solidFill>
              </a:rPr>
              <a:t>4 </a:t>
            </a:r>
            <a:r>
              <a:rPr lang="cs-CZ" b="1" dirty="0" smtClean="0">
                <a:solidFill>
                  <a:srgbClr val="FFFF00"/>
                </a:solidFill>
              </a:rPr>
              <a:t>(</a:t>
            </a:r>
            <a:r>
              <a:rPr lang="cs-CZ" b="1" dirty="0" smtClean="0">
                <a:solidFill>
                  <a:srgbClr val="FFFF00"/>
                </a:solidFill>
                <a:hlinkClick r:id="rId2"/>
              </a:rPr>
              <a:t>obrázek</a:t>
            </a:r>
            <a:r>
              <a:rPr lang="cs-CZ" b="1" dirty="0" smtClean="0">
                <a:solidFill>
                  <a:srgbClr val="FFFF00"/>
                </a:solidFill>
              </a:rPr>
              <a:t>)</a:t>
            </a:r>
            <a:endParaRPr lang="cs-CZ" b="1" dirty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Uchováván pod vodou (na vzduchu možnost samovznícení)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Jedovatý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Rozpustný v sirouhlíku CS</a:t>
            </a:r>
            <a:r>
              <a:rPr lang="cs-CZ" b="1" baseline="-25000" dirty="0" smtClean="0">
                <a:solidFill>
                  <a:srgbClr val="FFFF00"/>
                </a:solidFill>
              </a:rPr>
              <a:t>2</a:t>
            </a:r>
            <a:r>
              <a:rPr lang="cs-CZ" b="1" dirty="0" smtClean="0">
                <a:solidFill>
                  <a:srgbClr val="FFFF00"/>
                </a:solidFill>
              </a:rPr>
              <a:t>, ve vodě nerozpustný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Páry fosforeskují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Bílý až světle žlutý, měkký (</a:t>
            </a:r>
            <a:r>
              <a:rPr lang="cs-CZ" b="1" dirty="0" smtClean="0">
                <a:solidFill>
                  <a:srgbClr val="FFFF00"/>
                </a:solidFill>
                <a:hlinkClick r:id="rId3"/>
              </a:rPr>
              <a:t>obrázek</a:t>
            </a:r>
            <a:r>
              <a:rPr lang="cs-CZ" b="1" dirty="0" smtClean="0">
                <a:solidFill>
                  <a:srgbClr val="FFFF00"/>
                </a:solidFill>
              </a:rPr>
              <a:t>)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BÍLÝ FOSFOR - použití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V minulosti výroba zápalek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Farmaceutický průmysl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Výroba zbraní (bílý fosfor působí velmi těžké popáleniny)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Výroba nástrah na hlodavce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917346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ČERVENÝ FOSFOR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Méně reaktivní – s většinou prvků reaguje až při vyšších teplotách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Ve vodě i v sirouhlíku nerozpustný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Polymerní struktura – </a:t>
            </a:r>
            <a:r>
              <a:rPr lang="cs-CZ" b="1" dirty="0" smtClean="0">
                <a:solidFill>
                  <a:srgbClr val="FFFF00"/>
                </a:solidFill>
                <a:hlinkClick r:id="rId3"/>
              </a:rPr>
              <a:t>obrázek</a:t>
            </a: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Vzhled – </a:t>
            </a:r>
            <a:r>
              <a:rPr lang="cs-CZ" b="1" dirty="0" smtClean="0">
                <a:solidFill>
                  <a:srgbClr val="FFFF00"/>
                </a:solidFill>
                <a:hlinkClick r:id="rId4"/>
              </a:rPr>
              <a:t>obrázek</a:t>
            </a: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Není jedovatý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 smtClean="0">
                <a:solidFill>
                  <a:srgbClr val="FFFF00"/>
                </a:solidFill>
              </a:rPr>
              <a:t>Použití</a:t>
            </a:r>
            <a:r>
              <a:rPr lang="cs-CZ" b="1" dirty="0" smtClean="0">
                <a:solidFill>
                  <a:srgbClr val="FFFF00"/>
                </a:solidFill>
              </a:rPr>
              <a:t>: Výroba zápalek, surovina pro výrobu sloučenin fosforu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rgbClr val="FFFF0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ČERNÝ FOSFOR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Nereaktivní, velmi stálý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Připomíná kovy, elektricky vodivý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Polymerní struktura – </a:t>
            </a:r>
            <a:r>
              <a:rPr lang="cs-CZ" b="1" dirty="0" smtClean="0">
                <a:solidFill>
                  <a:srgbClr val="FFFF00"/>
                </a:solidFill>
                <a:hlinkClick r:id="rId2"/>
              </a:rPr>
              <a:t>obrázek</a:t>
            </a: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Není jedovatý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u="sng" dirty="0" smtClean="0">
                <a:solidFill>
                  <a:srgbClr val="FFFF00"/>
                </a:solidFill>
              </a:rPr>
              <a:t>Použití</a:t>
            </a:r>
            <a:r>
              <a:rPr lang="cs-CZ" b="1" dirty="0" smtClean="0">
                <a:solidFill>
                  <a:srgbClr val="FFFF00"/>
                </a:solidFill>
              </a:rPr>
              <a:t>: Výroba polovodičových součástek (příměsové polovodiče typu N)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4372829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FOSFOR - výskyt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Nejvýznamnější minerál: </a:t>
            </a:r>
            <a:r>
              <a:rPr lang="cs-CZ" b="1" dirty="0" smtClean="0">
                <a:solidFill>
                  <a:srgbClr val="FFFF00"/>
                </a:solidFill>
                <a:hlinkClick r:id="rId2"/>
              </a:rPr>
              <a:t>apatit </a:t>
            </a:r>
            <a:r>
              <a:rPr lang="cs-CZ" b="1" dirty="0" smtClean="0">
                <a:solidFill>
                  <a:srgbClr val="FFFF00"/>
                </a:solidFill>
              </a:rPr>
              <a:t>(základní surovina pro výrobu fosforu)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Významný biogenní prvek: součást zubů a kostí, DNA, RNA, tuků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8639336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FOSFOR - sloučeniny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>
                <a:solidFill>
                  <a:srgbClr val="FFFF00"/>
                </a:solidFill>
              </a:rPr>
              <a:t>H</a:t>
            </a:r>
            <a:r>
              <a:rPr lang="cs-CZ" b="1" baseline="-25000" dirty="0">
                <a:solidFill>
                  <a:srgbClr val="FFFF00"/>
                </a:solidFill>
              </a:rPr>
              <a:t>3</a:t>
            </a:r>
            <a:r>
              <a:rPr lang="cs-CZ" b="1" dirty="0">
                <a:solidFill>
                  <a:srgbClr val="FFFF00"/>
                </a:solidFill>
              </a:rPr>
              <a:t>PO</a:t>
            </a:r>
            <a:r>
              <a:rPr lang="cs-CZ" b="1" baseline="-25000" dirty="0">
                <a:solidFill>
                  <a:srgbClr val="FFFF00"/>
                </a:solidFill>
              </a:rPr>
              <a:t>4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smtClean="0">
                <a:solidFill>
                  <a:srgbClr val="FFFF00"/>
                </a:solidFill>
              </a:rPr>
              <a:t>– kyselina fosforečná (</a:t>
            </a:r>
            <a:r>
              <a:rPr lang="cs-CZ" b="1" dirty="0" err="1" smtClean="0">
                <a:solidFill>
                  <a:srgbClr val="FFFF00"/>
                </a:solidFill>
              </a:rPr>
              <a:t>trihydrogenfosforečná</a:t>
            </a:r>
            <a:r>
              <a:rPr lang="cs-CZ" b="1" dirty="0" smtClean="0">
                <a:solidFill>
                  <a:srgbClr val="FFFF00"/>
                </a:solidFill>
              </a:rPr>
              <a:t>) – odrezovací lázně, zpracování ropy, nápoje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FFFF00"/>
                </a:solidFill>
              </a:rPr>
              <a:t>Fosforečnany – významná hnojiva (superfosfát), změkčování vody, potravinářství (např. výroba sýrů)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>
                <a:solidFill>
                  <a:srgbClr val="FFFF00"/>
                </a:solidFill>
              </a:rPr>
              <a:t>P</a:t>
            </a:r>
            <a:r>
              <a:rPr lang="cs-CZ" b="1" baseline="-25000" dirty="0">
                <a:solidFill>
                  <a:srgbClr val="FFFF00"/>
                </a:solidFill>
              </a:rPr>
              <a:t>4</a:t>
            </a:r>
            <a:r>
              <a:rPr lang="cs-CZ" b="1" dirty="0">
                <a:solidFill>
                  <a:srgbClr val="FFFF00"/>
                </a:solidFill>
              </a:rPr>
              <a:t>O</a:t>
            </a:r>
            <a:r>
              <a:rPr lang="cs-CZ" b="1" baseline="-25000" dirty="0">
                <a:solidFill>
                  <a:srgbClr val="FFFF00"/>
                </a:solidFill>
              </a:rPr>
              <a:t>10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smtClean="0">
                <a:solidFill>
                  <a:srgbClr val="FFFF00"/>
                </a:solidFill>
              </a:rPr>
              <a:t>– oxid fosforečný – bílá silně hygroskopická látka, dimer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069038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FOSFOR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64343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www.youtube.com/watch?v=LSYLUat03A4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– obecné vlastnosti, bílý fosfor, 4 min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www.youtube.com/watch?v=Oke8GinWDG8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– vlastnosti bílého fosforu, 6,5 min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www.youtube.com/watch?v=CsvSUAwq0uM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– hoření červeného fosforu, 1 min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hlinkClick r:id="rId6"/>
              </a:rPr>
              <a:t>http://</a:t>
            </a:r>
            <a:r>
              <a:rPr lang="cs-CZ" sz="2400" dirty="0" smtClean="0">
                <a:hlinkClick r:id="rId6"/>
              </a:rPr>
              <a:t>www.youtube.com/watch?v=m4_twEXWjgg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– hoření fosforu v kyslíku, 2 min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hlinkClick r:id="rId7"/>
              </a:rPr>
              <a:t>http://</a:t>
            </a:r>
            <a:r>
              <a:rPr lang="cs-CZ" sz="2400" dirty="0" smtClean="0">
                <a:hlinkClick r:id="rId7"/>
              </a:rPr>
              <a:t>www.youtube.com/watch?v=QaUIFZCCHiE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– příprava bílého fosforu z červeného, 1 min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hlinkClick r:id="rId8"/>
              </a:rPr>
              <a:t>http://</a:t>
            </a:r>
            <a:r>
              <a:rPr lang="cs-CZ" sz="2400" dirty="0" smtClean="0">
                <a:hlinkClick r:id="rId8"/>
              </a:rPr>
              <a:t>www.youtube.com/watch?v=2mU2LcWlWwM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– „štěkající pes“ – bílý fosfor, 1 min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3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FOSFOR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jednoduché shrnutí: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429250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Symbol fosforu?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>
                <a:solidFill>
                  <a:srgbClr val="FFFF00"/>
                </a:solidFill>
              </a:rPr>
              <a:t>P</a:t>
            </a:r>
            <a:endParaRPr lang="cs-CZ" sz="3400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Latinský název?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err="1" smtClean="0">
                <a:solidFill>
                  <a:srgbClr val="FFFF00"/>
                </a:solidFill>
              </a:rPr>
              <a:t>Phosphorus</a:t>
            </a:r>
            <a:endParaRPr lang="cs-CZ" sz="3400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Výskyt v přírodě?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Ve sloučeninách – např. apatit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Skupenství, barva?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Pevný, 3 modifikace – bílý, červený, černý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Chemické vlastnosti?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Bílý nejreaktivnější, červený podstatně méně, černý nereaktivní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Rozpustnost?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Bílý v sirouhlíku CS</a:t>
            </a:r>
            <a:r>
              <a:rPr lang="cs-CZ" sz="3400" b="1" baseline="-25000" dirty="0" smtClean="0">
                <a:solidFill>
                  <a:srgbClr val="FFFF00"/>
                </a:solidFill>
              </a:rPr>
              <a:t>2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Významné sloučeniny?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např. H</a:t>
            </a:r>
            <a:r>
              <a:rPr lang="cs-CZ" sz="3400" b="1" baseline="-25000" dirty="0" smtClean="0">
                <a:solidFill>
                  <a:srgbClr val="FFFF00"/>
                </a:solidFill>
              </a:rPr>
              <a:t>3</a:t>
            </a:r>
            <a:r>
              <a:rPr lang="cs-CZ" sz="3400" b="1" dirty="0">
                <a:solidFill>
                  <a:srgbClr val="FFFF00"/>
                </a:solidFill>
              </a:rPr>
              <a:t>P</a:t>
            </a:r>
            <a:r>
              <a:rPr lang="cs-CZ" sz="3400" b="1" dirty="0" smtClean="0">
                <a:solidFill>
                  <a:srgbClr val="FFFF00"/>
                </a:solidFill>
              </a:rPr>
              <a:t>O</a:t>
            </a:r>
            <a:r>
              <a:rPr lang="cs-CZ" sz="3400" b="1" baseline="-25000" dirty="0" smtClean="0">
                <a:solidFill>
                  <a:srgbClr val="FFFF00"/>
                </a:solidFill>
              </a:rPr>
              <a:t>4</a:t>
            </a:r>
            <a:r>
              <a:rPr lang="cs-CZ" sz="3400" b="1" dirty="0" smtClean="0">
                <a:solidFill>
                  <a:srgbClr val="FFFF00"/>
                </a:solidFill>
              </a:rPr>
              <a:t>, P</a:t>
            </a:r>
            <a:r>
              <a:rPr lang="cs-CZ" sz="3400" b="1" baseline="-25000" dirty="0" smtClean="0">
                <a:solidFill>
                  <a:srgbClr val="FFFF00"/>
                </a:solidFill>
              </a:rPr>
              <a:t>4</a:t>
            </a:r>
            <a:r>
              <a:rPr lang="cs-CZ" sz="3400" b="1" dirty="0" smtClean="0">
                <a:solidFill>
                  <a:srgbClr val="FFFF00"/>
                </a:solidFill>
              </a:rPr>
              <a:t>O</a:t>
            </a:r>
            <a:r>
              <a:rPr lang="cs-CZ" sz="3400" b="1" baseline="-25000" dirty="0" smtClean="0">
                <a:solidFill>
                  <a:srgbClr val="FFFF00"/>
                </a:solidFill>
              </a:rPr>
              <a:t>10</a:t>
            </a:r>
            <a:r>
              <a:rPr lang="cs-CZ" sz="3400" b="1" dirty="0" smtClean="0">
                <a:solidFill>
                  <a:srgbClr val="FFFF00"/>
                </a:solidFill>
              </a:rPr>
              <a:t>, fosforečnany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Použití?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400" b="1" dirty="0" smtClean="0">
                <a:solidFill>
                  <a:srgbClr val="FFFF00"/>
                </a:solidFill>
              </a:rPr>
              <a:t>Např. výroba zápalek, jed na hlodavce, zbraně, </a:t>
            </a:r>
            <a:r>
              <a:rPr lang="cs-CZ" sz="3400" b="1" dirty="0" smtClean="0">
                <a:solidFill>
                  <a:srgbClr val="FFFF00"/>
                </a:solidFill>
              </a:rPr>
              <a:t>polovodiče </a:t>
            </a:r>
            <a:r>
              <a:rPr lang="cs-CZ" sz="3400" b="1" err="1" smtClean="0">
                <a:solidFill>
                  <a:srgbClr val="FFFF00"/>
                </a:solidFill>
              </a:rPr>
              <a:t>atd</a:t>
            </a:r>
            <a:r>
              <a:rPr lang="cs-CZ" sz="3400" b="1" smtClean="0">
                <a:solidFill>
                  <a:srgbClr val="FFFF00"/>
                </a:solidFill>
              </a:rPr>
              <a:t>.</a:t>
            </a:r>
            <a:endParaRPr lang="cs-CZ" sz="3400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 smtClean="0">
              <a:solidFill>
                <a:srgbClr val="FFFF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1120</TotalTime>
  <Words>534</Words>
  <Application>Microsoft Office PowerPoint</Application>
  <PresentationFormat>Předvádění na obrazovce (4:3)</PresentationFormat>
  <Paragraphs>95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FOSFOR</vt:lpstr>
      <vt:lpstr>FOSFOR</vt:lpstr>
      <vt:lpstr>BÍLÝ FOSFOR</vt:lpstr>
      <vt:lpstr>BÍLÝ FOSFOR - použití</vt:lpstr>
      <vt:lpstr>ČERVENÝ FOSFOR</vt:lpstr>
      <vt:lpstr>ČERNÝ FOSFOR</vt:lpstr>
      <vt:lpstr>FOSFOR - výskyt</vt:lpstr>
      <vt:lpstr>FOSFOR - sloučeniny</vt:lpstr>
      <vt:lpstr>FOSFOR</vt:lpstr>
      <vt:lpstr>FOSFOR– jednoduché shrnutí: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Fosfor</dc:title>
  <dc:creator>User1</dc:creator>
  <cp:lastModifiedBy>Jirka</cp:lastModifiedBy>
  <cp:revision>129</cp:revision>
  <dcterms:created xsi:type="dcterms:W3CDTF">2012-11-21T17:26:46Z</dcterms:created>
  <dcterms:modified xsi:type="dcterms:W3CDTF">2013-05-09T18:16:53Z</dcterms:modified>
</cp:coreProperties>
</file>