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4" r:id="rId2"/>
    <p:sldId id="269" r:id="rId3"/>
    <p:sldId id="257" r:id="rId4"/>
    <p:sldId id="258" r:id="rId5"/>
    <p:sldId id="260" r:id="rId6"/>
    <p:sldId id="265" r:id="rId7"/>
    <p:sldId id="266" r:id="rId8"/>
    <p:sldId id="271" r:id="rId9"/>
    <p:sldId id="27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560" autoAdjust="0"/>
    <p:restoredTop sz="94660"/>
  </p:normalViewPr>
  <p:slideViewPr>
    <p:cSldViewPr>
      <p:cViewPr varScale="1">
        <p:scale>
          <a:sx n="65" d="100"/>
          <a:sy n="65" d="100"/>
        </p:scale>
        <p:origin x="-588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1345C8-EB64-40AF-B0C9-6AABE74A08D5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D39267-3EE1-4399-9E27-2FC7863AF0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522966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owoma.de/en/gps/additional/atmosphere_02.jpg" TargetMode="Externa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6" Type="http://schemas.openxmlformats.org/officeDocument/2006/relationships/hyperlink" Target="http://arizonaenergy.org/AirEnergy/tprofile.jpg" TargetMode="External"/><Relationship Id="rId5" Type="http://schemas.openxmlformats.org/officeDocument/2006/relationships/hyperlink" Target="http://media-2.web.britannica.com/eb-media/03/5503-004-28914F06.gif" TargetMode="External"/><Relationship Id="rId4" Type="http://schemas.openxmlformats.org/officeDocument/2006/relationships/hyperlink" Target="http://www.youtube.com/watch?v=YDbwPU7FOqY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771662758"/>
              </p:ext>
            </p:extLst>
          </p:nvPr>
        </p:nvGraphicFramePr>
        <p:xfrm>
          <a:off x="428596" y="571480"/>
          <a:ext cx="8358217" cy="3919115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4006416"/>
                <a:gridCol w="4351801"/>
              </a:tblGrid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ZŠ a MŠ Verneřice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 výukového materiálu: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Eduard Šram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CZ.1.07/1.4.00/21.1526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VY_32_INOVACE_V.NP7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Vytvořeno: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23. 4. 2013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Člověk a příroda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obor: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Přírodopis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Tematický okruh: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Ekologie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Určeno pro: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9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. </a:t>
                      </a: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5360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Atmosféra: </a:t>
                      </a:r>
                      <a:r>
                        <a:rPr lang="cs-CZ" sz="12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význam, složení, vrstvy, znečišťování atmosféry.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Inovace – využití ICT (interaktivní tabule).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7083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Metodický pokyn: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slouží k obeznámení žáků s nejvýznamnějšími vlastnostmi atmosféry. 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K plnému využití učebního materiálu je třeba připojení k internetu, neboť prezentace obsahuje odkazy na video ukázky </a:t>
                      </a:r>
                      <a:r>
                        <a:rPr lang="cs-CZ" sz="120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a obrázky</a:t>
                      </a:r>
                      <a:r>
                        <a:rPr lang="cs-CZ" sz="1200" baseline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.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358363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Autorem materiálu a všech jeho částí, není-li uvedeno jinak, je 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Eduard Šram.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7356" y="4857760"/>
            <a:ext cx="5407660" cy="1038225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643182"/>
            <a:ext cx="8229600" cy="1143000"/>
          </a:xfrm>
        </p:spPr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Atmosféra Země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Atmosféra Země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5072098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plynná vrstva obklopující Zemi, udržována dostatečnou gravitací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vnější hranice atmosféry: 100 km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¾ hmotnosti atmosféry přibližně do 11 km výšky</a:t>
            </a:r>
          </a:p>
          <a:p>
            <a:r>
              <a:rPr lang="cs-CZ" b="1" u="sng" dirty="0" smtClean="0">
                <a:solidFill>
                  <a:srgbClr val="FFFF00"/>
                </a:solidFill>
              </a:rPr>
              <a:t>zásadní význam pro život: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FFFF00"/>
                </a:solidFill>
              </a:rPr>
              <a:t>ochrana před kosmickým zářením (UV)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FFFF00"/>
                </a:solidFill>
              </a:rPr>
              <a:t>ohřívání zemského povrchu (skleníkový efekt)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FFFF00"/>
                </a:solidFill>
              </a:rPr>
              <a:t>vyrovnávání rozdílů teplot mezi dnem a nocí</a:t>
            </a:r>
          </a:p>
          <a:p>
            <a:endParaRPr lang="cs-CZ" b="1" dirty="0" smtClean="0">
              <a:solidFill>
                <a:srgbClr val="FFFF00"/>
              </a:solidFill>
            </a:endParaRPr>
          </a:p>
          <a:p>
            <a:endParaRPr lang="cs-CZ" b="1" dirty="0" smtClean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Atmosféra Země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000" b="1" u="sng" dirty="0" smtClean="0">
                <a:solidFill>
                  <a:srgbClr val="FFFF00"/>
                </a:solidFill>
              </a:rPr>
              <a:t>Složení (objemová %, suchý vzduch)</a:t>
            </a:r>
          </a:p>
          <a:p>
            <a:r>
              <a:rPr lang="cs-CZ" sz="4000" b="1" dirty="0" smtClean="0">
                <a:solidFill>
                  <a:srgbClr val="FFFF00"/>
                </a:solidFill>
              </a:rPr>
              <a:t>Dusík (N</a:t>
            </a:r>
            <a:r>
              <a:rPr lang="cs-CZ" sz="4000" b="1" baseline="-25000" dirty="0" smtClean="0">
                <a:solidFill>
                  <a:srgbClr val="FFFF00"/>
                </a:solidFill>
              </a:rPr>
              <a:t>2</a:t>
            </a:r>
            <a:r>
              <a:rPr lang="cs-CZ" sz="4000" b="1" dirty="0" smtClean="0">
                <a:solidFill>
                  <a:srgbClr val="FFFF00"/>
                </a:solidFill>
              </a:rPr>
              <a:t>) </a:t>
            </a:r>
            <a:r>
              <a:rPr lang="cs-CZ" sz="4000" b="1" dirty="0" smtClean="0">
                <a:solidFill>
                  <a:srgbClr val="FFFF00"/>
                </a:solidFill>
              </a:rPr>
              <a:t>78.084 %</a:t>
            </a:r>
            <a:endParaRPr lang="cs-CZ" sz="4000" b="1" dirty="0" smtClean="0">
              <a:solidFill>
                <a:srgbClr val="FFFF00"/>
              </a:solidFill>
            </a:endParaRPr>
          </a:p>
          <a:p>
            <a:r>
              <a:rPr lang="cs-CZ" sz="4000" b="1" dirty="0" smtClean="0">
                <a:solidFill>
                  <a:srgbClr val="FFFF00"/>
                </a:solidFill>
              </a:rPr>
              <a:t>Kyslík (O</a:t>
            </a:r>
            <a:r>
              <a:rPr lang="cs-CZ" sz="4000" b="1" baseline="-25000" dirty="0" smtClean="0">
                <a:solidFill>
                  <a:srgbClr val="FFFF00"/>
                </a:solidFill>
              </a:rPr>
              <a:t>2</a:t>
            </a:r>
            <a:r>
              <a:rPr lang="cs-CZ" sz="4000" b="1" dirty="0" smtClean="0">
                <a:solidFill>
                  <a:srgbClr val="FFFF00"/>
                </a:solidFill>
              </a:rPr>
              <a:t>) </a:t>
            </a:r>
            <a:r>
              <a:rPr lang="cs-CZ" sz="4000" b="1" dirty="0" smtClean="0">
                <a:solidFill>
                  <a:srgbClr val="FFFF00"/>
                </a:solidFill>
              </a:rPr>
              <a:t>20.946 %</a:t>
            </a:r>
            <a:endParaRPr lang="cs-CZ" sz="4000" b="1" dirty="0" smtClean="0">
              <a:solidFill>
                <a:srgbClr val="FFFF00"/>
              </a:solidFill>
            </a:endParaRPr>
          </a:p>
          <a:p>
            <a:r>
              <a:rPr lang="cs-CZ" sz="4000" b="1" dirty="0" smtClean="0">
                <a:solidFill>
                  <a:srgbClr val="FFFF00"/>
                </a:solidFill>
              </a:rPr>
              <a:t>Argon (Ar) </a:t>
            </a:r>
            <a:r>
              <a:rPr lang="cs-CZ" sz="4000" b="1" dirty="0" smtClean="0">
                <a:solidFill>
                  <a:srgbClr val="FFFF00"/>
                </a:solidFill>
              </a:rPr>
              <a:t>0.9340 %</a:t>
            </a:r>
            <a:endParaRPr lang="cs-CZ" sz="4000" b="1" dirty="0" smtClean="0">
              <a:solidFill>
                <a:srgbClr val="FFFF00"/>
              </a:solidFill>
            </a:endParaRPr>
          </a:p>
          <a:p>
            <a:r>
              <a:rPr lang="cs-CZ" sz="4000" b="1" dirty="0" smtClean="0">
                <a:solidFill>
                  <a:srgbClr val="FFFF00"/>
                </a:solidFill>
              </a:rPr>
              <a:t>Oxid uhličitý (CO</a:t>
            </a:r>
            <a:r>
              <a:rPr lang="cs-CZ" sz="4000" b="1" baseline="-25000" dirty="0" smtClean="0">
                <a:solidFill>
                  <a:srgbClr val="FFFF00"/>
                </a:solidFill>
              </a:rPr>
              <a:t>2</a:t>
            </a:r>
            <a:r>
              <a:rPr lang="cs-CZ" sz="4000" b="1" dirty="0" smtClean="0">
                <a:solidFill>
                  <a:srgbClr val="FFFF00"/>
                </a:solidFill>
              </a:rPr>
              <a:t>) </a:t>
            </a:r>
            <a:r>
              <a:rPr lang="cs-CZ" sz="4000" b="1" dirty="0" smtClean="0">
                <a:solidFill>
                  <a:srgbClr val="FFFF00"/>
                </a:solidFill>
              </a:rPr>
              <a:t>0.039445 %</a:t>
            </a:r>
            <a:endParaRPr lang="cs-CZ" sz="4000" b="1" dirty="0" smtClean="0">
              <a:solidFill>
                <a:srgbClr val="FFFF00"/>
              </a:solidFill>
            </a:endParaRPr>
          </a:p>
          <a:p>
            <a:r>
              <a:rPr lang="cs-CZ" sz="4000" b="1" dirty="0" smtClean="0">
                <a:solidFill>
                  <a:srgbClr val="FFFF00"/>
                </a:solidFill>
              </a:rPr>
              <a:t>ostatní</a:t>
            </a:r>
          </a:p>
          <a:p>
            <a:endParaRPr lang="cs-CZ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Atmosféra Země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86320"/>
          </a:xfrm>
        </p:spPr>
        <p:txBody>
          <a:bodyPr>
            <a:normAutofit fontScale="40000" lnSpcReduction="20000"/>
          </a:bodyPr>
          <a:lstStyle/>
          <a:p>
            <a:pPr>
              <a:buNone/>
            </a:pPr>
            <a:r>
              <a:rPr lang="cs-CZ" sz="9000" b="1" u="sng" dirty="0" smtClean="0">
                <a:solidFill>
                  <a:srgbClr val="FFFF00"/>
                </a:solidFill>
                <a:hlinkClick r:id="rId3"/>
              </a:rPr>
              <a:t>Vrstvy:</a:t>
            </a:r>
            <a:endParaRPr lang="cs-CZ" sz="9000" b="1" u="sng" dirty="0" smtClean="0">
              <a:solidFill>
                <a:srgbClr val="FFFF00"/>
              </a:solidFill>
            </a:endParaRPr>
          </a:p>
          <a:p>
            <a:r>
              <a:rPr lang="cs-CZ" sz="6300" b="1" u="sng" dirty="0" smtClean="0">
                <a:solidFill>
                  <a:srgbClr val="FFFF00"/>
                </a:solidFill>
              </a:rPr>
              <a:t>Troposféra</a:t>
            </a:r>
            <a:r>
              <a:rPr lang="cs-CZ" sz="6300" b="1" dirty="0" smtClean="0">
                <a:solidFill>
                  <a:srgbClr val="FFFF00"/>
                </a:solidFill>
              </a:rPr>
              <a:t>: 80 % hmoty atmosféry, počasí, přibližně do 17 km výšky</a:t>
            </a:r>
          </a:p>
          <a:p>
            <a:r>
              <a:rPr lang="cs-CZ" sz="6300" b="1" u="sng" dirty="0" smtClean="0">
                <a:solidFill>
                  <a:srgbClr val="FFFF00"/>
                </a:solidFill>
              </a:rPr>
              <a:t>Stratosféra</a:t>
            </a:r>
            <a:r>
              <a:rPr lang="cs-CZ" sz="6300" b="1" dirty="0" smtClean="0">
                <a:solidFill>
                  <a:srgbClr val="FFFF00"/>
                </a:solidFill>
              </a:rPr>
              <a:t>: přibližně 11 – 50 km výšky, 25 km – 35 km: vysoký obsah O</a:t>
            </a:r>
            <a:r>
              <a:rPr lang="cs-CZ" sz="6300" b="1" baseline="-25000" dirty="0" smtClean="0">
                <a:solidFill>
                  <a:srgbClr val="FFFF00"/>
                </a:solidFill>
              </a:rPr>
              <a:t>3</a:t>
            </a:r>
            <a:r>
              <a:rPr lang="cs-CZ" sz="6300" b="1" dirty="0" smtClean="0">
                <a:solidFill>
                  <a:srgbClr val="FFFF00"/>
                </a:solidFill>
              </a:rPr>
              <a:t> (ozón, ochrana před UV – projde 1 % záření)</a:t>
            </a:r>
          </a:p>
          <a:p>
            <a:r>
              <a:rPr lang="cs-CZ" sz="6300" b="1" u="sng" dirty="0" smtClean="0">
                <a:solidFill>
                  <a:srgbClr val="FFFF00"/>
                </a:solidFill>
              </a:rPr>
              <a:t>Mezosféra</a:t>
            </a:r>
            <a:r>
              <a:rPr lang="cs-CZ" sz="6300" b="1" dirty="0" smtClean="0">
                <a:solidFill>
                  <a:srgbClr val="FFFF00"/>
                </a:solidFill>
              </a:rPr>
              <a:t>: 50 – 85 km (obvykle až 100 km), hoření meteoroidů (meteor, odhadem do atmosféry vstoupí 40 t meteoroidů ročně), málo prozkoumaná</a:t>
            </a:r>
          </a:p>
          <a:p>
            <a:r>
              <a:rPr lang="cs-CZ" sz="6300" b="1" u="sng" dirty="0" smtClean="0">
                <a:solidFill>
                  <a:srgbClr val="FFFF00"/>
                </a:solidFill>
              </a:rPr>
              <a:t>Termosféra</a:t>
            </a:r>
            <a:r>
              <a:rPr lang="cs-CZ" sz="6300" b="1" dirty="0" smtClean="0">
                <a:solidFill>
                  <a:srgbClr val="FFFF00"/>
                </a:solidFill>
              </a:rPr>
              <a:t>: 85 – 500 km (udávána i vyšší hodnota), polární záře (nejčastěji 100 km, </a:t>
            </a:r>
            <a:r>
              <a:rPr lang="cs-CZ" sz="6300" b="1" dirty="0" err="1" smtClean="0">
                <a:solidFill>
                  <a:srgbClr val="FFFF00"/>
                </a:solidFill>
                <a:hlinkClick r:id="rId4"/>
              </a:rPr>
              <a:t>aurora</a:t>
            </a:r>
            <a:r>
              <a:rPr lang="cs-CZ" sz="6300" b="1" dirty="0" smtClean="0">
                <a:solidFill>
                  <a:srgbClr val="FFFF00"/>
                </a:solidFill>
                <a:hlinkClick r:id="rId4"/>
              </a:rPr>
              <a:t> </a:t>
            </a:r>
            <a:r>
              <a:rPr lang="cs-CZ" sz="6300" b="1" dirty="0" err="1" smtClean="0">
                <a:solidFill>
                  <a:srgbClr val="FFFF00"/>
                </a:solidFill>
                <a:hlinkClick r:id="rId4"/>
              </a:rPr>
              <a:t>borealis</a:t>
            </a:r>
            <a:r>
              <a:rPr lang="cs-CZ" sz="6300" b="1" dirty="0" smtClean="0">
                <a:solidFill>
                  <a:srgbClr val="FFFF00"/>
                </a:solidFill>
                <a:hlinkClick r:id="rId4"/>
              </a:rPr>
              <a:t> </a:t>
            </a:r>
            <a:r>
              <a:rPr lang="cs-CZ" sz="6300" b="1" dirty="0" smtClean="0">
                <a:solidFill>
                  <a:srgbClr val="FFFF00"/>
                </a:solidFill>
              </a:rPr>
              <a:t>nebo </a:t>
            </a:r>
            <a:r>
              <a:rPr lang="cs-CZ" sz="6300" b="1" dirty="0" err="1" smtClean="0">
                <a:solidFill>
                  <a:srgbClr val="FFFF00"/>
                </a:solidFill>
              </a:rPr>
              <a:t>aurora</a:t>
            </a:r>
            <a:r>
              <a:rPr lang="cs-CZ" sz="6300" b="1" dirty="0" smtClean="0">
                <a:solidFill>
                  <a:srgbClr val="FFFF00"/>
                </a:solidFill>
              </a:rPr>
              <a:t> </a:t>
            </a:r>
            <a:r>
              <a:rPr lang="cs-CZ" sz="6300" b="1" dirty="0" err="1" smtClean="0">
                <a:solidFill>
                  <a:srgbClr val="FFFF00"/>
                </a:solidFill>
              </a:rPr>
              <a:t>australis</a:t>
            </a:r>
            <a:r>
              <a:rPr lang="cs-CZ" sz="6300" b="1" dirty="0" smtClean="0">
                <a:solidFill>
                  <a:srgbClr val="FFFF00"/>
                </a:solidFill>
              </a:rPr>
              <a:t>)</a:t>
            </a:r>
          </a:p>
          <a:p>
            <a:r>
              <a:rPr lang="cs-CZ" sz="6300" b="1" dirty="0" smtClean="0">
                <a:solidFill>
                  <a:srgbClr val="FFFF00"/>
                </a:solidFill>
              </a:rPr>
              <a:t>fyzikální charakteristiky: </a:t>
            </a:r>
            <a:r>
              <a:rPr lang="cs-CZ" sz="6300" b="1" dirty="0" smtClean="0">
                <a:solidFill>
                  <a:srgbClr val="FFFF00"/>
                </a:solidFill>
                <a:hlinkClick r:id="rId5"/>
              </a:rPr>
              <a:t>tlak</a:t>
            </a:r>
            <a:r>
              <a:rPr lang="cs-CZ" sz="6300" b="1" dirty="0" smtClean="0">
                <a:solidFill>
                  <a:srgbClr val="FFFF00"/>
                </a:solidFill>
              </a:rPr>
              <a:t>, </a:t>
            </a:r>
            <a:r>
              <a:rPr lang="cs-CZ" sz="6300" b="1" dirty="0" smtClean="0">
                <a:solidFill>
                  <a:srgbClr val="FFFF00"/>
                </a:solidFill>
                <a:hlinkClick r:id="rId6"/>
              </a:rPr>
              <a:t>teplota</a:t>
            </a:r>
            <a:endParaRPr lang="cs-CZ" sz="6300" b="1" dirty="0" smtClean="0">
              <a:solidFill>
                <a:srgbClr val="FFFF00"/>
              </a:solidFill>
            </a:endParaRPr>
          </a:p>
          <a:p>
            <a:endParaRPr lang="cs-CZ" b="1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FFFF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5714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Atmosféra Země</a:t>
            </a:r>
            <a:b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sz="4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Znečišťování lidskou činností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71678"/>
            <a:ext cx="8229600" cy="4214842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znečišťování spojené se </a:t>
            </a:r>
            <a:r>
              <a:rPr lang="cs-CZ" b="1" u="sng" dirty="0" smtClean="0">
                <a:solidFill>
                  <a:srgbClr val="FFFF00"/>
                </a:solidFill>
              </a:rPr>
              <a:t>spalováním</a:t>
            </a:r>
            <a:r>
              <a:rPr lang="cs-CZ" b="1" dirty="0" smtClean="0">
                <a:solidFill>
                  <a:srgbClr val="FFFF00"/>
                </a:solidFill>
              </a:rPr>
              <a:t> rozličných paliv – tepelné elektrárny, dopravní prostředky (automobilismus), lokální topeniště</a:t>
            </a:r>
          </a:p>
          <a:p>
            <a:r>
              <a:rPr lang="cs-CZ" b="1" u="sng" dirty="0" smtClean="0">
                <a:solidFill>
                  <a:srgbClr val="FFFF00"/>
                </a:solidFill>
              </a:rPr>
              <a:t>jiné</a:t>
            </a:r>
            <a:r>
              <a:rPr lang="cs-CZ" b="1" dirty="0" smtClean="0">
                <a:solidFill>
                  <a:srgbClr val="FFFF00"/>
                </a:solidFill>
              </a:rPr>
              <a:t> znečišťování – např. výpary z nátěrů, sprejů, skládek odpadů (uvolňování </a:t>
            </a:r>
            <a:r>
              <a:rPr lang="cs-CZ" b="1" dirty="0" err="1" smtClean="0">
                <a:solidFill>
                  <a:srgbClr val="FFFF00"/>
                </a:solidFill>
              </a:rPr>
              <a:t>methanu</a:t>
            </a:r>
            <a:r>
              <a:rPr lang="cs-CZ" b="1" dirty="0" smtClean="0">
                <a:solidFill>
                  <a:srgbClr val="FFFF00"/>
                </a:solidFill>
              </a:rPr>
              <a:t>), vojenské zdroje</a:t>
            </a:r>
          </a:p>
          <a:p>
            <a:endParaRPr lang="cs-CZ" b="1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FFFF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Atmosféra Země</a:t>
            </a:r>
            <a:b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sz="4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Znečišťování lidskou činností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86320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b="1" u="sng" dirty="0" smtClean="0">
                <a:solidFill>
                  <a:srgbClr val="FFFF00"/>
                </a:solidFill>
              </a:rPr>
              <a:t>Vybrané látky poškozujících atmosféru a životní prostředí</a:t>
            </a:r>
            <a:r>
              <a:rPr lang="cs-CZ" b="1" dirty="0" smtClean="0">
                <a:solidFill>
                  <a:srgbClr val="FFFF00"/>
                </a:solidFill>
              </a:rPr>
              <a:t>: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oxidy síry (hlavně SO</a:t>
            </a:r>
            <a:r>
              <a:rPr lang="cs-CZ" b="1" baseline="-25000" dirty="0" smtClean="0">
                <a:solidFill>
                  <a:srgbClr val="FFFF00"/>
                </a:solidFill>
              </a:rPr>
              <a:t>2</a:t>
            </a:r>
            <a:r>
              <a:rPr lang="cs-CZ" b="1" dirty="0" smtClean="0">
                <a:solidFill>
                  <a:srgbClr val="FFFF00"/>
                </a:solidFill>
              </a:rPr>
              <a:t>): kyselé deště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oxidy dusíku NO</a:t>
            </a:r>
            <a:r>
              <a:rPr lang="cs-CZ" b="1" baseline="-25000" dirty="0" smtClean="0">
                <a:solidFill>
                  <a:srgbClr val="FFFF00"/>
                </a:solidFill>
              </a:rPr>
              <a:t>X</a:t>
            </a:r>
            <a:r>
              <a:rPr lang="cs-CZ" b="1" dirty="0" smtClean="0">
                <a:solidFill>
                  <a:srgbClr val="FFFF00"/>
                </a:solidFill>
              </a:rPr>
              <a:t> (hlavně NO</a:t>
            </a:r>
            <a:r>
              <a:rPr lang="cs-CZ" b="1" baseline="-25000" dirty="0" smtClean="0">
                <a:solidFill>
                  <a:srgbClr val="FFFF00"/>
                </a:solidFill>
              </a:rPr>
              <a:t>2</a:t>
            </a:r>
            <a:r>
              <a:rPr lang="cs-CZ" b="1" dirty="0" smtClean="0">
                <a:solidFill>
                  <a:srgbClr val="FFFF00"/>
                </a:solidFill>
              </a:rPr>
              <a:t>): kyselé deště, skleníkový efekt, vznik přízemního ozónu (dráždivý, astma, bolesti hlavy)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oxid uhelnatý CO: jedovatý</a:t>
            </a:r>
          </a:p>
          <a:p>
            <a:r>
              <a:rPr lang="cs-CZ" b="1" dirty="0" err="1" smtClean="0">
                <a:solidFill>
                  <a:srgbClr val="FFFF00"/>
                </a:solidFill>
              </a:rPr>
              <a:t>methan</a:t>
            </a:r>
            <a:r>
              <a:rPr lang="cs-CZ" b="1" dirty="0" smtClean="0">
                <a:solidFill>
                  <a:srgbClr val="FFFF00"/>
                </a:solidFill>
              </a:rPr>
              <a:t> CH</a:t>
            </a:r>
            <a:r>
              <a:rPr lang="cs-CZ" b="1" baseline="-25000" dirty="0" smtClean="0">
                <a:solidFill>
                  <a:srgbClr val="FFFF00"/>
                </a:solidFill>
              </a:rPr>
              <a:t>4</a:t>
            </a:r>
            <a:r>
              <a:rPr lang="cs-CZ" b="1" dirty="0" smtClean="0">
                <a:solidFill>
                  <a:srgbClr val="FFFF00"/>
                </a:solidFill>
              </a:rPr>
              <a:t>: skleníkový efekt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pevné a kapalné částice: zdravotní rizika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těžké kovy (</a:t>
            </a:r>
            <a:r>
              <a:rPr lang="cs-CZ" b="1" dirty="0" err="1" smtClean="0">
                <a:solidFill>
                  <a:srgbClr val="FFFF00"/>
                </a:solidFill>
              </a:rPr>
              <a:t>Pb</a:t>
            </a:r>
            <a:r>
              <a:rPr lang="cs-CZ" b="1" dirty="0" smtClean="0">
                <a:solidFill>
                  <a:srgbClr val="FFFF00"/>
                </a:solidFill>
              </a:rPr>
              <a:t>, </a:t>
            </a:r>
            <a:r>
              <a:rPr lang="cs-CZ" b="1" dirty="0" err="1" smtClean="0">
                <a:solidFill>
                  <a:srgbClr val="FFFF00"/>
                </a:solidFill>
              </a:rPr>
              <a:t>Hg</a:t>
            </a:r>
            <a:r>
              <a:rPr lang="cs-CZ" b="1" dirty="0" smtClean="0">
                <a:solidFill>
                  <a:srgbClr val="FFFF00"/>
                </a:solidFill>
              </a:rPr>
              <a:t>): toxické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freony: destrukce ozónové vrstvy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amoniak NH</a:t>
            </a:r>
            <a:r>
              <a:rPr lang="cs-CZ" b="1" baseline="-25000" dirty="0" smtClean="0">
                <a:solidFill>
                  <a:srgbClr val="FFFF00"/>
                </a:solidFill>
              </a:rPr>
              <a:t>3</a:t>
            </a:r>
            <a:r>
              <a:rPr lang="cs-CZ" b="1" dirty="0" smtClean="0">
                <a:solidFill>
                  <a:srgbClr val="FFFF00"/>
                </a:solidFill>
              </a:rPr>
              <a:t>: toxický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radioaktivní látky</a:t>
            </a:r>
          </a:p>
          <a:p>
            <a:endParaRPr lang="cs-CZ" b="1" dirty="0" smtClean="0">
              <a:solidFill>
                <a:srgbClr val="FFFF00"/>
              </a:solidFill>
            </a:endParaRPr>
          </a:p>
          <a:p>
            <a:endParaRPr lang="cs-CZ" b="1" dirty="0" smtClean="0">
              <a:solidFill>
                <a:srgbClr val="FFFF00"/>
              </a:solidFill>
            </a:endParaRPr>
          </a:p>
          <a:p>
            <a:endParaRPr lang="cs-CZ" b="1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FFFF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Atmosféra Země: shrnutí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8632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000" b="1" dirty="0" smtClean="0">
                <a:solidFill>
                  <a:srgbClr val="FFFF00"/>
                </a:solidFill>
              </a:rPr>
              <a:t>Vnější hranice atmosféry?</a:t>
            </a:r>
          </a:p>
          <a:p>
            <a:pPr>
              <a:buNone/>
            </a:pPr>
            <a:r>
              <a:rPr lang="cs-CZ" sz="2000" b="1" dirty="0" smtClean="0">
                <a:solidFill>
                  <a:srgbClr val="FFFF00"/>
                </a:solidFill>
              </a:rPr>
              <a:t>100 km</a:t>
            </a:r>
          </a:p>
          <a:p>
            <a:pPr>
              <a:buNone/>
            </a:pPr>
            <a:r>
              <a:rPr lang="cs-CZ" sz="2000" b="1" dirty="0" smtClean="0">
                <a:solidFill>
                  <a:srgbClr val="FFFF00"/>
                </a:solidFill>
              </a:rPr>
              <a:t>Význam pro existenci života?</a:t>
            </a:r>
          </a:p>
          <a:p>
            <a:pPr>
              <a:buNone/>
            </a:pPr>
            <a:r>
              <a:rPr lang="cs-CZ" sz="2000" b="1" dirty="0" smtClean="0">
                <a:solidFill>
                  <a:srgbClr val="FFFF00"/>
                </a:solidFill>
              </a:rPr>
              <a:t>ochrana před UV, vyrovnávání teplot, ohřívání </a:t>
            </a:r>
            <a:r>
              <a:rPr lang="cs-CZ" sz="2000" b="1" dirty="0" smtClean="0">
                <a:solidFill>
                  <a:srgbClr val="FFFF00"/>
                </a:solidFill>
              </a:rPr>
              <a:t>povrchu</a:t>
            </a:r>
            <a:endParaRPr lang="cs-CZ" sz="2000" b="1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cs-CZ" sz="2000" b="1" dirty="0" smtClean="0">
                <a:solidFill>
                  <a:srgbClr val="FFFF00"/>
                </a:solidFill>
              </a:rPr>
              <a:t> Složení?</a:t>
            </a:r>
          </a:p>
          <a:p>
            <a:pPr>
              <a:buNone/>
            </a:pPr>
            <a:r>
              <a:rPr lang="cs-CZ" sz="2000" b="1" dirty="0" smtClean="0">
                <a:solidFill>
                  <a:srgbClr val="FFFF00"/>
                </a:solidFill>
              </a:rPr>
              <a:t>dusík (N</a:t>
            </a:r>
            <a:r>
              <a:rPr lang="cs-CZ" sz="2000" b="1" baseline="-25000" dirty="0" smtClean="0">
                <a:solidFill>
                  <a:srgbClr val="FFFF00"/>
                </a:solidFill>
              </a:rPr>
              <a:t>2</a:t>
            </a:r>
            <a:r>
              <a:rPr lang="cs-CZ" sz="2000" b="1" dirty="0" smtClean="0">
                <a:solidFill>
                  <a:srgbClr val="FFFF00"/>
                </a:solidFill>
              </a:rPr>
              <a:t>) </a:t>
            </a:r>
            <a:r>
              <a:rPr lang="cs-CZ" sz="2000" b="1" dirty="0" smtClean="0">
                <a:solidFill>
                  <a:srgbClr val="FFFF00"/>
                </a:solidFill>
              </a:rPr>
              <a:t>78 %, </a:t>
            </a:r>
            <a:r>
              <a:rPr lang="cs-CZ" sz="2000" b="1" dirty="0" smtClean="0">
                <a:solidFill>
                  <a:srgbClr val="FFFF00"/>
                </a:solidFill>
              </a:rPr>
              <a:t>kyslík (O</a:t>
            </a:r>
            <a:r>
              <a:rPr lang="cs-CZ" sz="2000" b="1" baseline="-25000" dirty="0" smtClean="0">
                <a:solidFill>
                  <a:srgbClr val="FFFF00"/>
                </a:solidFill>
              </a:rPr>
              <a:t>2</a:t>
            </a:r>
            <a:r>
              <a:rPr lang="cs-CZ" sz="2000" b="1" dirty="0" smtClean="0">
                <a:solidFill>
                  <a:srgbClr val="FFFF00"/>
                </a:solidFill>
              </a:rPr>
              <a:t>) </a:t>
            </a:r>
            <a:r>
              <a:rPr lang="cs-CZ" sz="2000" b="1" dirty="0" smtClean="0">
                <a:solidFill>
                  <a:srgbClr val="FFFF00"/>
                </a:solidFill>
              </a:rPr>
              <a:t>21 %, </a:t>
            </a:r>
            <a:r>
              <a:rPr lang="cs-CZ" sz="2000" b="1" dirty="0" smtClean="0">
                <a:solidFill>
                  <a:srgbClr val="FFFF00"/>
                </a:solidFill>
              </a:rPr>
              <a:t>argon (Ar) </a:t>
            </a:r>
            <a:r>
              <a:rPr lang="cs-CZ" sz="2000" b="1" dirty="0" smtClean="0">
                <a:solidFill>
                  <a:srgbClr val="FFFF00"/>
                </a:solidFill>
              </a:rPr>
              <a:t>0.9 %, </a:t>
            </a:r>
            <a:r>
              <a:rPr lang="cs-CZ" sz="2000" b="1" dirty="0" smtClean="0">
                <a:solidFill>
                  <a:srgbClr val="FFFF00"/>
                </a:solidFill>
              </a:rPr>
              <a:t>oxid uhličitý (CO</a:t>
            </a:r>
            <a:r>
              <a:rPr lang="cs-CZ" sz="2000" b="1" baseline="-25000" dirty="0" smtClean="0">
                <a:solidFill>
                  <a:srgbClr val="FFFF00"/>
                </a:solidFill>
              </a:rPr>
              <a:t>2</a:t>
            </a:r>
            <a:r>
              <a:rPr lang="cs-CZ" sz="2000" b="1" dirty="0" smtClean="0">
                <a:solidFill>
                  <a:srgbClr val="FFFF00"/>
                </a:solidFill>
              </a:rPr>
              <a:t>) </a:t>
            </a:r>
            <a:r>
              <a:rPr lang="cs-CZ" sz="2000" b="1" dirty="0" smtClean="0">
                <a:solidFill>
                  <a:srgbClr val="FFFF00"/>
                </a:solidFill>
              </a:rPr>
              <a:t>0.04 %</a:t>
            </a:r>
            <a:endParaRPr lang="cs-CZ" sz="2000" b="1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cs-CZ" sz="2000" b="1" dirty="0" smtClean="0">
                <a:solidFill>
                  <a:srgbClr val="FFFF00"/>
                </a:solidFill>
              </a:rPr>
              <a:t>Vrstvy?</a:t>
            </a:r>
          </a:p>
          <a:p>
            <a:pPr>
              <a:buNone/>
            </a:pPr>
            <a:r>
              <a:rPr lang="cs-CZ" sz="2000" b="1" dirty="0" smtClean="0">
                <a:solidFill>
                  <a:srgbClr val="FFFF00"/>
                </a:solidFill>
              </a:rPr>
              <a:t>troposféra, stratosféra, mezosféra, termosféra</a:t>
            </a:r>
          </a:p>
          <a:p>
            <a:pPr>
              <a:buNone/>
            </a:pPr>
            <a:r>
              <a:rPr lang="cs-CZ" sz="2000" b="1" dirty="0" smtClean="0">
                <a:solidFill>
                  <a:srgbClr val="FFFF00"/>
                </a:solidFill>
              </a:rPr>
              <a:t>Uveďte několik příkladů znečišťování ovzduší lidskou činností:</a:t>
            </a:r>
          </a:p>
          <a:p>
            <a:pPr>
              <a:buNone/>
            </a:pPr>
            <a:r>
              <a:rPr lang="cs-CZ" sz="2000" b="1" dirty="0" smtClean="0">
                <a:solidFill>
                  <a:srgbClr val="FFFF00"/>
                </a:solidFill>
              </a:rPr>
              <a:t>spalování rozličných paliv, spreje, vojenství atd.</a:t>
            </a:r>
          </a:p>
          <a:p>
            <a:pPr>
              <a:buNone/>
            </a:pPr>
            <a:r>
              <a:rPr lang="cs-CZ" sz="2000" b="1" dirty="0" smtClean="0">
                <a:solidFill>
                  <a:srgbClr val="FFFF00"/>
                </a:solidFill>
              </a:rPr>
              <a:t>Uveďte několik konkrétních látek znečišťujících atmosféru:</a:t>
            </a:r>
          </a:p>
          <a:p>
            <a:pPr marL="0">
              <a:buNone/>
            </a:pPr>
            <a:r>
              <a:rPr lang="cs-CZ" sz="2000" b="1" dirty="0" smtClean="0">
                <a:solidFill>
                  <a:srgbClr val="FFFF00"/>
                </a:solidFill>
              </a:rPr>
              <a:t>oxidy síry a dusíku, oxid uhelnatý, </a:t>
            </a:r>
            <a:r>
              <a:rPr lang="cs-CZ" sz="2000" b="1" dirty="0" err="1" smtClean="0">
                <a:solidFill>
                  <a:srgbClr val="FFFF00"/>
                </a:solidFill>
              </a:rPr>
              <a:t>methan</a:t>
            </a:r>
            <a:r>
              <a:rPr lang="cs-CZ" sz="2000" b="1" dirty="0" smtClean="0">
                <a:solidFill>
                  <a:srgbClr val="FFFF00"/>
                </a:solidFill>
              </a:rPr>
              <a:t> CH</a:t>
            </a:r>
            <a:r>
              <a:rPr lang="cs-CZ" sz="2000" b="1" baseline="-25000" dirty="0" smtClean="0">
                <a:solidFill>
                  <a:srgbClr val="FFFF00"/>
                </a:solidFill>
              </a:rPr>
              <a:t>4</a:t>
            </a:r>
            <a:r>
              <a:rPr lang="cs-CZ" sz="2000" b="1" dirty="0" smtClean="0">
                <a:solidFill>
                  <a:srgbClr val="FFFF00"/>
                </a:solidFill>
              </a:rPr>
              <a:t>, pevné a kapalné částice, těžké kovy (</a:t>
            </a:r>
            <a:r>
              <a:rPr lang="cs-CZ" sz="2000" b="1" dirty="0" err="1" smtClean="0">
                <a:solidFill>
                  <a:srgbClr val="FFFF00"/>
                </a:solidFill>
              </a:rPr>
              <a:t>Pb</a:t>
            </a:r>
            <a:r>
              <a:rPr lang="cs-CZ" sz="2000" b="1" dirty="0" smtClean="0">
                <a:solidFill>
                  <a:srgbClr val="FFFF00"/>
                </a:solidFill>
              </a:rPr>
              <a:t>, </a:t>
            </a:r>
            <a:r>
              <a:rPr lang="cs-CZ" sz="2000" b="1" dirty="0" err="1" smtClean="0">
                <a:solidFill>
                  <a:srgbClr val="FFFF00"/>
                </a:solidFill>
              </a:rPr>
              <a:t>Hg</a:t>
            </a:r>
            <a:r>
              <a:rPr lang="cs-CZ" sz="2000" b="1" dirty="0" smtClean="0">
                <a:solidFill>
                  <a:srgbClr val="FFFF00"/>
                </a:solidFill>
              </a:rPr>
              <a:t>), freony, amoniak NH</a:t>
            </a:r>
            <a:r>
              <a:rPr lang="cs-CZ" sz="2000" b="1" baseline="-25000" dirty="0" smtClean="0">
                <a:solidFill>
                  <a:srgbClr val="FFFF00"/>
                </a:solidFill>
              </a:rPr>
              <a:t>3</a:t>
            </a:r>
            <a:r>
              <a:rPr lang="cs-CZ" sz="2000" b="1" dirty="0" smtClean="0">
                <a:solidFill>
                  <a:srgbClr val="FFFF00"/>
                </a:solidFill>
              </a:rPr>
              <a:t>, radioaktivní látky</a:t>
            </a:r>
          </a:p>
          <a:p>
            <a:pPr>
              <a:buNone/>
            </a:pPr>
            <a:endParaRPr lang="cs-CZ" sz="1600" b="1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cs-CZ" sz="1600" b="1" dirty="0" smtClean="0">
              <a:solidFill>
                <a:srgbClr val="FFFF00"/>
              </a:solidFill>
            </a:endParaRPr>
          </a:p>
          <a:p>
            <a:endParaRPr lang="cs-CZ" b="1" dirty="0" smtClean="0">
              <a:solidFill>
                <a:srgbClr val="FFFF00"/>
              </a:solidFill>
            </a:endParaRPr>
          </a:p>
          <a:p>
            <a:endParaRPr lang="cs-CZ" b="1" dirty="0" smtClean="0">
              <a:solidFill>
                <a:srgbClr val="FFFF00"/>
              </a:solidFill>
            </a:endParaRPr>
          </a:p>
          <a:p>
            <a:endParaRPr lang="cs-CZ" b="1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FFFF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285992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Děkuji za pozornost.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1681</TotalTime>
  <Words>546</Words>
  <Application>Microsoft Office PowerPoint</Application>
  <PresentationFormat>Předvádění na obrazovce (4:3)</PresentationFormat>
  <Paragraphs>80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Atmosféra Země</vt:lpstr>
      <vt:lpstr>Atmosféra Země</vt:lpstr>
      <vt:lpstr>Atmosféra Země</vt:lpstr>
      <vt:lpstr>Atmosféra Země</vt:lpstr>
      <vt:lpstr>Atmosféra Země Znečišťování lidskou činností</vt:lpstr>
      <vt:lpstr>Atmosféra Země Znečišťování lidskou činností</vt:lpstr>
      <vt:lpstr>Atmosféra Země: shrnutí</vt:lpstr>
      <vt:lpstr>Děkuji za pozornost.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User1</dc:creator>
  <cp:lastModifiedBy>Jirka</cp:lastModifiedBy>
  <cp:revision>156</cp:revision>
  <dcterms:created xsi:type="dcterms:W3CDTF">2012-11-21T17:26:46Z</dcterms:created>
  <dcterms:modified xsi:type="dcterms:W3CDTF">2013-05-02T17:49:16Z</dcterms:modified>
</cp:coreProperties>
</file>