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drawings/drawing1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3"/>
  </p:notesMasterIdLst>
  <p:sldIdLst>
    <p:sldId id="267" r:id="rId2"/>
    <p:sldId id="256" r:id="rId3"/>
    <p:sldId id="265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5.810785939682441E-3"/>
          <c:y val="0.15203980099502487"/>
          <c:w val="0.69367584027339058"/>
          <c:h val="0.8365884861407249"/>
        </c:manualLayout>
      </c:layout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obsah látek</c:v>
                </c:pt>
              </c:strCache>
            </c:strRef>
          </c:tx>
          <c:explosion val="1"/>
          <c:dPt>
            <c:idx val="0"/>
            <c:bubble3D val="0"/>
          </c:dPt>
          <c:dPt>
            <c:idx val="1"/>
            <c:bubble3D val="0"/>
          </c:dPt>
          <c:dPt>
            <c:idx val="2"/>
            <c:bubble3D val="0"/>
          </c:dPt>
          <c:dPt>
            <c:idx val="3"/>
            <c:bubble3D val="0"/>
          </c:dPt>
          <c:cat>
            <c:strRef>
              <c:f>List1!$A$2:$A$5</c:f>
              <c:strCache>
                <c:ptCount val="4"/>
                <c:pt idx="0">
                  <c:v>jalovina</c:v>
                </c:pt>
                <c:pt idx="1">
                  <c:v>prchavé hořlaviny</c:v>
                </c:pt>
                <c:pt idx="2">
                  <c:v>voda</c:v>
                </c:pt>
                <c:pt idx="3">
                  <c:v>síra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0.7</c:v>
                </c:pt>
                <c:pt idx="1">
                  <c:v>5.5</c:v>
                </c:pt>
                <c:pt idx="2">
                  <c:v>3.2</c:v>
                </c:pt>
                <c:pt idx="3">
                  <c:v>0.6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71124596760206737"/>
          <c:y val="0.14876983514315612"/>
          <c:w val="0.18881138205741899"/>
          <c:h val="0.61075463606264901"/>
        </c:manualLayout>
      </c:layout>
      <c:overlay val="0"/>
    </c:legend>
    <c:plotVisOnly val="1"/>
    <c:dispBlanksAs val="zero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0.33616</cdr:x>
      <cdr:y>0.1085</cdr:y>
    </cdr:from>
    <cdr:to>
      <cdr:x>0.47238</cdr:x>
      <cdr:y>0.32296</cdr:y>
    </cdr:to>
    <cdr:sp macro="" textlink="">
      <cdr:nvSpPr>
        <cdr:cNvPr id="2" name="Obdélník 1"/>
        <cdr:cNvSpPr/>
      </cdr:nvSpPr>
      <cdr:spPr>
        <a:xfrm xmlns:a="http://schemas.openxmlformats.org/drawingml/2006/main" rot="20232077">
          <a:off x="2907347" y="474352"/>
          <a:ext cx="1178126" cy="937629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square" lIns="91440" tIns="45720" rIns="91440" bIns="45720">
          <a:spAutoFit/>
        </a:bodyPr>
        <a:lstStyle xmlns:a="http://schemas.openxmlformats.org/drawingml/2006/main"/>
        <a:p xmlns:a="http://schemas.openxmlformats.org/drawingml/2006/main">
          <a:pPr algn="ctr"/>
          <a:r>
            <a:rPr lang="cs-CZ" sz="1800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2-10</a:t>
          </a:r>
          <a:r>
            <a:rPr lang="cs-CZ" sz="5400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 </a:t>
          </a:r>
          <a:r>
            <a:rPr lang="cs-CZ" sz="1800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%</a:t>
          </a:r>
          <a:endParaRPr lang="cs-CZ" sz="1800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cdr:txBody>
    </cdr:sp>
  </cdr:relSizeAnchor>
  <cdr:relSizeAnchor xmlns:cdr="http://schemas.openxmlformats.org/drawingml/2006/chartDrawing">
    <cdr:from>
      <cdr:x>0.44219</cdr:x>
      <cdr:y>0.39591</cdr:y>
    </cdr:from>
    <cdr:to>
      <cdr:x>0.59577</cdr:x>
      <cdr:y>0.48149</cdr:y>
    </cdr:to>
    <cdr:sp macro="" textlink="">
      <cdr:nvSpPr>
        <cdr:cNvPr id="3" name="Obdélník 2"/>
        <cdr:cNvSpPr/>
      </cdr:nvSpPr>
      <cdr:spPr>
        <a:xfrm xmlns:a="http://schemas.openxmlformats.org/drawingml/2006/main">
          <a:off x="3824369" y="1730909"/>
          <a:ext cx="1328267" cy="374141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square" lIns="91440" tIns="45720" rIns="91440" bIns="45720">
          <a:spAutoFit/>
        </a:bodyPr>
        <a:lstStyle xmlns:a="http://schemas.openxmlformats.org/drawingml/2006/main"/>
        <a:p xmlns:a="http://schemas.openxmlformats.org/drawingml/2006/main">
          <a:pPr algn="ctr"/>
          <a:r>
            <a:rPr lang="cs-CZ" sz="1800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50-60%</a:t>
          </a:r>
          <a:endParaRPr lang="cs-CZ" sz="1800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cdr:txBody>
    </cdr:sp>
  </cdr:relSizeAnchor>
  <cdr:relSizeAnchor xmlns:cdr="http://schemas.openxmlformats.org/drawingml/2006/chartDrawing">
    <cdr:from>
      <cdr:x>0.15491</cdr:x>
      <cdr:y>0.32943</cdr:y>
    </cdr:from>
    <cdr:to>
      <cdr:x>0.24447</cdr:x>
      <cdr:y>0.41501</cdr:y>
    </cdr:to>
    <cdr:sp macro="" textlink="">
      <cdr:nvSpPr>
        <cdr:cNvPr id="4" name="Obdélník 3"/>
        <cdr:cNvSpPr/>
      </cdr:nvSpPr>
      <cdr:spPr>
        <a:xfrm xmlns:a="http://schemas.openxmlformats.org/drawingml/2006/main">
          <a:off x="1339741" y="1440260"/>
          <a:ext cx="774635" cy="374141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none" lIns="91440" tIns="45720" rIns="91440" bIns="45720">
          <a:spAutoFit/>
        </a:bodyPr>
        <a:lstStyle xmlns:a="http://schemas.openxmlformats.org/drawingml/2006/main"/>
        <a:p xmlns:a="http://schemas.openxmlformats.org/drawingml/2006/main">
          <a:pPr algn="ctr"/>
          <a:r>
            <a:rPr lang="cs-CZ" sz="1800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5-40%</a:t>
          </a:r>
          <a:endParaRPr lang="cs-CZ" sz="1800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cdr:txBody>
    </cdr:sp>
  </cdr:relSizeAnchor>
  <cdr:relSizeAnchor xmlns:cdr="http://schemas.openxmlformats.org/drawingml/2006/chartDrawing">
    <cdr:from>
      <cdr:x>0.28099</cdr:x>
      <cdr:y>0.19259</cdr:y>
    </cdr:from>
    <cdr:to>
      <cdr:x>0.35798</cdr:x>
      <cdr:y>0.27817</cdr:y>
    </cdr:to>
    <cdr:sp macro="" textlink="">
      <cdr:nvSpPr>
        <cdr:cNvPr id="5" name="Obdélník 4"/>
        <cdr:cNvSpPr/>
      </cdr:nvSpPr>
      <cdr:spPr>
        <a:xfrm xmlns:a="http://schemas.openxmlformats.org/drawingml/2006/main" rot="2072179">
          <a:off x="2430186" y="842005"/>
          <a:ext cx="665888" cy="374141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none" lIns="91440" tIns="45720" rIns="91440" bIns="45720">
          <a:spAutoFit/>
        </a:bodyPr>
        <a:lstStyle xmlns:a="http://schemas.openxmlformats.org/drawingml/2006/main"/>
        <a:p xmlns:a="http://schemas.openxmlformats.org/drawingml/2006/main">
          <a:pPr algn="ctr"/>
          <a:r>
            <a:rPr lang="cs-CZ" sz="1800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0,5-2</a:t>
          </a:r>
          <a:endParaRPr lang="cs-CZ" sz="1800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EC848752-7C02-4544-8C83-CD37C5678F6E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7BEB787-CF80-4BC0-BBDB-8F598531D9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20598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0E263CD-EFAC-464C-976E-E5953FD28A6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pPr>
              <a:defRPr/>
            </a:pPr>
            <a:fld id="{12771A6E-D6AF-423D-A60F-C59355089D63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A3E12D0-CF3D-4936-A0B4-03884826FD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513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D69254-DD64-4315-B67D-198BB890969F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11747-8C24-4F28-BC02-22AE8A3FFF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4366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vnoramenný trojúhelník 4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6" name="Přímá spojovací čára 12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14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7F86EA-6872-4600-9AA7-84309B95DD38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BDA49F-FE47-4B01-B8F0-3662EF5525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9466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A1A4BA-1552-4D51-AA8D-953C34039923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6F8619-8BC1-42D5-939B-D7059E9392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1844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DB7B2A-B5EA-49D3-B5B9-BF43C0D3FEF0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C37B3974-C6AF-4B17-945E-F5BB54B1A2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4164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D54EB-654F-4918-9AD9-58B9A75A576B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F4FB77-E1FC-4D9E-8349-B56BC1DE74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188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B17887-E070-45F3-AD08-6703CC05C08F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6A8236-B961-4EF9-95FE-71A608076B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85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fld id="{DA3F73A7-4A02-4BD7-A69C-0738A29BAB31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fld id="{49810B8F-7558-49B9-8FEE-97B7A9AEC2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74297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fld id="{DFB6C2CA-C411-4B32-947E-C91DA8316EBB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/>
            </a:lvl1pPr>
          </a:lstStyle>
          <a:p>
            <a:pPr>
              <a:defRPr/>
            </a:pPr>
            <a:fld id="{A17B53C8-4634-4441-80BF-54DA432E01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46342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96246E-88C8-42B1-86E7-063117394A79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8CDBD-C7AE-4F27-8D25-ECB2ED26E6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399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35519-04DD-4B8F-BFA4-FE1F39AA3C8B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5A2242-C709-490A-B93A-A1A2EBA8BB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82002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9042905A-A6E2-4666-8B70-9459D709611F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A7DBEB1A-5A57-4405-ABD9-6B05F2BE1D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7" r:id="rId1"/>
    <p:sldLayoutId id="2147483808" r:id="rId2"/>
    <p:sldLayoutId id="2147483809" r:id="rId3"/>
    <p:sldLayoutId id="2147483802" r:id="rId4"/>
    <p:sldLayoutId id="2147483810" r:id="rId5"/>
    <p:sldLayoutId id="2147483803" r:id="rId6"/>
    <p:sldLayoutId id="2147483804" r:id="rId7"/>
    <p:sldLayoutId id="2147483811" r:id="rId8"/>
    <p:sldLayoutId id="2147483812" r:id="rId9"/>
    <p:sldLayoutId id="2147483805" r:id="rId10"/>
    <p:sldLayoutId id="2147483806" r:id="rId11"/>
  </p:sldLayoutIdLst>
  <p:txStyles>
    <p:titleStyle>
      <a:lvl1pPr marL="484188" indent="-484188" algn="l" rtl="0" eaLnBrk="0" fontAlgn="base" hangingPunct="0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B75B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indent="-484188"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FB75B"/>
          </a:solidFill>
          <a:latin typeface="Century Gothic" pitchFamily="34" charset="0"/>
        </a:defRPr>
      </a:lvl2pPr>
      <a:lvl3pPr marL="484188" indent="-484188"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FB75B"/>
          </a:solidFill>
          <a:latin typeface="Century Gothic" pitchFamily="34" charset="0"/>
        </a:defRPr>
      </a:lvl3pPr>
      <a:lvl4pPr marL="484188" indent="-484188"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FB75B"/>
          </a:solidFill>
          <a:latin typeface="Century Gothic" pitchFamily="34" charset="0"/>
        </a:defRPr>
      </a:lvl4pPr>
      <a:lvl5pPr marL="484188" indent="-484188"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FB75B"/>
          </a:solidFill>
          <a:latin typeface="Century Gothic" pitchFamily="34" charset="0"/>
        </a:defRPr>
      </a:lvl5pPr>
      <a:lvl6pPr marL="941388" indent="-484188" algn="l" rtl="0" fontAlgn="base">
        <a:spcBef>
          <a:spcPct val="0"/>
        </a:spcBef>
        <a:spcAft>
          <a:spcPct val="0"/>
        </a:spcAft>
        <a:defRPr sz="4200">
          <a:solidFill>
            <a:srgbClr val="FFB75B"/>
          </a:solidFill>
          <a:latin typeface="Century Gothic" pitchFamily="34" charset="0"/>
        </a:defRPr>
      </a:lvl6pPr>
      <a:lvl7pPr marL="1398588" indent="-484188" algn="l" rtl="0" fontAlgn="base">
        <a:spcBef>
          <a:spcPct val="0"/>
        </a:spcBef>
        <a:spcAft>
          <a:spcPct val="0"/>
        </a:spcAft>
        <a:defRPr sz="4200">
          <a:solidFill>
            <a:srgbClr val="FFB75B"/>
          </a:solidFill>
          <a:latin typeface="Century Gothic" pitchFamily="34" charset="0"/>
        </a:defRPr>
      </a:lvl7pPr>
      <a:lvl8pPr marL="1855788" indent="-484188" algn="l" rtl="0" fontAlgn="base">
        <a:spcBef>
          <a:spcPct val="0"/>
        </a:spcBef>
        <a:spcAft>
          <a:spcPct val="0"/>
        </a:spcAft>
        <a:defRPr sz="4200">
          <a:solidFill>
            <a:srgbClr val="FFB75B"/>
          </a:solidFill>
          <a:latin typeface="Century Gothic" pitchFamily="34" charset="0"/>
        </a:defRPr>
      </a:lvl8pPr>
      <a:lvl9pPr marL="2312988" indent="-484188" algn="l" rtl="0" fontAlgn="base">
        <a:spcBef>
          <a:spcPct val="0"/>
        </a:spcBef>
        <a:spcAft>
          <a:spcPct val="0"/>
        </a:spcAft>
        <a:defRPr sz="4200">
          <a:solidFill>
            <a:srgbClr val="FFB75B"/>
          </a:solidFill>
          <a:latin typeface="Century Gothic" pitchFamily="34" charset="0"/>
        </a:defRPr>
      </a:lvl9pPr>
    </p:titleStyle>
    <p:bodyStyle>
      <a:lvl1pPr marL="447675" indent="-3825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eaLnBrk="0" fontAlgn="base" hangingPunct="0">
        <a:spcBef>
          <a:spcPct val="20000"/>
        </a:spcBef>
        <a:spcAft>
          <a:spcPct val="0"/>
        </a:spcAft>
        <a:buClr>
          <a:srgbClr val="F4BF8E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jirka59.sweb.cz/Mazury_reportaz/fotky/jantar.jpg" TargetMode="External"/><Relationship Id="rId3" Type="http://schemas.openxmlformats.org/officeDocument/2006/relationships/hyperlink" Target="http://www.gweb.cz/" TargetMode="External"/><Relationship Id="rId7" Type="http://schemas.openxmlformats.org/officeDocument/2006/relationships/hyperlink" Target="http://www.osel.cz/_popisky/117_/s_1176226800.jpg" TargetMode="External"/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orislavdopudja.net/img/works/mastodont_kreon_by_leon_obadic_2003._1.gif" TargetMode="External"/><Relationship Id="rId5" Type="http://schemas.openxmlformats.org/officeDocument/2006/relationships/hyperlink" Target="http://info-koktejl.cz/gallery/1244578859.jpg" TargetMode="External"/><Relationship Id="rId4" Type="http://schemas.openxmlformats.org/officeDocument/2006/relationships/hyperlink" Target="http://www.borislavdopudja.ne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195" name="Text Box 6"/>
          <p:cNvSpPr txBox="1">
            <a:spLocks noChangeArrowheads="1"/>
          </p:cNvSpPr>
          <p:nvPr/>
        </p:nvSpPr>
        <p:spPr bwMode="auto">
          <a:xfrm>
            <a:off x="684213" y="1628775"/>
            <a:ext cx="77041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/>
          </a:p>
        </p:txBody>
      </p:sp>
      <p:sp>
        <p:nvSpPr>
          <p:cNvPr id="8196" name="Text Box 67"/>
          <p:cNvSpPr txBox="1">
            <a:spLocks noChangeArrowheads="1"/>
          </p:cNvSpPr>
          <p:nvPr/>
        </p:nvSpPr>
        <p:spPr bwMode="auto">
          <a:xfrm>
            <a:off x="1258888" y="1844675"/>
            <a:ext cx="54737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203" name="Group 15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0201741"/>
              </p:ext>
            </p:extLst>
          </p:nvPr>
        </p:nvGraphicFramePr>
        <p:xfrm>
          <a:off x="1763713" y="1773238"/>
          <a:ext cx="5761037" cy="2625723"/>
        </p:xfrm>
        <a:graphic>
          <a:graphicData uri="http://schemas.openxmlformats.org/drawingml/2006/table">
            <a:tbl>
              <a:tblPr/>
              <a:tblGrid>
                <a:gridCol w="1762125"/>
                <a:gridCol w="3998912"/>
              </a:tblGrid>
              <a:tr h="640234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VY_32_INOVACE_5/13_ČLOVĚK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PŘÍRODA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31" marB="4573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828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1" marB="4573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1" marB="45731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801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31" marB="45731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Přírodopis</a:t>
                      </a:r>
                    </a:p>
                  </a:txBody>
                  <a:tcPr marT="45731" marB="45731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801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T="45731" marB="45731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9.</a:t>
                      </a:r>
                    </a:p>
                  </a:txBody>
                  <a:tcPr marT="45731" marB="45731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801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Poznámka: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31" marB="45731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Třetihory</a:t>
                      </a:r>
                    </a:p>
                  </a:txBody>
                  <a:tcPr marT="45731" marB="45731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801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Vypracoval: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31" marB="45731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Zdeňka Buchtová</a:t>
                      </a:r>
                    </a:p>
                  </a:txBody>
                  <a:tcPr marT="45731" marB="45731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916832"/>
            <a:ext cx="7344816" cy="1656184"/>
          </a:xfrm>
        </p:spPr>
        <p:txBody>
          <a:bodyPr/>
          <a:lstStyle/>
          <a:p>
            <a:pPr marL="484632" indent="0" eaLnBrk="1" fontAlgn="auto" hangingPunct="1">
              <a:spcAft>
                <a:spcPts val="0"/>
              </a:spcAft>
              <a:defRPr/>
            </a:pPr>
            <a:r>
              <a:rPr lang="cs-CZ" sz="9600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Třetihory</a:t>
            </a: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 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612576" y="4653136"/>
            <a:ext cx="8062912" cy="1726008"/>
          </a:xfrm>
          <a:ln>
            <a:miter lim="800000"/>
            <a:headEnd/>
            <a:tailEnd/>
          </a:ln>
          <a:extLst/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z="32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z="32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/>
              <a:t>Před 65-3 miliony lety</a:t>
            </a:r>
            <a:endParaRPr lang="en-US" sz="24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Třetihory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pPr eaLnBrk="1" hangingPunct="1"/>
            <a:r>
              <a:rPr lang="cs-CZ" sz="2400" dirty="0" smtClean="0"/>
              <a:t>Často </a:t>
            </a:r>
            <a:r>
              <a:rPr lang="cs-CZ" sz="2400" dirty="0" smtClean="0"/>
              <a:t>nazývány jako novověk </a:t>
            </a:r>
            <a:r>
              <a:rPr lang="cs-CZ" sz="2400" dirty="0" smtClean="0"/>
              <a:t>Země.</a:t>
            </a:r>
            <a:endParaRPr lang="cs-CZ" sz="2400" dirty="0" smtClean="0"/>
          </a:p>
          <a:p>
            <a:pPr eaLnBrk="1" hangingPunct="1"/>
            <a:r>
              <a:rPr lang="cs-CZ" sz="2400" dirty="0" smtClean="0"/>
              <a:t>Dělí </a:t>
            </a:r>
            <a:r>
              <a:rPr lang="cs-CZ" sz="2400" dirty="0" smtClean="0"/>
              <a:t>se na: </a:t>
            </a:r>
            <a:r>
              <a:rPr lang="cs-CZ" sz="2400" dirty="0" smtClean="0"/>
              <a:t>paleogén a</a:t>
            </a:r>
            <a:endParaRPr lang="cs-CZ" sz="2400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400" dirty="0" smtClean="0"/>
              <a:t>                    </a:t>
            </a:r>
            <a:r>
              <a:rPr lang="cs-CZ" sz="2400" dirty="0" smtClean="0"/>
              <a:t>   neogén.</a:t>
            </a:r>
            <a:endParaRPr lang="cs-CZ" sz="2400" dirty="0" smtClean="0"/>
          </a:p>
          <a:p>
            <a:pPr eaLnBrk="1" hangingPunct="1"/>
            <a:r>
              <a:rPr lang="cs-CZ" sz="2400" dirty="0" smtClean="0"/>
              <a:t>Rozvinulo </a:t>
            </a:r>
            <a:r>
              <a:rPr lang="cs-CZ" sz="2400" dirty="0" smtClean="0"/>
              <a:t>se mnoho důležitých druhů rostlinstva a </a:t>
            </a:r>
            <a:r>
              <a:rPr lang="cs-CZ" sz="2400" dirty="0" smtClean="0"/>
              <a:t>živočišstva.</a:t>
            </a:r>
            <a:endParaRPr lang="cs-CZ" sz="2400" dirty="0" smtClean="0"/>
          </a:p>
          <a:p>
            <a:pPr eaLnBrk="1" hangingPunct="1"/>
            <a:r>
              <a:rPr lang="cs-CZ" sz="2400" dirty="0" smtClean="0"/>
              <a:t>Pro </a:t>
            </a:r>
            <a:r>
              <a:rPr lang="cs-CZ" sz="2400" dirty="0" smtClean="0"/>
              <a:t>většinu z nás je asi nejdůležitější vznik nehetnatců, do této skupiny se řadíme i my, </a:t>
            </a:r>
            <a:r>
              <a:rPr lang="cs-CZ" sz="2400" dirty="0" smtClean="0"/>
              <a:t>lidé.</a:t>
            </a:r>
            <a:endParaRPr lang="cs-CZ" sz="2400" dirty="0" smtClean="0"/>
          </a:p>
          <a:p>
            <a:pPr eaLnBrk="1" hangingPunct="1"/>
            <a:r>
              <a:rPr lang="cs-CZ" sz="2400" dirty="0" smtClean="0"/>
              <a:t>Vznikaly </a:t>
            </a:r>
            <a:r>
              <a:rPr lang="cs-CZ" sz="2400" dirty="0" smtClean="0"/>
              <a:t>mnohá pohoří: Alpy, Pyreneje, Karpaty a </a:t>
            </a:r>
            <a:r>
              <a:rPr lang="cs-CZ" sz="2400" dirty="0" smtClean="0"/>
              <a:t>Himaláje.</a:t>
            </a:r>
            <a:endParaRPr lang="cs-CZ" sz="2400" dirty="0" smtClean="0"/>
          </a:p>
          <a:p>
            <a:pPr eaLnBrk="1" hangingPunct="1"/>
            <a:r>
              <a:rPr lang="cs-CZ" sz="2400" dirty="0" smtClean="0"/>
              <a:t>Pro </a:t>
            </a:r>
            <a:r>
              <a:rPr lang="cs-CZ" sz="2400" dirty="0" smtClean="0"/>
              <a:t>počátek a konec terciéru  bylo typické zhoršení klimatických </a:t>
            </a:r>
            <a:r>
              <a:rPr lang="cs-CZ" sz="2400" dirty="0" smtClean="0"/>
              <a:t>podmínek.</a:t>
            </a:r>
            <a:endParaRPr lang="cs-CZ" sz="2400" dirty="0" smtClean="0"/>
          </a:p>
          <a:p>
            <a:pPr eaLnBrk="1" hangingPunct="1"/>
            <a:endParaRPr lang="cs-CZ" sz="2400" dirty="0" smtClean="0"/>
          </a:p>
          <a:p>
            <a:pPr eaLnBrk="1" hangingPunct="1"/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indent="0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               </a:t>
            </a:r>
            <a:r>
              <a:rPr lang="cs-CZ" sz="6000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 Fauna</a:t>
            </a:r>
            <a:endParaRPr lang="cs-CZ" sz="6000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/>
                </a:solidFill>
              </a:rPr>
              <a:t>Dírkovci </a:t>
            </a:r>
            <a:r>
              <a:rPr lang="cs-CZ" dirty="0" smtClean="0">
                <a:solidFill>
                  <a:schemeClr val="accent1"/>
                </a:solidFill>
              </a:rPr>
              <a:t>-</a:t>
            </a:r>
            <a:r>
              <a:rPr lang="cs-CZ" dirty="0" smtClean="0"/>
              <a:t> </a:t>
            </a:r>
            <a:r>
              <a:rPr lang="cs-CZ" sz="2000" dirty="0" smtClean="0"/>
              <a:t>(schránky velké až přes 10 cm) - </a:t>
            </a:r>
            <a:r>
              <a:rPr lang="cs-CZ" sz="2400" dirty="0" smtClean="0"/>
              <a:t>vymizeli v  2. polovině </a:t>
            </a:r>
            <a:r>
              <a:rPr lang="cs-CZ" sz="2400" dirty="0" smtClean="0"/>
              <a:t>třetihor.</a:t>
            </a:r>
            <a:r>
              <a:rPr lang="cs-CZ" dirty="0" smtClean="0"/>
              <a:t> </a:t>
            </a:r>
            <a:endParaRPr lang="cs-CZ" dirty="0" smtClean="0"/>
          </a:p>
          <a:p>
            <a:pPr eaLnBrk="1" hangingPunct="1"/>
            <a:endParaRPr lang="cs-CZ" sz="2400" dirty="0" smtClean="0"/>
          </a:p>
          <a:p>
            <a:pPr eaLnBrk="1" hangingPunct="1"/>
            <a:r>
              <a:rPr lang="cs-CZ" sz="2400" dirty="0" smtClean="0"/>
              <a:t>Rozšíření </a:t>
            </a:r>
            <a:r>
              <a:rPr lang="cs-CZ" dirty="0" smtClean="0"/>
              <a:t>- </a:t>
            </a:r>
            <a:r>
              <a:rPr lang="cs-CZ" b="1" dirty="0" smtClean="0">
                <a:solidFill>
                  <a:schemeClr val="accent1"/>
                </a:solidFill>
              </a:rPr>
              <a:t>mlži</a:t>
            </a:r>
            <a:r>
              <a:rPr lang="cs-CZ" dirty="0" smtClean="0">
                <a:solidFill>
                  <a:schemeClr val="accent1"/>
                </a:solidFill>
              </a:rPr>
              <a:t>, </a:t>
            </a:r>
            <a:r>
              <a:rPr lang="cs-CZ" b="1" dirty="0" smtClean="0">
                <a:solidFill>
                  <a:schemeClr val="accent1"/>
                </a:solidFill>
              </a:rPr>
              <a:t>břichonožci</a:t>
            </a:r>
            <a:r>
              <a:rPr lang="cs-CZ" dirty="0">
                <a:solidFill>
                  <a:schemeClr val="accent1"/>
                </a:solidFill>
              </a:rPr>
              <a:t>,</a:t>
            </a:r>
            <a:r>
              <a:rPr lang="cs-CZ" sz="2400" dirty="0" smtClean="0"/>
              <a:t> </a:t>
            </a:r>
            <a:r>
              <a:rPr lang="cs-CZ" b="1" dirty="0" smtClean="0">
                <a:solidFill>
                  <a:schemeClr val="accent1"/>
                </a:solidFill>
              </a:rPr>
              <a:t>ježovky</a:t>
            </a:r>
            <a:r>
              <a:rPr lang="cs-CZ" dirty="0" smtClean="0">
                <a:solidFill>
                  <a:schemeClr val="accent1"/>
                </a:solidFill>
              </a:rPr>
              <a:t>, </a:t>
            </a:r>
            <a:r>
              <a:rPr lang="cs-CZ" b="1" dirty="0" err="1" smtClean="0">
                <a:solidFill>
                  <a:schemeClr val="accent1"/>
                </a:solidFill>
              </a:rPr>
              <a:t>skořepnatci</a:t>
            </a:r>
            <a:r>
              <a:rPr lang="cs-CZ" dirty="0" smtClean="0">
                <a:solidFill>
                  <a:schemeClr val="accent1"/>
                </a:solidFill>
              </a:rPr>
              <a:t>, </a:t>
            </a:r>
            <a:r>
              <a:rPr lang="cs-CZ" b="1" dirty="0" smtClean="0">
                <a:solidFill>
                  <a:schemeClr val="accent1"/>
                </a:solidFill>
              </a:rPr>
              <a:t>raci.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endParaRPr lang="cs-CZ" sz="2400" dirty="0" smtClean="0"/>
          </a:p>
          <a:p>
            <a:pPr eaLnBrk="1" hangingPunct="1"/>
            <a:r>
              <a:rPr lang="cs-CZ" sz="2400" dirty="0" smtClean="0"/>
              <a:t>Obrovského </a:t>
            </a:r>
            <a:r>
              <a:rPr lang="cs-CZ" sz="2400" dirty="0" smtClean="0"/>
              <a:t>rozmachu se dočkal i </a:t>
            </a:r>
            <a:r>
              <a:rPr lang="cs-CZ" b="1" dirty="0" smtClean="0">
                <a:solidFill>
                  <a:schemeClr val="accent1"/>
                </a:solidFill>
              </a:rPr>
              <a:t>hmyz</a:t>
            </a:r>
            <a:r>
              <a:rPr lang="cs-CZ" sz="2400" dirty="0" smtClean="0"/>
              <a:t> – velmi příznivé </a:t>
            </a:r>
            <a:r>
              <a:rPr lang="cs-CZ" sz="2400" dirty="0" smtClean="0"/>
              <a:t>podmínky.</a:t>
            </a: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6121400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pozůstatky </a:t>
            </a:r>
            <a:r>
              <a:rPr lang="cs-CZ" b="1" dirty="0" smtClean="0">
                <a:solidFill>
                  <a:schemeClr val="accent1"/>
                </a:solidFill>
              </a:rPr>
              <a:t>žab</a:t>
            </a:r>
            <a:r>
              <a:rPr lang="cs-CZ" sz="2400" dirty="0" smtClean="0"/>
              <a:t> ( </a:t>
            </a:r>
            <a:r>
              <a:rPr lang="cs-CZ" sz="2400" dirty="0" err="1" smtClean="0"/>
              <a:t>Blejchovice</a:t>
            </a:r>
            <a:r>
              <a:rPr lang="cs-CZ" sz="2400" dirty="0" smtClean="0"/>
              <a:t>)</a:t>
            </a:r>
          </a:p>
          <a:p>
            <a:pPr eaLnBrk="1" hangingPunct="1">
              <a:defRPr/>
            </a:pPr>
            <a:r>
              <a:rPr lang="cs-CZ" sz="2400" dirty="0" smtClean="0"/>
              <a:t>rozvoj </a:t>
            </a:r>
            <a:r>
              <a:rPr lang="cs-CZ" sz="2400" dirty="0" smtClean="0"/>
              <a:t>ptáků - známý </a:t>
            </a:r>
            <a:r>
              <a:rPr lang="cs-CZ" b="1" dirty="0" smtClean="0">
                <a:solidFill>
                  <a:schemeClr val="accent1"/>
                </a:solidFill>
              </a:rPr>
              <a:t>pták moa</a:t>
            </a:r>
            <a:r>
              <a:rPr lang="cs-CZ" dirty="0" smtClean="0">
                <a:solidFill>
                  <a:schemeClr val="accent1"/>
                </a:solidFill>
              </a:rPr>
              <a:t>  </a:t>
            </a:r>
            <a:r>
              <a:rPr lang="cs-CZ" sz="2000" dirty="0" smtClean="0"/>
              <a:t>(3,7 metru a 250 kg)</a:t>
            </a:r>
            <a:r>
              <a:rPr lang="cs-CZ" sz="2400" dirty="0" smtClean="0"/>
              <a:t> </a:t>
            </a:r>
          </a:p>
          <a:p>
            <a:pPr eaLnBrk="1" hangingPunct="1">
              <a:defRPr/>
            </a:pPr>
            <a:r>
              <a:rPr lang="cs-CZ" sz="2400" dirty="0"/>
              <a:t>n</a:t>
            </a:r>
            <a:r>
              <a:rPr lang="cs-CZ" sz="2400" dirty="0" smtClean="0"/>
              <a:t>ejvětšího rozvoje dosáhli </a:t>
            </a:r>
            <a:r>
              <a:rPr lang="cs-CZ" b="1" dirty="0" smtClean="0">
                <a:solidFill>
                  <a:schemeClr val="accent1"/>
                </a:solidFill>
              </a:rPr>
              <a:t>savci</a:t>
            </a:r>
            <a:r>
              <a:rPr lang="cs-CZ" sz="2400" dirty="0" smtClean="0"/>
              <a:t>, vznikly z velice primitivních starobylých savců </a:t>
            </a:r>
            <a:r>
              <a:rPr lang="cs-CZ" b="1" dirty="0" smtClean="0">
                <a:solidFill>
                  <a:schemeClr val="accent1"/>
                </a:solidFill>
              </a:rPr>
              <a:t>vačnatců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sz="2400" dirty="0" smtClean="0"/>
              <a:t>a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b="1" dirty="0" smtClean="0">
                <a:solidFill>
                  <a:schemeClr val="accent1"/>
                </a:solidFill>
              </a:rPr>
              <a:t>hmyzožravců</a:t>
            </a:r>
            <a:endParaRPr lang="cs-CZ" sz="2400" dirty="0" smtClean="0"/>
          </a:p>
          <a:p>
            <a:pPr eaLnBrk="1" hangingPunct="1">
              <a:defRPr/>
            </a:pPr>
            <a:r>
              <a:rPr lang="cs-CZ" sz="2400" dirty="0" smtClean="0"/>
              <a:t>ze </a:t>
            </a:r>
            <a:r>
              <a:rPr lang="cs-CZ" sz="2400" dirty="0" smtClean="0"/>
              <a:t>skupiny hmyzožravců vznikl i tvor, který právě sleduje prezentaci   </a:t>
            </a:r>
          </a:p>
          <a:p>
            <a:pPr eaLnBrk="1" hangingPunct="1">
              <a:defRPr/>
            </a:pPr>
            <a:r>
              <a:rPr lang="cs-CZ" sz="2400" dirty="0"/>
              <a:t>o</a:t>
            </a:r>
            <a:r>
              <a:rPr lang="cs-CZ" sz="2400" dirty="0" smtClean="0"/>
              <a:t>bjevují se první </a:t>
            </a:r>
            <a:r>
              <a:rPr lang="cs-CZ" b="1" dirty="0" smtClean="0">
                <a:solidFill>
                  <a:schemeClr val="accent1"/>
                </a:solidFill>
              </a:rPr>
              <a:t>hlodavci                     </a:t>
            </a:r>
            <a:r>
              <a:rPr lang="cs-CZ" sz="1050" dirty="0" smtClean="0"/>
              <a:t>obr.1</a:t>
            </a:r>
            <a:endParaRPr lang="cs-CZ" b="1" dirty="0" smtClean="0">
              <a:solidFill>
                <a:schemeClr val="accent1"/>
              </a:solidFill>
            </a:endParaRPr>
          </a:p>
          <a:p>
            <a:pPr eaLnBrk="1" hangingPunct="1">
              <a:defRPr/>
            </a:pPr>
            <a:r>
              <a:rPr lang="cs-CZ" b="1" dirty="0">
                <a:solidFill>
                  <a:schemeClr val="accent1"/>
                </a:solidFill>
              </a:rPr>
              <a:t>l</a:t>
            </a:r>
            <a:r>
              <a:rPr lang="cs-CZ" b="1" dirty="0" smtClean="0">
                <a:solidFill>
                  <a:schemeClr val="accent1"/>
                </a:solidFill>
              </a:rPr>
              <a:t>ichokopytníci - </a:t>
            </a:r>
            <a:r>
              <a:rPr lang="cs-CZ" sz="2400" dirty="0" smtClean="0"/>
              <a:t>(</a:t>
            </a:r>
            <a:r>
              <a:rPr lang="cs-CZ" sz="2000" dirty="0" err="1" smtClean="0"/>
              <a:t>charekteristicky</a:t>
            </a:r>
            <a:r>
              <a:rPr lang="cs-CZ" sz="2000" dirty="0" smtClean="0"/>
              <a:t> značně vyvinutý třetí prst) </a:t>
            </a:r>
            <a:r>
              <a:rPr lang="cs-CZ" sz="2000" b="1" dirty="0" smtClean="0">
                <a:solidFill>
                  <a:schemeClr val="accent1"/>
                </a:solidFill>
              </a:rPr>
              <a:t> </a:t>
            </a:r>
          </a:p>
          <a:p>
            <a:pPr eaLnBrk="1" hangingPunct="1">
              <a:defRPr/>
            </a:pPr>
            <a:r>
              <a:rPr lang="cs-CZ" b="1" dirty="0">
                <a:solidFill>
                  <a:schemeClr val="accent1"/>
                </a:solidFill>
              </a:rPr>
              <a:t>s</a:t>
            </a:r>
            <a:r>
              <a:rPr lang="cs-CZ" b="1" dirty="0" smtClean="0">
                <a:solidFill>
                  <a:schemeClr val="accent1"/>
                </a:solidFill>
              </a:rPr>
              <a:t>udokopytníci </a:t>
            </a:r>
            <a:r>
              <a:rPr lang="cs-CZ" sz="2000" dirty="0" smtClean="0"/>
              <a:t>(prasata, hroši, velbloudi, ovce)</a:t>
            </a:r>
            <a:endParaRPr lang="cs-CZ" b="1" dirty="0" smtClean="0">
              <a:solidFill>
                <a:schemeClr val="accent1"/>
              </a:solidFill>
            </a:endParaRPr>
          </a:p>
        </p:txBody>
      </p:sp>
      <p:pic>
        <p:nvPicPr>
          <p:cNvPr id="4" name="Obrázek 3" descr="124457885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71800" y="1700808"/>
            <a:ext cx="4153644" cy="33159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54" presetClass="exit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913"/>
            <a:ext cx="8229600" cy="6265862"/>
          </a:xfrm>
        </p:spPr>
        <p:txBody>
          <a:bodyPr/>
          <a:lstStyle/>
          <a:p>
            <a:pPr eaLnBrk="1" hangingPunct="1"/>
            <a:r>
              <a:rPr lang="cs-CZ" sz="2400" dirty="0" smtClean="0"/>
              <a:t>rozvoj</a:t>
            </a:r>
            <a:r>
              <a:rPr lang="cs-CZ" dirty="0" smtClean="0"/>
              <a:t> </a:t>
            </a:r>
            <a:r>
              <a:rPr lang="cs-CZ" b="1" dirty="0">
                <a:solidFill>
                  <a:schemeClr val="accent1"/>
                </a:solidFill>
              </a:rPr>
              <a:t>c</a:t>
            </a:r>
            <a:r>
              <a:rPr lang="cs-CZ" b="1" dirty="0" smtClean="0">
                <a:solidFill>
                  <a:schemeClr val="accent1"/>
                </a:solidFill>
              </a:rPr>
              <a:t>hobotnatců – </a:t>
            </a:r>
            <a:r>
              <a:rPr lang="cs-CZ" sz="2400" dirty="0" smtClean="0"/>
              <a:t>sloni, mastodonti a mamuti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dirty="0" smtClean="0"/>
              <a:t>                                                                                    </a:t>
            </a:r>
            <a:r>
              <a:rPr lang="cs-CZ" sz="1200" dirty="0" smtClean="0"/>
              <a:t>obr.2</a:t>
            </a:r>
          </a:p>
        </p:txBody>
      </p:sp>
      <p:pic>
        <p:nvPicPr>
          <p:cNvPr id="4" name="Obrázek 3" descr="mastodont_kreon_by_leon_obadic_2003._1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1556792"/>
            <a:ext cx="8109366" cy="48352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indent="0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               </a:t>
            </a:r>
            <a:r>
              <a:rPr lang="cs-CZ" sz="6000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 </a:t>
            </a:r>
            <a:r>
              <a:rPr lang="cs-CZ" sz="6000" b="1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Flóra</a:t>
            </a:r>
            <a:endParaRPr lang="cs-CZ" sz="6000" b="1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775"/>
            <a:ext cx="8229600" cy="4826000"/>
          </a:xfrm>
        </p:spPr>
        <p:txBody>
          <a:bodyPr/>
          <a:lstStyle/>
          <a:p>
            <a:pPr eaLnBrk="1" hangingPunct="1"/>
            <a:r>
              <a:rPr lang="cs-CZ" sz="2400" dirty="0"/>
              <a:t>r</a:t>
            </a:r>
            <a:r>
              <a:rPr lang="cs-CZ" sz="2400" dirty="0" smtClean="0"/>
              <a:t>ostlinstvo se do jisté míry podobalo dnešnímu</a:t>
            </a:r>
          </a:p>
          <a:p>
            <a:pPr eaLnBrk="1" hangingPunct="1"/>
            <a:r>
              <a:rPr lang="cs-CZ" sz="2400" dirty="0"/>
              <a:t>p</a:t>
            </a:r>
            <a:r>
              <a:rPr lang="cs-CZ" sz="2400" dirty="0" smtClean="0"/>
              <a:t>řevládaly krytosemenné rostliny</a:t>
            </a:r>
          </a:p>
          <a:p>
            <a:pPr eaLnBrk="1" hangingPunct="1"/>
            <a:r>
              <a:rPr lang="cs-CZ" sz="2400" dirty="0" smtClean="0"/>
              <a:t>v severočeské pánvi vznikalo  hnědé uhlí</a:t>
            </a:r>
          </a:p>
          <a:p>
            <a:pPr eaLnBrk="1" hangingPunct="1"/>
            <a:endParaRPr lang="cs-CZ" sz="2400" dirty="0" smtClean="0"/>
          </a:p>
          <a:p>
            <a:pPr eaLnBrk="1" hangingPunct="1"/>
            <a:endParaRPr lang="cs-CZ" sz="2400" dirty="0" smtClean="0"/>
          </a:p>
        </p:txBody>
      </p:sp>
      <p:graphicFrame>
        <p:nvGraphicFramePr>
          <p:cNvPr id="7" name="Graf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55181208"/>
              </p:ext>
            </p:extLst>
          </p:nvPr>
        </p:nvGraphicFramePr>
        <p:xfrm>
          <a:off x="-108520" y="3140968"/>
          <a:ext cx="8742363" cy="44672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54" presetClass="exit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68313" y="0"/>
            <a:ext cx="8229600" cy="6454775"/>
          </a:xfrm>
        </p:spPr>
        <p:txBody>
          <a:bodyPr>
            <a:normAutofit lnSpcReduction="10000"/>
          </a:bodyPr>
          <a:lstStyle/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vyskytovaly se také </a:t>
            </a:r>
            <a:r>
              <a:rPr lang="cs-CZ" b="1" dirty="0" smtClean="0">
                <a:solidFill>
                  <a:schemeClr val="accent1"/>
                </a:solidFill>
              </a:rPr>
              <a:t>parazitující houby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sz="2400" dirty="0" smtClean="0"/>
              <a:t>na listech jilmů, javorů </a:t>
            </a:r>
            <a:r>
              <a:rPr lang="cs-CZ" sz="2400" dirty="0"/>
              <a:t>a</a:t>
            </a:r>
            <a:r>
              <a:rPr lang="cs-CZ" sz="2400" dirty="0" smtClean="0"/>
              <a:t> bříz</a:t>
            </a:r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d</a:t>
            </a:r>
            <a:r>
              <a:rPr lang="cs-CZ" sz="2400" dirty="0" smtClean="0"/>
              <a:t>ále také </a:t>
            </a:r>
            <a:r>
              <a:rPr lang="cs-CZ" sz="2800" b="1" dirty="0" smtClean="0">
                <a:solidFill>
                  <a:schemeClr val="accent1"/>
                </a:solidFill>
              </a:rPr>
              <a:t>rozsivky </a:t>
            </a:r>
            <a:r>
              <a:rPr lang="cs-CZ" sz="2800" dirty="0" smtClean="0">
                <a:solidFill>
                  <a:schemeClr val="accent1"/>
                </a:solidFill>
              </a:rPr>
              <a:t>- </a:t>
            </a:r>
            <a:r>
              <a:rPr lang="cs-CZ" sz="2400" dirty="0" smtClean="0"/>
              <a:t>hornina skládající se z křemičitých schránek rozsivek se jmenuje křemelina (nezpevněná) a zpevněná se nazývá diatomit</a:t>
            </a:r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 plně se rozvinuly rostliny </a:t>
            </a:r>
            <a:r>
              <a:rPr lang="cs-CZ" sz="2800" b="1" dirty="0" smtClean="0">
                <a:solidFill>
                  <a:schemeClr val="accent1"/>
                </a:solidFill>
              </a:rPr>
              <a:t>dvou</a:t>
            </a:r>
            <a:r>
              <a:rPr lang="cs-CZ" sz="2400" dirty="0" smtClean="0"/>
              <a:t> i </a:t>
            </a:r>
            <a:r>
              <a:rPr lang="cs-CZ" sz="2800" b="1" dirty="0" smtClean="0">
                <a:solidFill>
                  <a:schemeClr val="accent1"/>
                </a:solidFill>
              </a:rPr>
              <a:t>jednoděložné</a:t>
            </a:r>
            <a:endParaRPr lang="cs-CZ" sz="2400" dirty="0" smtClean="0"/>
          </a:p>
          <a:p>
            <a:pPr marL="448056" indent="-384048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400" dirty="0" smtClean="0"/>
              <a:t>                                                                               </a:t>
            </a:r>
            <a:r>
              <a:rPr lang="cs-CZ" sz="1200" dirty="0" smtClean="0"/>
              <a:t>obr.3</a:t>
            </a:r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v paleogénu střední a severní Evropy hojně rostly </a:t>
            </a:r>
            <a:r>
              <a:rPr lang="cs-CZ" sz="2800" b="1" dirty="0" smtClean="0">
                <a:solidFill>
                  <a:schemeClr val="accent1"/>
                </a:solidFill>
              </a:rPr>
              <a:t>magnólie</a:t>
            </a:r>
            <a:r>
              <a:rPr lang="cs-CZ" sz="2800" dirty="0" smtClean="0">
                <a:solidFill>
                  <a:schemeClr val="accent1"/>
                </a:solidFill>
              </a:rPr>
              <a:t>, </a:t>
            </a:r>
            <a:r>
              <a:rPr lang="cs-CZ" sz="2800" b="1" dirty="0" smtClean="0">
                <a:solidFill>
                  <a:schemeClr val="accent1"/>
                </a:solidFill>
              </a:rPr>
              <a:t>vavříny</a:t>
            </a:r>
            <a:r>
              <a:rPr lang="cs-CZ" sz="2800" dirty="0" smtClean="0">
                <a:solidFill>
                  <a:schemeClr val="accent1"/>
                </a:solidFill>
              </a:rPr>
              <a:t>, </a:t>
            </a:r>
            <a:r>
              <a:rPr lang="cs-CZ" sz="2800" b="1" dirty="0" smtClean="0">
                <a:solidFill>
                  <a:schemeClr val="accent1"/>
                </a:solidFill>
              </a:rPr>
              <a:t>skořicovníky</a:t>
            </a:r>
            <a:r>
              <a:rPr lang="cs-CZ" sz="2800" dirty="0" smtClean="0">
                <a:solidFill>
                  <a:schemeClr val="accent1"/>
                </a:solidFill>
              </a:rPr>
              <a:t>, </a:t>
            </a:r>
            <a:r>
              <a:rPr lang="cs-CZ" sz="2800" b="1" dirty="0" smtClean="0">
                <a:solidFill>
                  <a:schemeClr val="accent1"/>
                </a:solidFill>
              </a:rPr>
              <a:t>kafrovníky</a:t>
            </a:r>
            <a:r>
              <a:rPr lang="cs-CZ" sz="2800" dirty="0" smtClean="0">
                <a:solidFill>
                  <a:schemeClr val="accent1"/>
                </a:solidFill>
              </a:rPr>
              <a:t>, </a:t>
            </a:r>
            <a:r>
              <a:rPr lang="cs-CZ" sz="2800" b="1" dirty="0" smtClean="0">
                <a:solidFill>
                  <a:schemeClr val="accent1"/>
                </a:solidFill>
              </a:rPr>
              <a:t>duby</a:t>
            </a:r>
            <a:r>
              <a:rPr lang="cs-CZ" sz="2800" dirty="0" smtClean="0">
                <a:solidFill>
                  <a:schemeClr val="accent1"/>
                </a:solidFill>
              </a:rPr>
              <a:t>, </a:t>
            </a:r>
            <a:r>
              <a:rPr lang="cs-CZ" sz="2800" b="1" dirty="0" smtClean="0">
                <a:solidFill>
                  <a:schemeClr val="accent1"/>
                </a:solidFill>
              </a:rPr>
              <a:t>palmy</a:t>
            </a:r>
            <a:r>
              <a:rPr lang="cs-CZ" sz="2800" dirty="0" smtClean="0">
                <a:solidFill>
                  <a:schemeClr val="accent1"/>
                </a:solidFill>
              </a:rPr>
              <a:t>, </a:t>
            </a:r>
            <a:r>
              <a:rPr lang="cs-CZ" sz="2800" b="1" dirty="0" smtClean="0">
                <a:solidFill>
                  <a:schemeClr val="accent1"/>
                </a:solidFill>
              </a:rPr>
              <a:t>platany</a:t>
            </a:r>
            <a:r>
              <a:rPr lang="cs-CZ" sz="2800" dirty="0" smtClean="0">
                <a:solidFill>
                  <a:schemeClr val="accent1"/>
                </a:solidFill>
              </a:rPr>
              <a:t> </a:t>
            </a:r>
            <a:r>
              <a:rPr lang="cs-CZ" sz="2400" dirty="0"/>
              <a:t>a</a:t>
            </a:r>
            <a:r>
              <a:rPr lang="cs-CZ" sz="2800" dirty="0" smtClean="0">
                <a:solidFill>
                  <a:schemeClr val="accent1"/>
                </a:solidFill>
              </a:rPr>
              <a:t> </a:t>
            </a:r>
            <a:r>
              <a:rPr lang="cs-CZ" sz="2800" b="1" dirty="0" smtClean="0">
                <a:solidFill>
                  <a:schemeClr val="accent1"/>
                </a:solidFill>
              </a:rPr>
              <a:t>fíkovníky</a:t>
            </a:r>
            <a:endParaRPr lang="cs-CZ" sz="2800" dirty="0" smtClean="0">
              <a:solidFill>
                <a:schemeClr val="accent1"/>
              </a:solidFill>
            </a:endParaRPr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ve vlhkých oblastech rostly mohutné </a:t>
            </a:r>
            <a:r>
              <a:rPr lang="cs-CZ" sz="2800" b="1" dirty="0" smtClean="0">
                <a:solidFill>
                  <a:schemeClr val="accent1"/>
                </a:solidFill>
              </a:rPr>
              <a:t>bahenní tisovce,</a:t>
            </a:r>
            <a:r>
              <a:rPr lang="cs-CZ" sz="2400" dirty="0" smtClean="0"/>
              <a:t> v </a:t>
            </a:r>
            <a:r>
              <a:rPr lang="cs-CZ" sz="2800" b="1" dirty="0" smtClean="0">
                <a:solidFill>
                  <a:schemeClr val="accent1"/>
                </a:solidFill>
              </a:rPr>
              <a:t>sušších </a:t>
            </a:r>
            <a:r>
              <a:rPr lang="cs-CZ" sz="2400" dirty="0" smtClean="0"/>
              <a:t>pak</a:t>
            </a:r>
            <a:r>
              <a:rPr lang="cs-CZ" sz="2800" b="1" dirty="0" smtClean="0">
                <a:solidFill>
                  <a:schemeClr val="accent1"/>
                </a:solidFill>
              </a:rPr>
              <a:t> sekvoje</a:t>
            </a:r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V </a:t>
            </a:r>
            <a:r>
              <a:rPr lang="cs-CZ" sz="2400" dirty="0"/>
              <a:t>P</a:t>
            </a:r>
            <a:r>
              <a:rPr lang="cs-CZ" sz="2400" dirty="0" smtClean="0"/>
              <a:t>obaltí  rostly hojně </a:t>
            </a:r>
            <a:r>
              <a:rPr lang="cs-CZ" sz="2800" b="1" dirty="0" smtClean="0">
                <a:solidFill>
                  <a:schemeClr val="accent1"/>
                </a:solidFill>
              </a:rPr>
              <a:t>borovice</a:t>
            </a:r>
            <a:r>
              <a:rPr lang="cs-CZ" sz="2400" dirty="0" smtClean="0"/>
              <a:t> - zkamenělá pryskyřice slouží dnes jako dekorační kámen – jantar</a:t>
            </a:r>
          </a:p>
          <a:p>
            <a:pPr marL="448056" indent="-384048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400" b="1" dirty="0" smtClean="0">
                <a:solidFill>
                  <a:schemeClr val="accent1"/>
                </a:solidFill>
              </a:rPr>
              <a:t>                                                                      </a:t>
            </a:r>
            <a:r>
              <a:rPr lang="cs-CZ" sz="1100" dirty="0" smtClean="0"/>
              <a:t>obr.4</a:t>
            </a:r>
          </a:p>
        </p:txBody>
      </p:sp>
      <p:pic>
        <p:nvPicPr>
          <p:cNvPr id="7" name="Obrázek 6" descr="Diatomea central 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2492896"/>
            <a:ext cx="4543152" cy="35800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 descr="Amber.pendants.800pix.05020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95736" y="1268760"/>
            <a:ext cx="4680520" cy="35045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54" presetClass="exit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4" presetID="54" presetClass="exit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indent="0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          Otázky</a:t>
            </a:r>
            <a:endParaRPr lang="cs-CZ" b="1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pPr eaLnBrk="1" hangingPunct="1"/>
            <a:r>
              <a:rPr lang="cs-CZ" b="1" dirty="0" smtClean="0"/>
              <a:t>Jak dělíme třetihory?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dirty="0" smtClean="0"/>
              <a:t>Paleogén a neogén.</a:t>
            </a:r>
          </a:p>
          <a:p>
            <a:pPr eaLnBrk="1" hangingPunct="1"/>
            <a:r>
              <a:rPr lang="cs-CZ" sz="2800" b="1" dirty="0" smtClean="0"/>
              <a:t>Jaká vznikala pohoří?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dirty="0" smtClean="0"/>
              <a:t>Alpy, Pyreneje, Karpaty a Himaláje.</a:t>
            </a:r>
          </a:p>
          <a:p>
            <a:pPr eaLnBrk="1" hangingPunct="1"/>
            <a:r>
              <a:rPr lang="cs-CZ" sz="2800" b="1" dirty="0" smtClean="0"/>
              <a:t>Vznikala ložiska černého uhlí?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dirty="0"/>
              <a:t>N</a:t>
            </a:r>
            <a:r>
              <a:rPr lang="cs-CZ" sz="2400" dirty="0" smtClean="0"/>
              <a:t>e, vznikala ložiska hnědého uhlí.</a:t>
            </a:r>
          </a:p>
          <a:p>
            <a:pPr eaLnBrk="1" hangingPunct="1"/>
            <a:r>
              <a:rPr lang="cs-CZ" sz="2800" b="1" dirty="0" smtClean="0"/>
              <a:t>Jak se nazývá dekorační kámen zkamenělé pryskyřice borovice?</a:t>
            </a:r>
          </a:p>
          <a:p>
            <a:pPr eaLnBrk="1" hangingPunct="1"/>
            <a:r>
              <a:rPr lang="cs-CZ" sz="2400" dirty="0" smtClean="0"/>
              <a:t>Jantar.</a:t>
            </a:r>
          </a:p>
          <a:p>
            <a:pPr eaLnBrk="1" hangingPunct="1">
              <a:buFont typeface="Wingdings 2" pitchFamily="18" charset="2"/>
              <a:buNone/>
            </a:pPr>
            <a:endParaRPr lang="cs-CZ" sz="2400" dirty="0" smtClean="0"/>
          </a:p>
          <a:p>
            <a:pPr eaLnBrk="1" hangingPunct="1">
              <a:buFont typeface="Wingdings 2" pitchFamily="18" charset="2"/>
              <a:buNone/>
            </a:pPr>
            <a:endParaRPr lang="cs-CZ" sz="2400" b="1" dirty="0" smtClean="0"/>
          </a:p>
          <a:p>
            <a:pPr eaLnBrk="1" hangingPunct="1">
              <a:buFont typeface="Wingdings 2" pitchFamily="18" charset="2"/>
              <a:buNone/>
            </a:pPr>
            <a:endParaRPr lang="cs-CZ" sz="2400" dirty="0" smtClean="0"/>
          </a:p>
          <a:p>
            <a:pPr eaLnBrk="1" hangingPunct="1">
              <a:buFont typeface="Wingdings 2" pitchFamily="18" charset="2"/>
              <a:buNone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76872"/>
            <a:ext cx="8229600" cy="1399032"/>
          </a:xfrm>
        </p:spPr>
        <p:txBody>
          <a:bodyPr>
            <a:noAutofit/>
          </a:bodyPr>
          <a:lstStyle/>
          <a:p>
            <a:pPr marL="484632" indent="0" eaLnBrk="1" fontAlgn="auto" hangingPunct="1">
              <a:spcAft>
                <a:spcPts val="0"/>
              </a:spcAft>
              <a:defRPr/>
            </a:pPr>
            <a:r>
              <a:rPr lang="cs-CZ" sz="9600" b="1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               KONEC!</a:t>
            </a:r>
            <a:endParaRPr lang="cs-CZ" sz="9600" b="1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5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2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399032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395288" y="1196975"/>
            <a:ext cx="8569325" cy="5661025"/>
          </a:xfrm>
        </p:spPr>
        <p:txBody>
          <a:bodyPr/>
          <a:lstStyle/>
          <a:p>
            <a:pPr eaLnBrk="1" hangingPunct="1"/>
            <a:r>
              <a:rPr lang="cs-CZ" sz="2000" smtClean="0">
                <a:hlinkClick r:id="rId2"/>
              </a:rPr>
              <a:t>www.wikipedia.cz</a:t>
            </a:r>
            <a:endParaRPr lang="cs-CZ" sz="2000" smtClean="0"/>
          </a:p>
          <a:p>
            <a:pPr eaLnBrk="1" hangingPunct="1"/>
            <a:r>
              <a:rPr lang="cs-CZ" sz="2000" smtClean="0">
                <a:hlinkClick r:id="rId3"/>
              </a:rPr>
              <a:t>www.gweb.cz</a:t>
            </a:r>
            <a:endParaRPr lang="cs-CZ" sz="2000" smtClean="0"/>
          </a:p>
          <a:p>
            <a:pPr eaLnBrk="1" hangingPunct="1"/>
            <a:r>
              <a:rPr lang="cs-CZ" sz="2000" smtClean="0">
                <a:hlinkClick r:id="rId4"/>
              </a:rPr>
              <a:t>http://www.borislavdopudja.net/</a:t>
            </a:r>
            <a:endParaRPr lang="cs-CZ" sz="20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000" smtClean="0"/>
              <a:t>Obr. 1 URL &lt; </a:t>
            </a:r>
            <a:r>
              <a:rPr lang="cs-CZ" sz="2000" smtClean="0">
                <a:hlinkClick r:id="rId5"/>
              </a:rPr>
              <a:t>http://info-koktejl.cz/gallery/1244578859.jpg</a:t>
            </a:r>
            <a:r>
              <a:rPr lang="cs-CZ" sz="2000" smtClean="0"/>
              <a:t> &gt; </a:t>
            </a:r>
            <a:r>
              <a:rPr lang="en-US" sz="2000" smtClean="0"/>
              <a:t>[Cit. 2011. 01.04]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US" sz="2000" smtClean="0"/>
              <a:t>Obr.2</a:t>
            </a:r>
            <a:r>
              <a:rPr lang="cs-CZ" sz="2000" smtClean="0"/>
              <a:t> URL &lt; </a:t>
            </a:r>
            <a:r>
              <a:rPr lang="cs-CZ" sz="2000" smtClean="0">
                <a:hlinkClick r:id="rId6"/>
              </a:rPr>
              <a:t>http://www.borislavdopudja.net/img/works/mastodont_kreon_by_leon_obadic_2003._1.gif</a:t>
            </a:r>
            <a:r>
              <a:rPr lang="cs-CZ" sz="2000" smtClean="0"/>
              <a:t> &gt; </a:t>
            </a:r>
            <a:r>
              <a:rPr lang="en-US" sz="2000" smtClean="0"/>
              <a:t>[Cit. 2011. 01.04]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US" sz="2000" smtClean="0"/>
              <a:t>Obr. 3</a:t>
            </a:r>
            <a:r>
              <a:rPr lang="cs-CZ" sz="2000" smtClean="0"/>
              <a:t> URL &lt; </a:t>
            </a:r>
            <a:r>
              <a:rPr lang="cs-CZ" sz="2000" smtClean="0">
                <a:hlinkClick r:id="rId7"/>
              </a:rPr>
              <a:t>http://www.osel.cz/_popisky/117_/s_1176226800.jpg</a:t>
            </a:r>
            <a:r>
              <a:rPr lang="en-US" sz="2000" smtClean="0"/>
              <a:t> </a:t>
            </a:r>
            <a:r>
              <a:rPr lang="cs-CZ" sz="2000" smtClean="0"/>
              <a:t>&gt;</a:t>
            </a:r>
            <a:r>
              <a:rPr lang="en-US" sz="2000" smtClean="0"/>
              <a:t> [Cit. 2011. 01.04]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US" sz="2000" smtClean="0"/>
              <a:t>Obr.4</a:t>
            </a:r>
            <a:r>
              <a:rPr lang="cs-CZ" sz="2000" smtClean="0"/>
              <a:t> URL &lt;  </a:t>
            </a:r>
            <a:r>
              <a:rPr lang="cs-CZ" sz="2000" smtClean="0">
                <a:hlinkClick r:id="rId8"/>
              </a:rPr>
              <a:t>http://jirka59.sweb.cz/Mazury_reportaz/fotky/jantar.jpg</a:t>
            </a:r>
            <a:r>
              <a:rPr lang="cs-CZ" sz="2000" smtClean="0"/>
              <a:t> &gt; </a:t>
            </a:r>
            <a:r>
              <a:rPr lang="en-US" sz="2000" smtClean="0"/>
              <a:t>[Cit. 2011. 01.04]</a:t>
            </a:r>
            <a:endParaRPr lang="cs-CZ" sz="2000" smtClean="0"/>
          </a:p>
          <a:p>
            <a:pPr eaLnBrk="1" hangingPunct="1"/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197</TotalTime>
  <Words>457</Words>
  <Application>Microsoft Office PowerPoint</Application>
  <PresentationFormat>Předvádění na obrazovce (4:3)</PresentationFormat>
  <Paragraphs>74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Talent</vt:lpstr>
      <vt:lpstr>Prezentace aplikace PowerPoint</vt:lpstr>
      <vt:lpstr>Třetihory </vt:lpstr>
      <vt:lpstr>Třetihory</vt:lpstr>
      <vt:lpstr>                Fauna</vt:lpstr>
      <vt:lpstr>Prezentace aplikace PowerPoint</vt:lpstr>
      <vt:lpstr>Prezentace aplikace PowerPoint</vt:lpstr>
      <vt:lpstr>                Flóra</vt:lpstr>
      <vt:lpstr>Prezentace aplikace PowerPoint</vt:lpstr>
      <vt:lpstr>          Otázky</vt:lpstr>
      <vt:lpstr>               KONEC!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Třetihory</dc:title>
  <dc:creator>Marek</dc:creator>
  <cp:lastModifiedBy>root</cp:lastModifiedBy>
  <cp:revision>30</cp:revision>
  <dcterms:created xsi:type="dcterms:W3CDTF">2011-03-12T10:29:55Z</dcterms:created>
  <dcterms:modified xsi:type="dcterms:W3CDTF">2013-05-07T06:04:47Z</dcterms:modified>
</cp:coreProperties>
</file>