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1"/>
  </p:notesMasterIdLst>
  <p:sldIdLst>
    <p:sldId id="275" r:id="rId2"/>
    <p:sldId id="256" r:id="rId3"/>
    <p:sldId id="258" r:id="rId4"/>
    <p:sldId id="259" r:id="rId5"/>
    <p:sldId id="260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3" r:id="rId16"/>
    <p:sldId id="271" r:id="rId17"/>
    <p:sldId id="272" r:id="rId18"/>
    <p:sldId id="274" r:id="rId19"/>
    <p:sldId id="257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3" autoAdjust="0"/>
    <p:restoredTop sz="94660"/>
  </p:normalViewPr>
  <p:slideViewPr>
    <p:cSldViewPr>
      <p:cViewPr>
        <p:scale>
          <a:sx n="75" d="100"/>
          <a:sy n="75" d="100"/>
        </p:scale>
        <p:origin x="-11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D715BFF-DA25-42E4-AFE6-6D9DECBFEC68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60B0C5-C40B-48E9-A2D1-14DFA35A34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8933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B344BE-7DBB-474B-A67B-7AB5F543F3E8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FA9BC-ABE0-4BE8-944E-9108D517E40D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7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D2E47-C015-4D39-8F23-990D6AFCAE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665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824EF-65CF-4389-8C23-D945CD49E4EF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E07EF-CC50-4EB6-A4C2-F5B55993DD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7105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olný tvar 3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Volný tvar 4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6B00-F43A-438F-AC2A-3C93E27F54BC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813A9-EA32-4C91-B484-FFC63212DA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7729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4510C-B2E0-4E5E-939F-536B42F28E85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A8092-2B0B-4F87-B77D-34B106B2AE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9802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973E3-645A-42B1-B277-125AE4E26121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58F7E-460C-47C6-8758-4FD77B4252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985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A1445-BE8D-49D5-BA62-E1A976421F33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4FE4E-2604-4FF3-80BB-CC41786C9B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5221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05253-2762-48FD-91A6-F843D3441FCF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0CEC8-879C-453F-B26E-5D23BC4356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794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91A35-A445-4513-9671-D2B51903F01E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1980E-E9B9-4BCF-B5A7-F8437B78A0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2491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6C4CD-AB32-4B6E-9CDB-98B1A5C064B0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C9609-B437-4472-91A0-A82596B2E8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25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060E3-C0B0-42DD-A6D7-3C2F8DD460C6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E1493-36B6-4D9A-874D-CAA444DDB2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438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1CA1E-0E05-4FB8-BA63-0E1824A45A84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2D359-41FE-4431-8BC8-0A0DF96D22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8119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  <a:endParaRPr lang="en-US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210D47-2273-4957-B077-185C802DC8D4}" type="datetimeFigureOut">
              <a:rPr lang="cs-CZ"/>
              <a:pPr>
                <a:defRPr/>
              </a:pPr>
              <a:t>7.5.2013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21755D-CD64-4AB3-91D2-F6DE5EE7A8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1" r:id="rId1"/>
    <p:sldLayoutId id="2147483845" r:id="rId2"/>
    <p:sldLayoutId id="2147483852" r:id="rId3"/>
    <p:sldLayoutId id="2147483846" r:id="rId4"/>
    <p:sldLayoutId id="2147483853" r:id="rId5"/>
    <p:sldLayoutId id="2147483847" r:id="rId6"/>
    <p:sldLayoutId id="2147483848" r:id="rId7"/>
    <p:sldLayoutId id="2147483854" r:id="rId8"/>
    <p:sldLayoutId id="2147483855" r:id="rId9"/>
    <p:sldLayoutId id="2147483849" r:id="rId10"/>
    <p:sldLayoutId id="214748385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 pitchFamily="34" charset="0"/>
        </a:defRPr>
      </a:lvl9pPr>
    </p:titleStyle>
    <p:bodyStyle>
      <a:lvl1pPr marL="419100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eaLnBrk="0" fontAlgn="base" hangingPunct="0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eaLnBrk="0" fontAlgn="base" hangingPunct="0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rvp.cz/" TargetMode="External"/><Relationship Id="rId3" Type="http://schemas.openxmlformats.org/officeDocument/2006/relationships/hyperlink" Target="http://cs.wikipedia.org/wiki/V%C3%BDvoj_%C4%8Dlov%C4%9Bka" TargetMode="External"/><Relationship Id="rId7" Type="http://schemas.openxmlformats.org/officeDocument/2006/relationships/hyperlink" Target="http://www.google.cz/imghp?hl=cs&amp;tab=w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ejepisnezapisky.blogerka.cz/" TargetMode="External"/><Relationship Id="rId11" Type="http://schemas.openxmlformats.org/officeDocument/2006/relationships/hyperlink" Target="http://vyuka.zsjarose.cz/index.php?action=lesson_detail&amp;id=116" TargetMode="External"/><Relationship Id="rId5" Type="http://schemas.openxmlformats.org/officeDocument/2006/relationships/hyperlink" Target="http://genetika.wz.cz/vyvoj.htm" TargetMode="External"/><Relationship Id="rId10" Type="http://schemas.openxmlformats.org/officeDocument/2006/relationships/hyperlink" Target="http://www.gtgm.cz/dokumenty/article/186/antropogeneze.pdf" TargetMode="External"/><Relationship Id="rId4" Type="http://schemas.openxmlformats.org/officeDocument/2006/relationships/hyperlink" Target="http://www.rozhlas.cz/zpravy/clovek/_zprava/662561" TargetMode="External"/><Relationship Id="rId9" Type="http://schemas.openxmlformats.org/officeDocument/2006/relationships/hyperlink" Target="http://www.avcr.cz/o_avcr/zakladni_informace/dokumenty/anotace/2006/8_sekce_historickych_ved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684213" y="1628775"/>
            <a:ext cx="77041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/>
          </a:p>
        </p:txBody>
      </p:sp>
      <p:sp>
        <p:nvSpPr>
          <p:cNvPr id="7172" name="Text Box 67"/>
          <p:cNvSpPr txBox="1">
            <a:spLocks noChangeArrowheads="1"/>
          </p:cNvSpPr>
          <p:nvPr/>
        </p:nvSpPr>
        <p:spPr bwMode="auto">
          <a:xfrm>
            <a:off x="1258888" y="1844675"/>
            <a:ext cx="5473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203" name="Group 1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530822"/>
              </p:ext>
            </p:extLst>
          </p:nvPr>
        </p:nvGraphicFramePr>
        <p:xfrm>
          <a:off x="1763713" y="1773238"/>
          <a:ext cx="5761037" cy="2625723"/>
        </p:xfrm>
        <a:graphic>
          <a:graphicData uri="http://schemas.openxmlformats.org/drawingml/2006/table">
            <a:tbl>
              <a:tblPr/>
              <a:tblGrid>
                <a:gridCol w="1762125"/>
                <a:gridCol w="3998912"/>
              </a:tblGrid>
              <a:tr h="640234">
                <a:tc gridSpan="2">
                  <a:txBody>
                    <a:bodyPr/>
                    <a:lstStyle/>
                    <a:p>
                      <a:pPr marL="0" marR="0" lvl="0" indent="0" algn="l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VY_32_INOVACE_5/14_ČLOVĚK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 PŘÍRODA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1828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31" marB="45731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0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Přírodopis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0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9.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0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Poznámka: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Vývoj člověka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801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Vypracoval: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Mgr. Zdeňka Buchtová</a:t>
                      </a:r>
                    </a:p>
                  </a:txBody>
                  <a:tcPr marT="45731" marB="45731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1828800"/>
            <a:ext cx="6480048" cy="3733800"/>
          </a:xfrm>
          <a:ln>
            <a:miter lim="800000"/>
            <a:headEnd/>
            <a:tailEnd/>
          </a:ln>
          <a:extLst/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7200" smtClean="0"/>
              <a:t>Vývoj člověka </a:t>
            </a:r>
            <a:endParaRPr lang="cs-CZ" sz="7200"/>
          </a:p>
        </p:txBody>
      </p:sp>
      <p:sp>
        <p:nvSpPr>
          <p:cNvPr id="8195" name="Podnadpis 2"/>
          <p:cNvSpPr>
            <a:spLocks noGrp="1"/>
          </p:cNvSpPr>
          <p:nvPr>
            <p:ph type="subTitle" idx="1"/>
          </p:nvPr>
        </p:nvSpPr>
        <p:spPr>
          <a:xfrm>
            <a:off x="457200" y="304800"/>
            <a:ext cx="6480175" cy="3276600"/>
          </a:xfrm>
        </p:spPr>
        <p:txBody>
          <a:bodyPr/>
          <a:lstStyle/>
          <a:p>
            <a:pPr eaLnBrk="1" hangingPunct="1"/>
            <a:r>
              <a:rPr lang="cs-CZ" smtClean="0"/>
              <a:t>Jak jsme vypadali před několika milióny lety</a:t>
            </a:r>
          </a:p>
        </p:txBody>
      </p:sp>
      <p:pic>
        <p:nvPicPr>
          <p:cNvPr id="8196" name="Picture 4" descr="http://vyuka.zsjarose.cz/data/swic/lessons/109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10000"/>
            <a:ext cx="747395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Vývoj člověka od opic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primáti vznikly před 70 – 75 miliony let</a:t>
            </a:r>
          </a:p>
          <a:p>
            <a:pPr eaLnBrk="1" hangingPunct="1"/>
            <a:r>
              <a:rPr lang="cs-CZ" sz="2800" dirty="0" smtClean="0"/>
              <a:t>patří sem poloopice (lemur), opice (vřešťan), lidoopi (gorila)</a:t>
            </a:r>
          </a:p>
          <a:p>
            <a:pPr eaLnBrk="1" hangingPunct="1"/>
            <a:r>
              <a:rPr lang="cs-CZ" sz="2800" dirty="0" smtClean="0"/>
              <a:t>přizpůsobovali se šplhání a skákání po stromech</a:t>
            </a:r>
          </a:p>
          <a:p>
            <a:pPr eaLnBrk="1" hangingPunct="1"/>
            <a:r>
              <a:rPr lang="cs-CZ" sz="2800" dirty="0" smtClean="0"/>
              <a:t>palec na ruce se dostával do polohy proti ostatním prstům</a:t>
            </a:r>
            <a:endParaRPr lang="cs-CZ" sz="2800" b="1" dirty="0" smtClean="0">
              <a:solidFill>
                <a:srgbClr val="FFFF00"/>
              </a:solidFill>
            </a:endParaRPr>
          </a:p>
          <a:p>
            <a:pPr eaLnBrk="1" hangingPunct="1"/>
            <a:r>
              <a:rPr lang="cs-CZ" sz="2800" dirty="0" smtClean="0"/>
              <a:t>drápy se přeměnily v nehty</a:t>
            </a:r>
          </a:p>
          <a:p>
            <a:pPr eaLnBrk="1" hangingPunct="1"/>
            <a:endParaRPr lang="cs-CZ" sz="2800" dirty="0" smtClean="0"/>
          </a:p>
        </p:txBody>
      </p:sp>
      <p:pic>
        <p:nvPicPr>
          <p:cNvPr id="4" name="Picture 14" descr="homo%2520habil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1600200"/>
            <a:ext cx="1258888" cy="1920875"/>
          </a:xfrm>
          <a:prstGeom prst="rect">
            <a:avLst/>
          </a:prstGeom>
          <a:noFill/>
          <a:ln w="9525" algn="ctr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Evoluce člověka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Sapientace</a:t>
            </a:r>
            <a:r>
              <a:rPr lang="cs-CZ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 </a:t>
            </a:r>
            <a:r>
              <a:rPr lang="cs-CZ" sz="2800" dirty="0" smtClean="0"/>
              <a:t>zmoudření – kvalitativní změna  pomocí práce a používání nástrojů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800" dirty="0" smtClean="0"/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sz="28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Hominizace</a:t>
            </a:r>
            <a:r>
              <a:rPr lang="cs-CZ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: </a:t>
            </a:r>
            <a:r>
              <a:rPr lang="cs-CZ" sz="2800" dirty="0" smtClean="0"/>
              <a:t>polidštění –  zahrnuje vývojové změny v tělesné stavbě člověka</a:t>
            </a:r>
          </a:p>
          <a:p>
            <a:pPr marL="420624" indent="-384048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cs-CZ" sz="1800" dirty="0" smtClean="0"/>
              <a:t>(morfologické změny – napřimování postavy, zdokonalení horní končetiny – prsty a dlaň, zmenšování obličejové části a zvětšování mozkovny)</a:t>
            </a:r>
            <a:endParaRPr lang="cs-CZ" sz="1800" dirty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9" t="30305" r="28955" b="20869"/>
          <a:stretch>
            <a:fillRect/>
          </a:stretch>
        </p:blipFill>
        <p:spPr bwMode="auto">
          <a:xfrm>
            <a:off x="5105400" y="4419600"/>
            <a:ext cx="3200400" cy="22098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Vývojová linie HOMO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Ramapithecus</a:t>
            </a:r>
            <a:r>
              <a:rPr lang="cs-CZ" sz="2000" dirty="0" smtClean="0"/>
              <a:t> –  15 mil. let př. n. l.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Australopithecus</a:t>
            </a:r>
            <a:r>
              <a:rPr lang="cs-CZ" sz="2000" dirty="0" smtClean="0"/>
              <a:t> – 3 mil. </a:t>
            </a:r>
            <a:r>
              <a:rPr lang="cs-CZ" sz="2000" dirty="0"/>
              <a:t>l</a:t>
            </a:r>
            <a:r>
              <a:rPr lang="cs-CZ" sz="2000" dirty="0" smtClean="0"/>
              <a:t>et př. n. l.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Homo </a:t>
            </a: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habilis</a:t>
            </a:r>
            <a:r>
              <a:rPr lang="cs-CZ" sz="2000" dirty="0" smtClean="0"/>
              <a:t> (člověk zručný) – 1,5 mil. </a:t>
            </a:r>
            <a:r>
              <a:rPr lang="cs-CZ" sz="2000" dirty="0"/>
              <a:t>l</a:t>
            </a:r>
            <a:r>
              <a:rPr lang="cs-CZ" sz="2000" dirty="0" smtClean="0"/>
              <a:t>et př. n. l.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Homo </a:t>
            </a: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erectus</a:t>
            </a:r>
            <a:r>
              <a:rPr lang="cs-CZ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 smtClean="0"/>
              <a:t>(člověk vzpřímený) – 350 tis. </a:t>
            </a:r>
            <a:r>
              <a:rPr lang="cs-CZ" sz="2000" dirty="0"/>
              <a:t>l</a:t>
            </a:r>
            <a:r>
              <a:rPr lang="cs-CZ" sz="2000" dirty="0" smtClean="0"/>
              <a:t>et př. n. l. 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Homo sapiens </a:t>
            </a: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steinheimensis</a:t>
            </a:r>
            <a:r>
              <a:rPr lang="cs-CZ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 smtClean="0"/>
              <a:t>– 300-200 tis. </a:t>
            </a:r>
            <a:r>
              <a:rPr lang="cs-CZ" sz="2000" dirty="0"/>
              <a:t>l</a:t>
            </a:r>
            <a:r>
              <a:rPr lang="cs-CZ" sz="2000" dirty="0" smtClean="0"/>
              <a:t>et př. n. l.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Homo sapiens </a:t>
            </a: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neanderthalensis</a:t>
            </a:r>
            <a:r>
              <a:rPr lang="cs-CZ" sz="2000" dirty="0" smtClean="0"/>
              <a:t> – 250-70 tis. </a:t>
            </a:r>
            <a:r>
              <a:rPr lang="cs-CZ" sz="2000" dirty="0"/>
              <a:t>l</a:t>
            </a:r>
            <a:r>
              <a:rPr lang="cs-CZ" sz="2000" dirty="0" smtClean="0"/>
              <a:t>et př. n. l.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Homo sapiens </a:t>
            </a: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sapiens</a:t>
            </a:r>
            <a:r>
              <a:rPr lang="cs-CZ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 smtClean="0"/>
              <a:t>– </a:t>
            </a:r>
            <a:r>
              <a:rPr lang="cs-CZ" sz="2000" dirty="0"/>
              <a:t>(</a:t>
            </a:r>
            <a:r>
              <a:rPr lang="cs-CZ" sz="2000" dirty="0" smtClean="0"/>
              <a:t>člověk dnešního typu) 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dirty="0" err="1" smtClean="0"/>
              <a:t>Ramaphitecus</a:t>
            </a:r>
            <a:endParaRPr lang="cs-CZ" dirty="0" smtClean="0"/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Nejkontroverznější </a:t>
            </a:r>
            <a:r>
              <a:rPr lang="cs-CZ" sz="2000" dirty="0" smtClean="0"/>
              <a:t>z našich předchůdců. Žil v Africe a v Asii zhruba před 13 miliony lety. Zubní oblouk lidského typu, mozkovna 350cm</a:t>
            </a:r>
            <a:r>
              <a:rPr lang="cs-CZ" sz="2000" baseline="30000" dirty="0" smtClean="0"/>
              <a:t>3.</a:t>
            </a:r>
            <a:endParaRPr lang="cs-CZ" sz="2000" dirty="0" smtClean="0"/>
          </a:p>
        </p:txBody>
      </p:sp>
      <p:pic>
        <p:nvPicPr>
          <p:cNvPr id="12292" name="Picture 2" descr="http://www.accordingtothescriptures.org/pictures/hoax/Ramapithec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19400"/>
            <a:ext cx="981075" cy="2743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3" descr="Ramapithecus aka Sivapithecu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0"/>
            <a:ext cx="4286250" cy="3524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ramapithecu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0" y="2895600"/>
            <a:ext cx="1754188" cy="3276600"/>
          </a:xfrm>
          <a:prstGeom prst="rect">
            <a:avLst/>
          </a:prstGeom>
          <a:solidFill>
            <a:schemeClr val="tx1"/>
          </a:solidFill>
          <a:ln w="952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Homo habilis (čl. zručný) 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První předek řazený do rodu homo, žil v Africe v období mezi 2,5 - 1,5 milionem let. Doloženy první vyrobené kamenné nástroje. Mozkovna 700cm</a:t>
            </a:r>
            <a:r>
              <a:rPr lang="cs-CZ" sz="2000" baseline="30000" dirty="0" smtClean="0"/>
              <a:t>3</a:t>
            </a:r>
            <a:r>
              <a:rPr lang="cs-CZ" sz="2000" dirty="0" smtClean="0"/>
              <a:t>.</a:t>
            </a:r>
          </a:p>
          <a:p>
            <a:pPr eaLnBrk="1" hangingPunct="1"/>
            <a:endParaRPr lang="cs-CZ" sz="2000" dirty="0" smtClean="0"/>
          </a:p>
        </p:txBody>
      </p:sp>
      <p:pic>
        <p:nvPicPr>
          <p:cNvPr id="21506" name="Picture 2" descr="http://upload.wikimedia.org/wikipedia/commons/thumb/4/48/Homo_habilis.JPG/258px-Homo_habil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819400"/>
            <a:ext cx="2457450" cy="327660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21508" name="Picture 4" descr="http://www.valleyanatomical.com/catalog/images/KN-ER%201813%20-%20Homo%20Habil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4600" y="3048000"/>
            <a:ext cx="2438400" cy="2905125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6" name="Picture 6" descr="homo_habili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0" y="3048000"/>
            <a:ext cx="1752600" cy="3470275"/>
          </a:xfrm>
          <a:prstGeom prst="rect">
            <a:avLst/>
          </a:prstGeom>
          <a:noFill/>
          <a:ln w="9525" algn="ctr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Australopithecus</a:t>
            </a:r>
            <a:endParaRPr lang="cs-CZ" smtClean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Jedná se s největší pravděpodobností o slepou vývojovou větev, pouze u několika druhů se uvažuje jako o možných přímých předchůdcích dnešního člověka.</a:t>
            </a:r>
          </a:p>
        </p:txBody>
      </p:sp>
      <p:pic>
        <p:nvPicPr>
          <p:cNvPr id="20482" name="Picture 2" descr="http://www.lidsketelo-puchnerova.estranky.cz/img/original/1/australopithecu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2667000"/>
            <a:ext cx="2209800" cy="381000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20484" name="Picture 4" descr="http://media.web.britannica.com/eb-media/37/79537-004-EFDD38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0" y="2895600"/>
            <a:ext cx="2333625" cy="314325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</p:pic>
      <p:pic>
        <p:nvPicPr>
          <p:cNvPr id="20486" name="Picture 6" descr="http://www.nwcreation.net/images/Australopithecus_afarensisafarensi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7400" y="3276600"/>
            <a:ext cx="2895600" cy="238125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Homo erectus (čl. vzpřímený)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228600" y="1524000"/>
            <a:ext cx="7467600" cy="4419600"/>
          </a:xfrm>
        </p:spPr>
        <p:txBody>
          <a:bodyPr/>
          <a:lstStyle/>
          <a:p>
            <a:pPr eaLnBrk="1" hangingPunct="1"/>
            <a:r>
              <a:rPr lang="cs-CZ" sz="2000" dirty="0" smtClean="0"/>
              <a:t>Žil v Africe, Asii i Evropě  v období od 1 milionu do 350 000 let př. n. l. Výška až 170cm, mozkovna asi 1000cm</a:t>
            </a:r>
            <a:r>
              <a:rPr lang="cs-CZ" sz="2000" baseline="30000" dirty="0" smtClean="0"/>
              <a:t>3</a:t>
            </a:r>
            <a:r>
              <a:rPr lang="cs-CZ" sz="2000" dirty="0" smtClean="0"/>
              <a:t>. Prokazatelně znal oheň.</a:t>
            </a:r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</p:txBody>
      </p:sp>
      <p:pic>
        <p:nvPicPr>
          <p:cNvPr id="15364" name="Picture 2" descr="http://upload.wikimedia.org/wikipedia/commons/thumb/2/23/Homo_erectus.JPG/258px-Homo_erect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819400"/>
            <a:ext cx="2457450" cy="32766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4" descr="http://www.dama.cz/images/homo_erectu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429000"/>
            <a:ext cx="2025650" cy="185737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http://nd03.jxs.cz/420/916/92577fe881_65246344_o2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124200"/>
            <a:ext cx="3556000" cy="26670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Homo sapiens </a:t>
            </a:r>
            <a:r>
              <a:rPr lang="cs-CZ" dirty="0" err="1" smtClean="0"/>
              <a:t>steinheimensis</a:t>
            </a:r>
            <a:endParaRPr lang="cs-CZ" dirty="0"/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smtClean="0"/>
              <a:t>Pojmenován podle místa nálezu v Německu. Starší předchůdce neandertálského člověka (před 300 000 - 200 000 lety), méně primitivních znaků než neandertálec, mozkovna asi 1200cm</a:t>
            </a:r>
            <a:r>
              <a:rPr lang="cs-CZ" sz="2000" baseline="30000" smtClean="0"/>
              <a:t>3</a:t>
            </a:r>
            <a:r>
              <a:rPr lang="cs-CZ" sz="2000" smtClean="0"/>
              <a:t>.</a:t>
            </a:r>
          </a:p>
          <a:p>
            <a:pPr eaLnBrk="1" hangingPunct="1"/>
            <a:endParaRPr lang="cs-CZ" sz="2000" smtClean="0"/>
          </a:p>
        </p:txBody>
      </p:sp>
      <p:pic>
        <p:nvPicPr>
          <p:cNvPr id="16388" name="Picture 2" descr="http://ao-institut.cz/texty/Evoluce/img/Homo_sapiens_steinheimensis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352800"/>
            <a:ext cx="1714500" cy="23717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4" descr="http://www.outreach.canterbury.ac.nz/resources/skulls/Homo%20steinheimensis/Colour/Homo_stein_fro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895600"/>
            <a:ext cx="2836863" cy="3170238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638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Homo sapiens </a:t>
            </a:r>
            <a:r>
              <a:rPr lang="cs-CZ" dirty="0" err="1" smtClean="0"/>
              <a:t>neanderthalensis</a:t>
            </a:r>
            <a:endParaRPr lang="cs-CZ" dirty="0"/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304800" y="1371600"/>
            <a:ext cx="7467600" cy="4525963"/>
          </a:xfrm>
        </p:spPr>
        <p:txBody>
          <a:bodyPr/>
          <a:lstStyle/>
          <a:p>
            <a:pPr eaLnBrk="1" hangingPunct="1"/>
            <a:r>
              <a:rPr lang="cs-CZ" sz="2000" dirty="0" smtClean="0"/>
              <a:t>Klasičtí neandertálci, kteří vymřeli jako slepá vývojová větev. Žili asi přrd150 000 - 50 000 lety. Výška asi 160 cm, mohutný chrup a nadočnicové oblouky (primitivní znaky), mozkovna naopak mohla mít kapacitu v rozmezí od  1400 do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z="2000" dirty="0" smtClean="0"/>
              <a:t>      1700cm</a:t>
            </a:r>
            <a:r>
              <a:rPr lang="cs-CZ" sz="2000" baseline="30000" dirty="0" smtClean="0"/>
              <a:t>3</a:t>
            </a:r>
            <a:r>
              <a:rPr lang="cs-CZ" sz="2000" dirty="0" smtClean="0"/>
              <a:t>, což je více než u soudobého člověka. </a:t>
            </a:r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</p:txBody>
      </p:sp>
      <p:pic>
        <p:nvPicPr>
          <p:cNvPr id="17412" name="Picture 2" descr="http://leccos.com/pics/pic/homo_sapiens_neanderthalens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524250"/>
            <a:ext cx="3810000" cy="25146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4" descr="http://ao-institut.cz/zpci/x_img/mzgKp12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2362200"/>
            <a:ext cx="1625600" cy="32004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ttp://en.academic.ru/pictures/enwiki/72/Homo_sapiens_neanderthalensi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3200400"/>
            <a:ext cx="2667000" cy="34036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41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Homo sapiens sapiens</a:t>
            </a:r>
          </a:p>
        </p:txBody>
      </p:sp>
      <p:sp>
        <p:nvSpPr>
          <p:cNvPr id="102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2000" smtClean="0"/>
              <a:t>Současný člověk, který se fyzicky již téměř neliší od nás. První lidé tohoto typu žili přibližně v rozmezí mezi 40 - 10 000 lety př. n. l. Za první příslušníky dnešního člověka se považují první zemědělci.</a:t>
            </a:r>
          </a:p>
          <a:p>
            <a:pPr eaLnBrk="1" hangingPunct="1"/>
            <a:endParaRPr lang="cs-CZ" sz="2000" smtClean="0"/>
          </a:p>
        </p:txBody>
      </p:sp>
      <p:pic>
        <p:nvPicPr>
          <p:cNvPr id="1029" name="Picture 2" descr="http://dejepisnezapisky.blogerka.cz/obrazky/dejepisnezapisky.blogerka.cz/homo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124200"/>
            <a:ext cx="2268538" cy="327660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4" descr="http://nd01.jxs.cz/514/153/4e9b45dca1_23719653_o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28600"/>
            <a:ext cx="1666875" cy="12287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3492" name="Object 4"/>
          <p:cNvGraphicFramePr>
            <a:graphicFrameLocks noChangeAspect="1"/>
          </p:cNvGraphicFramePr>
          <p:nvPr/>
        </p:nvGraphicFramePr>
        <p:xfrm>
          <a:off x="4953000" y="2819400"/>
          <a:ext cx="2925763" cy="377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5" name="Fotografie" r:id="rId5" imgW="3657143" imgH="4439270" progId="MSPhotoEd.3">
                  <p:embed/>
                </p:oleObj>
              </mc:Choice>
              <mc:Fallback>
                <p:oleObj name="Fotografie" r:id="rId5" imgW="3657143" imgH="4439270" progId="MSPhotoEd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2819400"/>
                        <a:ext cx="2925763" cy="3771900"/>
                      </a:xfrm>
                      <a:prstGeom prst="rect">
                        <a:avLst/>
                      </a:prstGeom>
                      <a:noFill/>
                      <a:ln w="9525" algn="ctr">
                        <a:solidFill>
                          <a:schemeClr val="accent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/>
      <p:bldP spid="102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Srovnání vývoje mozku 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8436" name="Picture 2" descr="http://petrgartner.wbs.cz/osobni/01homo-e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8267700" cy="45799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Rodová linie - od opic k člověku</a:t>
            </a:r>
            <a:endParaRPr lang="cs-CZ" dirty="0"/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b="1" smtClean="0"/>
          </a:p>
        </p:txBody>
      </p:sp>
      <p:pic>
        <p:nvPicPr>
          <p:cNvPr id="19460" name="Picture 2" descr="http://upload.wikimedia.org/wikipedia/commons/5/58/Fylo-primati_a_clove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049"/>
          <a:stretch>
            <a:fillRect/>
          </a:stretch>
        </p:blipFill>
        <p:spPr bwMode="auto">
          <a:xfrm>
            <a:off x="4648200" y="1524000"/>
            <a:ext cx="4302125" cy="51054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6" descr="http://upload.wikimedia.org/wikipedia/commons/5/58/Fylo-primati_a_clove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66"/>
          <a:stretch>
            <a:fillRect/>
          </a:stretch>
        </p:blipFill>
        <p:spPr bwMode="auto">
          <a:xfrm>
            <a:off x="152400" y="1600200"/>
            <a:ext cx="4400550" cy="4953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Naleziště v ČR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467600" cy="5257800"/>
          </a:xfrm>
        </p:spPr>
        <p:txBody>
          <a:bodyPr>
            <a:normAutofit/>
          </a:bodyPr>
          <a:lstStyle/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Neanderthalensis</a:t>
            </a: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- </a:t>
            </a:r>
            <a:r>
              <a:rPr lang="cs-CZ" sz="2000" dirty="0" smtClean="0"/>
              <a:t>Šipka u </a:t>
            </a:r>
            <a:r>
              <a:rPr lang="cs-CZ" sz="2000" dirty="0" err="1" smtClean="0"/>
              <a:t>Štramberka</a:t>
            </a:r>
            <a:r>
              <a:rPr lang="cs-CZ" sz="2000" dirty="0" smtClean="0"/>
              <a:t>,  Moravský kras</a:t>
            </a:r>
            <a:endParaRPr lang="cs-CZ" sz="2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Erectus</a:t>
            </a: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 smtClean="0"/>
              <a:t> - Šipka u </a:t>
            </a:r>
            <a:r>
              <a:rPr lang="cs-CZ" sz="2000" dirty="0" err="1" smtClean="0"/>
              <a:t>Štramberka</a:t>
            </a:r>
            <a:r>
              <a:rPr lang="cs-CZ" sz="2000" dirty="0" smtClean="0"/>
              <a:t>, Přezletice u Prahy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Sapiens </a:t>
            </a:r>
            <a:r>
              <a:rPr lang="cs-CZ" sz="2000" b="1" dirty="0" smtClean="0"/>
              <a:t>-</a:t>
            </a:r>
            <a:r>
              <a:rPr lang="cs-CZ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 smtClean="0"/>
              <a:t>Šipka u </a:t>
            </a:r>
            <a:r>
              <a:rPr lang="cs-CZ" sz="2000" dirty="0" err="1" smtClean="0"/>
              <a:t>Štramberka</a:t>
            </a:r>
            <a:r>
              <a:rPr lang="cs-CZ" sz="2000" dirty="0" smtClean="0"/>
              <a:t> , Předmostí u Přerova, Kůlna v Moravském krasu, Ochoz u Brna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Sapiens </a:t>
            </a:r>
            <a:r>
              <a:rPr lang="cs-CZ" sz="20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sapiens</a:t>
            </a:r>
            <a:r>
              <a:rPr lang="cs-CZ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 </a:t>
            </a:r>
            <a:r>
              <a:rPr lang="cs-CZ" sz="2000" b="1" dirty="0" smtClean="0"/>
              <a:t>–</a:t>
            </a:r>
            <a:r>
              <a:rPr lang="cs-CZ" sz="20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2000" dirty="0" smtClean="0"/>
              <a:t>Pavlov, Dolní Věstonice, Brno, Předmostí u Přerova</a:t>
            </a:r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0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0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cs-CZ" sz="20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11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11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11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11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11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11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1100" dirty="0" smtClean="0"/>
          </a:p>
          <a:p>
            <a:pPr marL="420624" indent="-384048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1100" dirty="0" smtClean="0"/>
          </a:p>
          <a:p>
            <a:pPr marL="420624" indent="-384048" algn="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1100" dirty="0" smtClean="0"/>
              <a:t>           Lebka muže z </a:t>
            </a:r>
            <a:r>
              <a:rPr lang="cs-CZ" sz="1100" dirty="0" err="1" smtClean="0"/>
              <a:t>trojhrobu</a:t>
            </a:r>
            <a:r>
              <a:rPr lang="cs-CZ" sz="1100" dirty="0" smtClean="0"/>
              <a:t> lovců mamutů v Dolních Věstonicích, se zachovalým zbytkem červeného barviva a ozdoby hlavy z provrtaných liščích zoubků.</a:t>
            </a:r>
          </a:p>
        </p:txBody>
      </p:sp>
      <p:pic>
        <p:nvPicPr>
          <p:cNvPr id="20484" name="Picture 2" descr="http://www.avcr.cz/miranda2/export/sitesavcr/data.avcr.cz/o_avcr/zakladni_informace/dokumenty/anotace/2006/img/8leb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505200"/>
            <a:ext cx="3810000" cy="28575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Co souvisí? </a:t>
            </a:r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57200" y="1676400"/>
          <a:ext cx="7543800" cy="4557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1900"/>
                <a:gridCol w="3771900"/>
              </a:tblGrid>
              <a:tr h="518696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Znaky</a:t>
                      </a:r>
                      <a:endParaRPr lang="cs-CZ" sz="2400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Druh</a:t>
                      </a:r>
                      <a:endParaRPr lang="cs-CZ" sz="2400" dirty="0"/>
                    </a:p>
                  </a:txBody>
                  <a:tcPr marT="45728" marB="45728"/>
                </a:tc>
              </a:tr>
              <a:tr h="82310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1) </a:t>
                      </a:r>
                      <a:r>
                        <a:rPr lang="cs-CZ" sz="2400" b="1" dirty="0" smtClean="0"/>
                        <a:t>Používání nástrojů</a:t>
                      </a:r>
                      <a:endParaRPr lang="cs-CZ" sz="24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a) </a:t>
                      </a:r>
                      <a:r>
                        <a:rPr lang="cs-CZ" sz="2400" b="0" dirty="0" err="1" smtClean="0"/>
                        <a:t>Australopithecus</a:t>
                      </a:r>
                      <a:r>
                        <a:rPr lang="cs-CZ" sz="2400" b="0" dirty="0" smtClean="0"/>
                        <a:t> a </a:t>
                      </a:r>
                      <a:r>
                        <a:rPr lang="cs-CZ" sz="2400" dirty="0" err="1" smtClean="0"/>
                        <a:t>neanderthalensis</a:t>
                      </a:r>
                      <a:endParaRPr lang="cs-CZ" sz="2400" b="0" dirty="0"/>
                    </a:p>
                  </a:txBody>
                  <a:tcPr marT="45728" marB="45728"/>
                </a:tc>
              </a:tr>
              <a:tr h="134861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2) </a:t>
                      </a:r>
                      <a:r>
                        <a:rPr lang="cs-CZ" sz="2400" b="1" dirty="0" smtClean="0"/>
                        <a:t>Žil v Africe a v Asii zhruba před 13 miliony let</a:t>
                      </a:r>
                      <a:endParaRPr lang="cs-CZ" sz="24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b) Homo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erectus</a:t>
                      </a:r>
                      <a:endParaRPr lang="cs-CZ" sz="2400" dirty="0"/>
                    </a:p>
                  </a:txBody>
                  <a:tcPr marT="45728" marB="45728"/>
                </a:tc>
              </a:tr>
              <a:tr h="93365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3) </a:t>
                      </a:r>
                      <a:r>
                        <a:rPr lang="cs-CZ" sz="2400" b="1" dirty="0" smtClean="0"/>
                        <a:t>Prokazatelně znal oheň</a:t>
                      </a:r>
                      <a:endParaRPr lang="cs-CZ" sz="24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c) </a:t>
                      </a:r>
                      <a:r>
                        <a:rPr lang="cs-CZ" sz="2400" dirty="0" err="1" smtClean="0"/>
                        <a:t>Ramaphitecus</a:t>
                      </a:r>
                      <a:endParaRPr lang="cs-CZ" sz="2400" dirty="0"/>
                    </a:p>
                  </a:txBody>
                  <a:tcPr marT="45728" marB="45728"/>
                </a:tc>
              </a:tr>
              <a:tr h="93365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4) </a:t>
                      </a:r>
                      <a:r>
                        <a:rPr lang="cs-CZ" sz="2400" b="1" dirty="0" smtClean="0"/>
                        <a:t>Slepá vývojová větev</a:t>
                      </a:r>
                      <a:endParaRPr lang="cs-CZ" sz="24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d) Homo </a:t>
                      </a:r>
                      <a:r>
                        <a:rPr lang="cs-CZ" sz="2400" dirty="0" err="1" smtClean="0"/>
                        <a:t>habilis</a:t>
                      </a:r>
                      <a:endParaRPr lang="cs-CZ" sz="2400" dirty="0"/>
                    </a:p>
                  </a:txBody>
                  <a:tcPr marT="45728" marB="45728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Správné odpovědi</a:t>
            </a: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609600" y="1828800"/>
          <a:ext cx="7543800" cy="45418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71900"/>
                <a:gridCol w="3771900"/>
              </a:tblGrid>
              <a:tr h="46570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Znaky</a:t>
                      </a:r>
                      <a:endParaRPr lang="cs-CZ" sz="2400" dirty="0"/>
                    </a:p>
                  </a:txBody>
                  <a:tcPr marT="45723" marB="45723"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Druh</a:t>
                      </a:r>
                      <a:endParaRPr lang="cs-CZ" sz="2400" dirty="0"/>
                    </a:p>
                  </a:txBody>
                  <a:tcPr marT="45723" marB="45723"/>
                </a:tc>
              </a:tr>
              <a:tr h="8382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1) </a:t>
                      </a:r>
                      <a:r>
                        <a:rPr lang="cs-CZ" sz="2400" b="1" dirty="0" smtClean="0"/>
                        <a:t>Používání nástrojů</a:t>
                      </a:r>
                      <a:endParaRPr lang="cs-CZ" sz="2400" b="1" dirty="0"/>
                    </a:p>
                  </a:txBody>
                  <a:tcPr marT="45723" marB="4572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d) Homo </a:t>
                      </a:r>
                      <a:r>
                        <a:rPr lang="cs-CZ" sz="2400" dirty="0" err="1" smtClean="0"/>
                        <a:t>habilis</a:t>
                      </a:r>
                      <a:endParaRPr lang="cs-CZ" sz="2400" dirty="0" smtClean="0"/>
                    </a:p>
                    <a:p>
                      <a:endParaRPr lang="cs-CZ" sz="2400" dirty="0"/>
                    </a:p>
                  </a:txBody>
                  <a:tcPr marT="45723" marB="45723"/>
                </a:tc>
              </a:tr>
              <a:tr h="1210818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2) </a:t>
                      </a:r>
                      <a:r>
                        <a:rPr lang="cs-CZ" sz="2400" b="1" dirty="0" smtClean="0"/>
                        <a:t>Žil v Africe a v Asii zhruba před 13 miliony let</a:t>
                      </a:r>
                      <a:endParaRPr lang="cs-CZ" sz="2400" b="1" dirty="0"/>
                    </a:p>
                  </a:txBody>
                  <a:tcPr marT="45723" marB="4572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c) </a:t>
                      </a:r>
                      <a:r>
                        <a:rPr lang="cs-CZ" sz="2400" dirty="0" err="1" smtClean="0"/>
                        <a:t>Ramaphitecus</a:t>
                      </a:r>
                      <a:endParaRPr lang="cs-CZ" sz="2400" dirty="0" smtClean="0"/>
                    </a:p>
                    <a:p>
                      <a:endParaRPr lang="cs-CZ" sz="2400" dirty="0"/>
                    </a:p>
                  </a:txBody>
                  <a:tcPr marT="45723" marB="45723"/>
                </a:tc>
              </a:tr>
              <a:tr h="838259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3) </a:t>
                      </a:r>
                      <a:r>
                        <a:rPr lang="cs-CZ" sz="2400" b="1" dirty="0" smtClean="0"/>
                        <a:t>Prokazatelně znal oheň</a:t>
                      </a:r>
                      <a:endParaRPr lang="cs-CZ" sz="2400" b="1" dirty="0"/>
                    </a:p>
                  </a:txBody>
                  <a:tcPr marT="45723" marB="4572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b) Homo</a:t>
                      </a:r>
                      <a:r>
                        <a:rPr lang="cs-CZ" sz="2400" baseline="0" dirty="0" smtClean="0"/>
                        <a:t> </a:t>
                      </a:r>
                      <a:r>
                        <a:rPr lang="cs-CZ" sz="2400" baseline="0" dirty="0" err="1" smtClean="0"/>
                        <a:t>erectus</a:t>
                      </a:r>
                      <a:endParaRPr lang="cs-CZ" sz="2400" dirty="0" smtClean="0"/>
                    </a:p>
                    <a:p>
                      <a:endParaRPr lang="cs-CZ" sz="2400" dirty="0"/>
                    </a:p>
                  </a:txBody>
                  <a:tcPr marT="45723" marB="45723"/>
                </a:tc>
              </a:tr>
              <a:tr h="118880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4) </a:t>
                      </a:r>
                      <a:r>
                        <a:rPr lang="cs-CZ" sz="2400" b="1" dirty="0" smtClean="0"/>
                        <a:t>Slepá vývojová větev</a:t>
                      </a:r>
                      <a:endParaRPr lang="cs-CZ" sz="2400" b="1" dirty="0"/>
                    </a:p>
                  </a:txBody>
                  <a:tcPr marT="45723" marB="45723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/>
                        <a:t>a) </a:t>
                      </a:r>
                      <a:r>
                        <a:rPr lang="cs-CZ" sz="2400" b="0" dirty="0" err="1" smtClean="0"/>
                        <a:t>Australopithecus</a:t>
                      </a:r>
                      <a:r>
                        <a:rPr lang="cs-CZ" sz="2400" b="0" dirty="0" smtClean="0"/>
                        <a:t> a </a:t>
                      </a:r>
                      <a:r>
                        <a:rPr lang="cs-CZ" sz="2400" dirty="0" err="1" smtClean="0"/>
                        <a:t>neanderthalensis</a:t>
                      </a:r>
                      <a:endParaRPr lang="cs-CZ" sz="2400" b="0" dirty="0" smtClean="0"/>
                    </a:p>
                    <a:p>
                      <a:endParaRPr lang="cs-CZ" sz="2400" dirty="0"/>
                    </a:p>
                  </a:txBody>
                  <a:tcPr marT="45723" marB="45723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3556" name="Obrázek 7" descr="venuse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"/>
            <a:ext cx="2154238" cy="3378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2" descr="http://i.dailymail.co.uk/i/pix/2008/10/06/article-0-02EC002200000578-483_468x3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28600"/>
            <a:ext cx="3692525" cy="25717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4" descr="http://4.bp.blogspot.com/_PRWlq_BwP2E/S-6ac2bstCI/AAAAAAAABsE/LKBj6Cboqs4/s1600/neanderth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04800"/>
            <a:ext cx="1897063" cy="24098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9" name="Picture 8" descr="http://cache2.allpostersimages.com/p/LRG/26/2694/O4TUD00Z/posters/illustration-of-neanderthal-man-sitting-around-fire-holding-lance-like-weapon-circa-30-000-bc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048000"/>
            <a:ext cx="3810000" cy="28575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0" name="Picture 10" descr="http://www.solarnavigator.net/biology/biology_images/skull_neanderthal_ma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733800"/>
            <a:ext cx="2057400" cy="24765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1" name="Picture 14" descr="http://keoue.bterram.com/images/neanderthalR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429000"/>
            <a:ext cx="1905000" cy="21336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1800" smtClean="0"/>
              <a:t>URL:</a:t>
            </a:r>
            <a:r>
              <a:rPr lang="en-US" sz="1800" smtClean="0"/>
              <a:t>&lt;</a:t>
            </a:r>
            <a:r>
              <a:rPr lang="cs-CZ" sz="1800" smtClean="0">
                <a:hlinkClick r:id="rId3"/>
              </a:rPr>
              <a:t>http://cs.wikipedia.org/wiki/V%C3%BDvoj_%C4%8Dlov%C4%9Bka</a:t>
            </a:r>
            <a:r>
              <a:rPr lang="en-US" sz="1800" smtClean="0"/>
              <a:t>&gt;[</a:t>
            </a:r>
            <a:r>
              <a:rPr lang="cs-CZ" sz="1800" smtClean="0"/>
              <a:t>cit.2011-04-01/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/>
            <a:r>
              <a:rPr lang="cs-CZ" sz="1800" smtClean="0"/>
              <a:t>URL:</a:t>
            </a:r>
            <a:r>
              <a:rPr lang="en-US" sz="1800" smtClean="0"/>
              <a:t>&lt;</a:t>
            </a:r>
            <a:r>
              <a:rPr lang="cs-CZ" sz="1800" smtClean="0"/>
              <a:t>http://www.petrgartner.wbs.cz/neco-o-me-a-konicky.htm</a:t>
            </a:r>
            <a:r>
              <a:rPr lang="en-US" sz="1800" smtClean="0"/>
              <a:t>&gt;</a:t>
            </a:r>
            <a:r>
              <a:rPr lang="cs-CZ" sz="1800" smtClean="0"/>
              <a:t>l</a:t>
            </a:r>
            <a:r>
              <a:rPr lang="en-US" sz="1800" smtClean="0"/>
              <a:t>[cit.</a:t>
            </a:r>
            <a:r>
              <a:rPr lang="cs-CZ" sz="1800" smtClean="0"/>
              <a:t>2011-04-01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/>
            <a:r>
              <a:rPr lang="cs-CZ" sz="1800" smtClean="0"/>
              <a:t>URL:</a:t>
            </a:r>
            <a:r>
              <a:rPr lang="en-US" sz="1800" smtClean="0"/>
              <a:t>&lt;</a:t>
            </a:r>
            <a:r>
              <a:rPr lang="cs-CZ" sz="1800" smtClean="0">
                <a:hlinkClick r:id="rId4"/>
              </a:rPr>
              <a:t>http://www.rozhlas.cz/zpravy/clovek/_zprava/662561</a:t>
            </a:r>
            <a:r>
              <a:rPr lang="en-US" sz="1800" smtClean="0"/>
              <a:t>&gt;[</a:t>
            </a:r>
            <a:r>
              <a:rPr lang="cs-CZ" sz="1800" smtClean="0"/>
              <a:t>cit.2011-04-01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/>
            <a:r>
              <a:rPr lang="cs-CZ" sz="1800" smtClean="0"/>
              <a:t>URL:</a:t>
            </a:r>
            <a:r>
              <a:rPr lang="en-US" sz="1800" smtClean="0"/>
              <a:t>&lt;</a:t>
            </a:r>
            <a:r>
              <a:rPr lang="cs-CZ" sz="1800" smtClean="0">
                <a:hlinkClick r:id="rId5"/>
              </a:rPr>
              <a:t>http://genetika.wz.cz/vyvoj.htm</a:t>
            </a:r>
            <a:r>
              <a:rPr lang="en-US" sz="1800" smtClean="0"/>
              <a:t>&gt;[cit.</a:t>
            </a:r>
            <a:r>
              <a:rPr lang="cs-CZ" sz="1800" smtClean="0"/>
              <a:t>2011-04-01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/>
            <a:r>
              <a:rPr lang="cs-CZ" sz="1800" smtClean="0"/>
              <a:t>URL:</a:t>
            </a:r>
            <a:r>
              <a:rPr lang="en-US" sz="1800" smtClean="0"/>
              <a:t>&lt;</a:t>
            </a:r>
            <a:r>
              <a:rPr lang="cs-CZ" sz="1800" smtClean="0">
                <a:hlinkClick r:id="rId6"/>
              </a:rPr>
              <a:t>http://dejepisnezapisky.blogerka.cz/</a:t>
            </a:r>
            <a:r>
              <a:rPr lang="en-US" sz="1800" smtClean="0"/>
              <a:t>&gt;[</a:t>
            </a:r>
            <a:r>
              <a:rPr lang="cs-CZ" sz="1800" smtClean="0"/>
              <a:t>cit.2011-04-01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/>
            <a:r>
              <a:rPr lang="cs-CZ" sz="1800" smtClean="0"/>
              <a:t>URL:</a:t>
            </a:r>
            <a:r>
              <a:rPr lang="en-US" sz="1800" smtClean="0"/>
              <a:t>&lt;</a:t>
            </a:r>
            <a:r>
              <a:rPr lang="cs-CZ" sz="1800" smtClean="0">
                <a:hlinkClick r:id="rId7"/>
              </a:rPr>
              <a:t>http://www.google.cz/imghp?hl=cs&amp;tab=wi</a:t>
            </a:r>
            <a:r>
              <a:rPr lang="en-US" sz="1800" smtClean="0"/>
              <a:t>&gt;[</a:t>
            </a:r>
            <a:r>
              <a:rPr lang="cs-CZ" sz="1800" smtClean="0"/>
              <a:t>cit.2011-04-01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/>
            <a:r>
              <a:rPr lang="cs-CZ" sz="1800" smtClean="0"/>
              <a:t>Pracovní list z portálu </a:t>
            </a:r>
            <a:r>
              <a:rPr lang="cs-CZ" sz="1800" smtClean="0">
                <a:hlinkClick r:id="rId8"/>
              </a:rPr>
              <a:t>http://rvp.cz/</a:t>
            </a:r>
            <a:r>
              <a:rPr lang="en-US" sz="1800" smtClean="0"/>
              <a:t>&gt;[</a:t>
            </a:r>
            <a:r>
              <a:rPr lang="cs-CZ" sz="1800" smtClean="0"/>
              <a:t>2011-04-01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/>
            <a:r>
              <a:rPr lang="cs-CZ" sz="1800" smtClean="0"/>
              <a:t>URL:</a:t>
            </a:r>
            <a:r>
              <a:rPr lang="en-US" sz="1800" smtClean="0"/>
              <a:t>&lt;</a:t>
            </a:r>
            <a:r>
              <a:rPr lang="cs-CZ" sz="1800" smtClean="0">
                <a:hlinkClick r:id="rId9"/>
              </a:rPr>
              <a:t>http://www.avcr.cz/o_avcr/zakladni_informace/dokumenty/anotace/2006/8_sekce_historickych_ved.html</a:t>
            </a:r>
            <a:r>
              <a:rPr lang="en-US" sz="1800" smtClean="0"/>
              <a:t>&gt;[</a:t>
            </a:r>
            <a:r>
              <a:rPr lang="cs-CZ" sz="1800" smtClean="0"/>
              <a:t>cit.2011-04-01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/>
            <a:r>
              <a:rPr lang="cs-CZ" sz="1800" smtClean="0"/>
              <a:t>URL:</a:t>
            </a:r>
            <a:r>
              <a:rPr lang="en-US" sz="1800" smtClean="0"/>
              <a:t>&lt;</a:t>
            </a:r>
            <a:r>
              <a:rPr lang="cs-CZ" sz="1800" smtClean="0">
                <a:hlinkClick r:id="rId10"/>
              </a:rPr>
              <a:t>http://www.gtgm.cz/dokumenty/article/186/antropogeneze.pdf</a:t>
            </a:r>
            <a:r>
              <a:rPr lang="en-US" sz="1800" smtClean="0"/>
              <a:t>&gt;[</a:t>
            </a:r>
            <a:r>
              <a:rPr lang="cs-CZ" sz="1800" smtClean="0"/>
              <a:t>cit.2011-04-01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/>
            <a:r>
              <a:rPr lang="cs-CZ" sz="1800" smtClean="0"/>
              <a:t>URL:</a:t>
            </a:r>
            <a:r>
              <a:rPr lang="en-US" sz="1800" smtClean="0"/>
              <a:t>&lt;</a:t>
            </a:r>
            <a:r>
              <a:rPr lang="cs-CZ" sz="1800" smtClean="0">
                <a:hlinkClick r:id="rId11"/>
              </a:rPr>
              <a:t>http://vyuka.zsjarose.cz/index.php?action=lesson_detail&amp;id=116</a:t>
            </a:r>
            <a:r>
              <a:rPr lang="en-US" sz="1800" smtClean="0"/>
              <a:t>&gt;[</a:t>
            </a:r>
            <a:r>
              <a:rPr lang="cs-CZ" sz="1800" smtClean="0"/>
              <a:t>cit.2011-04-01</a:t>
            </a:r>
            <a:r>
              <a:rPr lang="en-US" sz="1800" smtClean="0"/>
              <a:t>]</a:t>
            </a:r>
            <a:endParaRPr lang="cs-CZ" sz="1800" smtClean="0"/>
          </a:p>
          <a:p>
            <a:pPr eaLnBrk="1" hangingPunct="1">
              <a:buFont typeface="Wingdings 2" pitchFamily="18" charset="2"/>
              <a:buNone/>
            </a:pPr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 build="allAtOnce"/>
    </p:bld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214</TotalTime>
  <Words>668</Words>
  <Application>Microsoft Office PowerPoint</Application>
  <PresentationFormat>Předvádění na obrazovce (4:3)</PresentationFormat>
  <Paragraphs>102</Paragraphs>
  <Slides>19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Technický</vt:lpstr>
      <vt:lpstr>Fotografie</vt:lpstr>
      <vt:lpstr>Prezentace aplikace PowerPoint</vt:lpstr>
      <vt:lpstr>Vývoj člověka </vt:lpstr>
      <vt:lpstr>Vývoj člověka od opic</vt:lpstr>
      <vt:lpstr>Evoluce člověka</vt:lpstr>
      <vt:lpstr>Vývojová linie HOMO </vt:lpstr>
      <vt:lpstr>Ramaphitecus</vt:lpstr>
      <vt:lpstr>Homo habilis (čl. zručný) </vt:lpstr>
      <vt:lpstr>Australopithecus</vt:lpstr>
      <vt:lpstr>Homo erectus (čl. vzpřímený)</vt:lpstr>
      <vt:lpstr>Homo sapiens steinheimensis</vt:lpstr>
      <vt:lpstr>Homo sapiens neanderthalensis</vt:lpstr>
      <vt:lpstr>Homo sapiens sapiens</vt:lpstr>
      <vt:lpstr>Srovnání vývoje mozku </vt:lpstr>
      <vt:lpstr>Rodová linie - od opic k člověku</vt:lpstr>
      <vt:lpstr>Naleziště v ČR</vt:lpstr>
      <vt:lpstr>Co souvisí? </vt:lpstr>
      <vt:lpstr>Správné odpovědi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 člověka</dc:title>
  <dc:creator>Windows</dc:creator>
  <cp:lastModifiedBy>root</cp:lastModifiedBy>
  <cp:revision>30</cp:revision>
  <dcterms:created xsi:type="dcterms:W3CDTF">2011-03-13T09:21:19Z</dcterms:created>
  <dcterms:modified xsi:type="dcterms:W3CDTF">2013-05-07T06:07:32Z</dcterms:modified>
</cp:coreProperties>
</file>