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64" r:id="rId3"/>
    <p:sldId id="256" r:id="rId4"/>
    <p:sldId id="257" r:id="rId5"/>
    <p:sldId id="261" r:id="rId6"/>
    <p:sldId id="259" r:id="rId7"/>
    <p:sldId id="260" r:id="rId8"/>
    <p:sldId id="263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>
              <a:solidFill>
                <a:schemeClr val="tx1"/>
              </a:solidFill>
            </a:rPr>
            <a:t>VY_42_INOVACE_01_CISLO A POCETNI OPERACE_21</a:t>
          </a:r>
          <a:endParaRPr lang="cs-CZ" sz="180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Miluše Vosáhlová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</a:t>
          </a:r>
          <a:r>
            <a:rPr lang="cs-CZ" sz="2000" dirty="0" smtClean="0">
              <a:solidFill>
                <a:srgbClr val="FF0000"/>
              </a:solidFill>
            </a:rPr>
            <a:t> </a:t>
          </a:r>
          <a:r>
            <a:rPr lang="cs-CZ" sz="2000" dirty="0" smtClean="0">
              <a:solidFill>
                <a:schemeClr val="tx1"/>
              </a:solidFill>
            </a:rPr>
            <a:t>– 3.A – Přirozená čísla do 1000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BCE33E8-2595-4DB0-A0A4-374D2ACCF65F}" type="presOf" srcId="{4C35D32F-0EAB-4CD7-82EE-45574DC2A586}" destId="{8BEBB6EC-1DAA-4CAC-8A25-BC0FCBD5DBD5}" srcOrd="0" destOrd="0" presId="urn:microsoft.com/office/officeart/2005/8/layout/target3"/>
    <dgm:cxn modelId="{65882F14-EF6E-4618-B5D2-CAA43EA00F58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0DFA34B-DA36-4D23-AA9F-D3D3D66B9854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D49229-964B-464F-BE99-E45DDE32307C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FDDC1F6-A204-4171-94A9-9109DF07B965}" type="presOf" srcId="{D1D4F407-5343-4D3F-B5B9-D407B03CAEB4}" destId="{AED2198E-93D5-4001-81B4-73124B309672}" srcOrd="1" destOrd="0" presId="urn:microsoft.com/office/officeart/2005/8/layout/target3"/>
    <dgm:cxn modelId="{50D3F97F-0876-4EB2-9C02-6783D4289147}" type="presOf" srcId="{757F3AB3-0718-4624-B441-E567A8F0AB56}" destId="{333A1088-737F-45CB-B68E-254E46348037}" srcOrd="0" destOrd="0" presId="urn:microsoft.com/office/officeart/2005/8/layout/target3"/>
    <dgm:cxn modelId="{635571D5-B3EA-4615-8154-6ABB3615CED3}" type="presOf" srcId="{D8197B8C-B260-4A16-BDF4-0947B075E274}" destId="{5A5FFA88-C948-4069-8E93-59FA12366E83}" srcOrd="1" destOrd="0" presId="urn:microsoft.com/office/officeart/2005/8/layout/target3"/>
    <dgm:cxn modelId="{ECB0FA8E-031C-4AAF-9934-4A21B1E32950}" type="presOf" srcId="{D1B46980-6531-4606-95E6-44980827E919}" destId="{6140AFEC-043D-4C43-A2F9-D0F5331DF3A3}" srcOrd="0" destOrd="0" presId="urn:microsoft.com/office/officeart/2005/8/layout/target3"/>
    <dgm:cxn modelId="{C682039A-EA55-4E32-BDF2-4862521119CB}" type="presOf" srcId="{B651F6E3-6281-48DB-9319-2AEAFDAE7572}" destId="{6BB5E863-4638-4E1D-BFDE-399D028AC4ED}" srcOrd="1" destOrd="0" presId="urn:microsoft.com/office/officeart/2005/8/layout/target3"/>
    <dgm:cxn modelId="{38934DC0-4FF3-49A8-8389-79A55BCF6208}" type="presOf" srcId="{D8197B8C-B260-4A16-BDF4-0947B075E274}" destId="{25B08C86-7E15-44DC-BE7F-FFB55DD49D12}" srcOrd="0" destOrd="0" presId="urn:microsoft.com/office/officeart/2005/8/layout/target3"/>
    <dgm:cxn modelId="{C7744754-3BE5-4C75-AD08-505C7CDEAD17}" type="presOf" srcId="{D1B46980-6531-4606-95E6-44980827E919}" destId="{2BE915AB-18AA-4053-B92C-3BFC9ED204BB}" srcOrd="1" destOrd="0" presId="urn:microsoft.com/office/officeart/2005/8/layout/target3"/>
    <dgm:cxn modelId="{89EE4EB0-58B4-4243-9BA4-79DFDACECF40}" type="presParOf" srcId="{333A1088-737F-45CB-B68E-254E46348037}" destId="{F5ABB229-8D3B-4694-996A-96F23CF14429}" srcOrd="0" destOrd="0" presId="urn:microsoft.com/office/officeart/2005/8/layout/target3"/>
    <dgm:cxn modelId="{2EDC425D-F312-495E-B402-A72BC9AEF90D}" type="presParOf" srcId="{333A1088-737F-45CB-B68E-254E46348037}" destId="{F41139FD-01EE-4571-8B17-4FB00FC51163}" srcOrd="1" destOrd="0" presId="urn:microsoft.com/office/officeart/2005/8/layout/target3"/>
    <dgm:cxn modelId="{A739D6A3-B250-425D-938E-06CF5936801B}" type="presParOf" srcId="{333A1088-737F-45CB-B68E-254E46348037}" destId="{D005CE8C-CC26-4C3E-AC11-E15060ECD759}" srcOrd="2" destOrd="0" presId="urn:microsoft.com/office/officeart/2005/8/layout/target3"/>
    <dgm:cxn modelId="{A2D4FC40-EA5B-4658-9D0F-9A24BAA25545}" type="presParOf" srcId="{333A1088-737F-45CB-B68E-254E46348037}" destId="{2C702D82-9B77-49B7-9568-BB8EB47C3372}" srcOrd="3" destOrd="0" presId="urn:microsoft.com/office/officeart/2005/8/layout/target3"/>
    <dgm:cxn modelId="{7B729CE8-54AD-4A68-BA2A-DF695FDEAE06}" type="presParOf" srcId="{333A1088-737F-45CB-B68E-254E46348037}" destId="{A52A0455-90FF-4808-ABD0-F02540D31D5A}" srcOrd="4" destOrd="0" presId="urn:microsoft.com/office/officeart/2005/8/layout/target3"/>
    <dgm:cxn modelId="{4353281A-5D23-4D65-A69C-583103165D87}" type="presParOf" srcId="{333A1088-737F-45CB-B68E-254E46348037}" destId="{6140AFEC-043D-4C43-A2F9-D0F5331DF3A3}" srcOrd="5" destOrd="0" presId="urn:microsoft.com/office/officeart/2005/8/layout/target3"/>
    <dgm:cxn modelId="{06EB4CD7-1EFA-49DD-AC49-0DF78CAF746E}" type="presParOf" srcId="{333A1088-737F-45CB-B68E-254E46348037}" destId="{9358AC05-5D7D-4327-9F80-1AD486AEA664}" srcOrd="6" destOrd="0" presId="urn:microsoft.com/office/officeart/2005/8/layout/target3"/>
    <dgm:cxn modelId="{BC5E2F20-2A43-40B6-BD16-B998AADC4A09}" type="presParOf" srcId="{333A1088-737F-45CB-B68E-254E46348037}" destId="{313FC574-E1CD-4FB4-B054-0B805CE0447D}" srcOrd="7" destOrd="0" presId="urn:microsoft.com/office/officeart/2005/8/layout/target3"/>
    <dgm:cxn modelId="{2E419C3B-2F6B-46C7-A245-737844ED5826}" type="presParOf" srcId="{333A1088-737F-45CB-B68E-254E46348037}" destId="{619D679B-A015-4ECF-8348-D1034C574F40}" srcOrd="8" destOrd="0" presId="urn:microsoft.com/office/officeart/2005/8/layout/target3"/>
    <dgm:cxn modelId="{16D26E5E-19E0-4821-A200-1EBBE1811D01}" type="presParOf" srcId="{333A1088-737F-45CB-B68E-254E46348037}" destId="{322283A8-4A27-4CDA-BAE3-F381106A9174}" srcOrd="9" destOrd="0" presId="urn:microsoft.com/office/officeart/2005/8/layout/target3"/>
    <dgm:cxn modelId="{81F8A178-1DB5-408F-9D96-38D43BEEF38E}" type="presParOf" srcId="{333A1088-737F-45CB-B68E-254E46348037}" destId="{FFC9F71D-1B4F-4AD9-A4A6-86ADEFC8AF5C}" srcOrd="10" destOrd="0" presId="urn:microsoft.com/office/officeart/2005/8/layout/target3"/>
    <dgm:cxn modelId="{9FFACE8C-4FBD-4347-81BB-5C0797F9B49C}" type="presParOf" srcId="{333A1088-737F-45CB-B68E-254E46348037}" destId="{25B08C86-7E15-44DC-BE7F-FFB55DD49D12}" srcOrd="11" destOrd="0" presId="urn:microsoft.com/office/officeart/2005/8/layout/target3"/>
    <dgm:cxn modelId="{8103B139-9156-4EE7-82FE-F4D2CB46B81E}" type="presParOf" srcId="{333A1088-737F-45CB-B68E-254E46348037}" destId="{76644BE8-9D7C-4C09-B250-3D10AF48CBB7}" srcOrd="12" destOrd="0" presId="urn:microsoft.com/office/officeart/2005/8/layout/target3"/>
    <dgm:cxn modelId="{06312897-F32C-4998-92B8-4359E26F0F6E}" type="presParOf" srcId="{333A1088-737F-45CB-B68E-254E46348037}" destId="{EE85B701-7295-41C0-BA7A-34D3756A2AE6}" srcOrd="13" destOrd="0" presId="urn:microsoft.com/office/officeart/2005/8/layout/target3"/>
    <dgm:cxn modelId="{D1A6E2E7-7033-4FF8-A0D8-2E605C1101E2}" type="presParOf" srcId="{333A1088-737F-45CB-B68E-254E46348037}" destId="{8BEBB6EC-1DAA-4CAC-8A25-BC0FCBD5DBD5}" srcOrd="14" destOrd="0" presId="urn:microsoft.com/office/officeart/2005/8/layout/target3"/>
    <dgm:cxn modelId="{6DDD7D5B-8867-48CB-AD90-0EE23820F333}" type="presParOf" srcId="{333A1088-737F-45CB-B68E-254E46348037}" destId="{AED2198E-93D5-4001-81B4-73124B309672}" srcOrd="15" destOrd="0" presId="urn:microsoft.com/office/officeart/2005/8/layout/target3"/>
    <dgm:cxn modelId="{25E24A06-7F44-4778-A23D-023AEA6A0383}" type="presParOf" srcId="{333A1088-737F-45CB-B68E-254E46348037}" destId="{2BE915AB-18AA-4053-B92C-3BFC9ED204BB}" srcOrd="16" destOrd="0" presId="urn:microsoft.com/office/officeart/2005/8/layout/target3"/>
    <dgm:cxn modelId="{8778385B-9A65-4225-B224-592A4A74AF24}" type="presParOf" srcId="{333A1088-737F-45CB-B68E-254E46348037}" destId="{6BB5E863-4638-4E1D-BFDE-399D028AC4ED}" srcOrd="17" destOrd="0" presId="urn:microsoft.com/office/officeart/2005/8/layout/target3"/>
    <dgm:cxn modelId="{1D6737B0-FE14-472B-A4A5-DAC6298989D3}" type="presParOf" srcId="{333A1088-737F-45CB-B68E-254E46348037}" destId="{5A5FFA88-C948-4069-8E93-59FA12366E83}" srcOrd="18" destOrd="0" presId="urn:microsoft.com/office/officeart/2005/8/layout/target3"/>
    <dgm:cxn modelId="{36FC9645-ECBC-45BA-BB1F-CCBA93C4DA00}" type="presParOf" srcId="{333A1088-737F-45CB-B68E-254E46348037}" destId="{890E4F0B-2866-4A3F-A3C7-2A14B1797930}" srcOrd="19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44A060-C7F2-4E58-A064-BAAF0DD240B1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8AFB1B-E5D1-4C1D-A32D-980E7EBB45A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C995B3E-0CE9-442F-AD93-7EC6907E7226}" type="datetimeFigureOut">
              <a:rPr lang="cs-CZ" smtClean="0"/>
              <a:pPr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C3485B1-E4D2-4020-BC8F-044499D3B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Materiál je určen pro žáky 3. ročníku ZŠ do hodiny matematiky k procvičování učiva týkající se přirozených čísel do 1000.</a:t>
            </a:r>
          </a:p>
          <a:p>
            <a:pPr algn="just"/>
            <a:r>
              <a:rPr lang="cs-CZ" dirty="0" smtClean="0"/>
              <a:t>Žáci si upevňují správné čtení trojciferných čísel, jejich porovnávání a zápis jako součet stovek, desítek a jednotek. Při práci používají i číselné osy.</a:t>
            </a:r>
          </a:p>
          <a:p>
            <a:pPr algn="just"/>
            <a:r>
              <a:rPr lang="cs-CZ" dirty="0" smtClean="0"/>
              <a:t>Žáci pracovali s nadšením formou soutěže ve dvojicích.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Zapiš čísla jako součet stovek, desítek a jednotek: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dirty="0" smtClean="0"/>
              <a:t>709 =</a:t>
            </a:r>
          </a:p>
          <a:p>
            <a:r>
              <a:rPr lang="cs-CZ" sz="2400" dirty="0" smtClean="0"/>
              <a:t>438 =</a:t>
            </a:r>
          </a:p>
          <a:p>
            <a:r>
              <a:rPr lang="cs-CZ" sz="2400" dirty="0" smtClean="0"/>
              <a:t>560 =</a:t>
            </a:r>
          </a:p>
          <a:p>
            <a:r>
              <a:rPr lang="cs-CZ" sz="2400" dirty="0" smtClean="0"/>
              <a:t>283 =</a:t>
            </a:r>
          </a:p>
          <a:p>
            <a:r>
              <a:rPr lang="cs-CZ" sz="2400" dirty="0" smtClean="0"/>
              <a:t>624 = </a:t>
            </a:r>
          </a:p>
          <a:p>
            <a:r>
              <a:rPr lang="cs-CZ" sz="2400" dirty="0" smtClean="0"/>
              <a:t>989 =</a:t>
            </a:r>
          </a:p>
          <a:p>
            <a:r>
              <a:rPr lang="cs-CZ" sz="2400" dirty="0" smtClean="0"/>
              <a:t>112 = </a:t>
            </a:r>
          </a:p>
          <a:p>
            <a:r>
              <a:rPr lang="cs-CZ" sz="2400" dirty="0" smtClean="0"/>
              <a:t>902 = </a:t>
            </a:r>
          </a:p>
          <a:p>
            <a:r>
              <a:rPr lang="cs-CZ" sz="2400" dirty="0" smtClean="0"/>
              <a:t>775 =</a:t>
            </a:r>
          </a:p>
          <a:p>
            <a:endParaRPr lang="cs-CZ" sz="2400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1000 =</a:t>
            </a:r>
          </a:p>
          <a:p>
            <a:r>
              <a:rPr lang="cs-CZ" dirty="0" smtClean="0"/>
              <a:t>365 =</a:t>
            </a:r>
          </a:p>
          <a:p>
            <a:r>
              <a:rPr lang="cs-CZ" dirty="0" smtClean="0"/>
              <a:t>268 =</a:t>
            </a:r>
          </a:p>
          <a:p>
            <a:r>
              <a:rPr lang="cs-CZ" dirty="0" smtClean="0"/>
              <a:t>197 =</a:t>
            </a:r>
          </a:p>
          <a:p>
            <a:r>
              <a:rPr lang="cs-CZ" dirty="0" smtClean="0"/>
              <a:t>866 =</a:t>
            </a:r>
          </a:p>
          <a:p>
            <a:r>
              <a:rPr lang="cs-CZ" dirty="0" smtClean="0"/>
              <a:t>732 =</a:t>
            </a:r>
          </a:p>
          <a:p>
            <a:r>
              <a:rPr lang="cs-CZ" dirty="0" smtClean="0"/>
              <a:t>955 =</a:t>
            </a:r>
          </a:p>
          <a:p>
            <a:r>
              <a:rPr lang="cs-CZ" dirty="0" smtClean="0"/>
              <a:t>344 =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Porovnej dvojice těchto čísel: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366__450</a:t>
            </a:r>
          </a:p>
          <a:p>
            <a:r>
              <a:rPr lang="cs-CZ" dirty="0" smtClean="0"/>
              <a:t>198__220</a:t>
            </a:r>
          </a:p>
          <a:p>
            <a:r>
              <a:rPr lang="cs-CZ" dirty="0" smtClean="0"/>
              <a:t>710__785</a:t>
            </a:r>
          </a:p>
          <a:p>
            <a:r>
              <a:rPr lang="cs-CZ" dirty="0" smtClean="0"/>
              <a:t>440__591</a:t>
            </a:r>
          </a:p>
          <a:p>
            <a:r>
              <a:rPr lang="cs-CZ" dirty="0" smtClean="0"/>
              <a:t>713__317</a:t>
            </a:r>
          </a:p>
          <a:p>
            <a:r>
              <a:rPr lang="cs-CZ" dirty="0" smtClean="0"/>
              <a:t>488__463</a:t>
            </a:r>
          </a:p>
          <a:p>
            <a:r>
              <a:rPr lang="cs-CZ" dirty="0" smtClean="0"/>
              <a:t>639__693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913__319</a:t>
            </a:r>
          </a:p>
          <a:p>
            <a:r>
              <a:rPr lang="cs-CZ" dirty="0" smtClean="0"/>
              <a:t>439__512</a:t>
            </a:r>
          </a:p>
          <a:p>
            <a:r>
              <a:rPr lang="cs-CZ" dirty="0" smtClean="0"/>
              <a:t>206__220</a:t>
            </a:r>
          </a:p>
          <a:p>
            <a:r>
              <a:rPr lang="cs-CZ" dirty="0" smtClean="0"/>
              <a:t>274__247</a:t>
            </a:r>
          </a:p>
          <a:p>
            <a:r>
              <a:rPr lang="cs-CZ" dirty="0" smtClean="0"/>
              <a:t>490__580</a:t>
            </a:r>
          </a:p>
          <a:p>
            <a:r>
              <a:rPr lang="cs-CZ" dirty="0" smtClean="0"/>
              <a:t>558__582</a:t>
            </a:r>
          </a:p>
          <a:p>
            <a:r>
              <a:rPr lang="cs-CZ" dirty="0" smtClean="0"/>
              <a:t>751__715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Zapiš Číslo, které má: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jednu stovku, osm desítek, čtyři jednotky</a:t>
            </a:r>
          </a:p>
          <a:p>
            <a:r>
              <a:rPr lang="cs-CZ" dirty="0" smtClean="0"/>
              <a:t>sedm stovek, čtyři desítky, tři jednotky</a:t>
            </a:r>
          </a:p>
          <a:p>
            <a:r>
              <a:rPr lang="cs-CZ" dirty="0" smtClean="0"/>
              <a:t>šest stovek , devět desítek, pět jednotek</a:t>
            </a:r>
          </a:p>
          <a:p>
            <a:r>
              <a:rPr lang="cs-CZ" dirty="0" smtClean="0"/>
              <a:t>tři stovky, jednu desítku, sedm jednotek</a:t>
            </a:r>
          </a:p>
          <a:p>
            <a:r>
              <a:rPr lang="cs-CZ" dirty="0" smtClean="0"/>
              <a:t>osm stovek, osm desítek, nula jednotek</a:t>
            </a:r>
          </a:p>
          <a:p>
            <a:r>
              <a:rPr lang="cs-CZ" dirty="0" smtClean="0"/>
              <a:t>jednu stovku, dvě desítky, dvě jednotky</a:t>
            </a:r>
          </a:p>
          <a:p>
            <a:r>
              <a:rPr lang="cs-CZ" dirty="0" smtClean="0"/>
              <a:t>devět stovek, devět desítek, devět jednotek</a:t>
            </a:r>
          </a:p>
          <a:p>
            <a:r>
              <a:rPr lang="cs-CZ" dirty="0" smtClean="0"/>
              <a:t>sedm stovek, nula desítek, nula jednotek</a:t>
            </a:r>
          </a:p>
          <a:p>
            <a:r>
              <a:rPr lang="cs-CZ" dirty="0" smtClean="0"/>
              <a:t>dvě stovky, devět desítek, devět jednotek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Zapiš čísla jako součet stovek, desítek a jednotek - řešení: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000" dirty="0" smtClean="0"/>
              <a:t>709 = 7.100 + 0.10 + 9.1</a:t>
            </a:r>
          </a:p>
          <a:p>
            <a:r>
              <a:rPr lang="cs-CZ" sz="2000" dirty="0" smtClean="0"/>
              <a:t>438 = 4.100+ 3.10 + 8.1</a:t>
            </a:r>
          </a:p>
          <a:p>
            <a:r>
              <a:rPr lang="cs-CZ" sz="2000" dirty="0" smtClean="0"/>
              <a:t>560 = 5.100 + 6.10 + 0.1</a:t>
            </a:r>
          </a:p>
          <a:p>
            <a:r>
              <a:rPr lang="cs-CZ" sz="2000" dirty="0" smtClean="0"/>
              <a:t>283 = 2.100 + 8.10 + 3.1</a:t>
            </a:r>
          </a:p>
          <a:p>
            <a:r>
              <a:rPr lang="cs-CZ" sz="2000" dirty="0" smtClean="0"/>
              <a:t>624 = 6.100 + 2.10 + 4.1</a:t>
            </a:r>
          </a:p>
          <a:p>
            <a:r>
              <a:rPr lang="cs-CZ" sz="2000" dirty="0" smtClean="0"/>
              <a:t>989 = 9.100 + 8.10 + 9.1</a:t>
            </a:r>
          </a:p>
          <a:p>
            <a:r>
              <a:rPr lang="cs-CZ" sz="2000" dirty="0" smtClean="0"/>
              <a:t>112 = 1.100 + 1.10 + 2.1</a:t>
            </a:r>
          </a:p>
          <a:p>
            <a:r>
              <a:rPr lang="cs-CZ" sz="2000" dirty="0" smtClean="0"/>
              <a:t>902 = 9.100 + 0.10 + 2.1</a:t>
            </a:r>
          </a:p>
          <a:p>
            <a:r>
              <a:rPr lang="cs-CZ" sz="2000" dirty="0" smtClean="0"/>
              <a:t>775 = 7.100 + 7.10 + 5.1</a:t>
            </a:r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1000 = 10.100 + 0.10 + 0.1</a:t>
            </a:r>
          </a:p>
          <a:p>
            <a:r>
              <a:rPr lang="cs-CZ" sz="2000" dirty="0" smtClean="0"/>
              <a:t>365 = 3.100 + 6.10 + 5.1</a:t>
            </a:r>
          </a:p>
          <a:p>
            <a:r>
              <a:rPr lang="cs-CZ" sz="2000" dirty="0" smtClean="0"/>
              <a:t>268 = 2.100 + 6.10 + 8.1</a:t>
            </a:r>
          </a:p>
          <a:p>
            <a:r>
              <a:rPr lang="cs-CZ" sz="2000" dirty="0" smtClean="0"/>
              <a:t>197 = 1.100 + 9.10 + 7.1</a:t>
            </a:r>
          </a:p>
          <a:p>
            <a:r>
              <a:rPr lang="cs-CZ" sz="2000" dirty="0" smtClean="0"/>
              <a:t>866 = 8.100 + 6.10 + 6.1</a:t>
            </a:r>
          </a:p>
          <a:p>
            <a:r>
              <a:rPr lang="cs-CZ" sz="2000" dirty="0" smtClean="0"/>
              <a:t>732 = 7.100 + 3.10 + 2.1</a:t>
            </a:r>
          </a:p>
          <a:p>
            <a:r>
              <a:rPr lang="cs-CZ" sz="2000" dirty="0" smtClean="0"/>
              <a:t>955 = 9.100 + 5.10 + 5.1</a:t>
            </a:r>
          </a:p>
          <a:p>
            <a:r>
              <a:rPr lang="cs-CZ" sz="2000" dirty="0" smtClean="0"/>
              <a:t>344 = 3.100 + 4.10 + 4.1</a:t>
            </a:r>
            <a:endParaRPr lang="cs-CZ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Porovnej dvojice těchto čísel – řešení: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366 &lt; 450</a:t>
            </a:r>
          </a:p>
          <a:p>
            <a:r>
              <a:rPr lang="cs-CZ" dirty="0" smtClean="0"/>
              <a:t>198 &lt; 220</a:t>
            </a:r>
          </a:p>
          <a:p>
            <a:r>
              <a:rPr lang="cs-CZ" dirty="0" smtClean="0"/>
              <a:t>710 &lt; 785</a:t>
            </a:r>
          </a:p>
          <a:p>
            <a:r>
              <a:rPr lang="cs-CZ" dirty="0" smtClean="0"/>
              <a:t>440 &lt; 591</a:t>
            </a:r>
          </a:p>
          <a:p>
            <a:r>
              <a:rPr lang="cs-CZ" dirty="0" smtClean="0"/>
              <a:t>713 &gt; 317</a:t>
            </a:r>
          </a:p>
          <a:p>
            <a:r>
              <a:rPr lang="cs-CZ" dirty="0" smtClean="0"/>
              <a:t>488 &gt; 463</a:t>
            </a:r>
          </a:p>
          <a:p>
            <a:r>
              <a:rPr lang="cs-CZ" dirty="0" smtClean="0"/>
              <a:t>639 &lt; 693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913 &gt; 319</a:t>
            </a:r>
          </a:p>
          <a:p>
            <a:r>
              <a:rPr lang="cs-CZ" dirty="0" smtClean="0"/>
              <a:t>439 &lt; 512</a:t>
            </a:r>
          </a:p>
          <a:p>
            <a:r>
              <a:rPr lang="cs-CZ" dirty="0" smtClean="0"/>
              <a:t>206 &lt; 220</a:t>
            </a:r>
          </a:p>
          <a:p>
            <a:r>
              <a:rPr lang="cs-CZ" dirty="0" smtClean="0"/>
              <a:t>274 &gt; 247</a:t>
            </a:r>
          </a:p>
          <a:p>
            <a:r>
              <a:rPr lang="cs-CZ" dirty="0" smtClean="0"/>
              <a:t>490 &lt; 580</a:t>
            </a:r>
          </a:p>
          <a:p>
            <a:r>
              <a:rPr lang="cs-CZ" dirty="0" smtClean="0"/>
              <a:t>558 &lt; 582</a:t>
            </a:r>
          </a:p>
          <a:p>
            <a:r>
              <a:rPr lang="cs-CZ" dirty="0" smtClean="0"/>
              <a:t>751 &gt; 715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Zapiš Číslo, které má:</a:t>
            </a:r>
            <a:br>
              <a:rPr lang="cs-CZ" dirty="0" smtClean="0"/>
            </a:br>
            <a:r>
              <a:rPr lang="cs-CZ" dirty="0" smtClean="0"/>
              <a:t>řešení -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jednu stovku, osm desítek, čtyři jednotky (184)</a:t>
            </a:r>
          </a:p>
          <a:p>
            <a:r>
              <a:rPr lang="cs-CZ" sz="2000" dirty="0" smtClean="0"/>
              <a:t>sedm stovek, čtyři desítky, tři jednotky  (743)</a:t>
            </a:r>
          </a:p>
          <a:p>
            <a:r>
              <a:rPr lang="cs-CZ" sz="2000" dirty="0" smtClean="0"/>
              <a:t>šest stovek , devět desítek, pět jednotek (695)</a:t>
            </a:r>
          </a:p>
          <a:p>
            <a:r>
              <a:rPr lang="cs-CZ" sz="2000" dirty="0" smtClean="0"/>
              <a:t>tři stovky, jednu desítku, sedm jednotek (317)</a:t>
            </a:r>
          </a:p>
          <a:p>
            <a:r>
              <a:rPr lang="cs-CZ" sz="2000" dirty="0" smtClean="0"/>
              <a:t>osm stovek, osm desítek, nula jednotek (880)</a:t>
            </a:r>
          </a:p>
          <a:p>
            <a:r>
              <a:rPr lang="cs-CZ" sz="2000" dirty="0" smtClean="0"/>
              <a:t>jednu stovku, dvě desítky, dvě jednotky (122)</a:t>
            </a:r>
          </a:p>
          <a:p>
            <a:r>
              <a:rPr lang="cs-CZ" sz="2000" dirty="0" smtClean="0"/>
              <a:t>devět stovek, devět desítek, devět jednotek (999)</a:t>
            </a:r>
          </a:p>
          <a:p>
            <a:r>
              <a:rPr lang="cs-CZ" sz="2000" dirty="0" smtClean="0"/>
              <a:t>sedm stovek, nula desítek, nula jednotek (700)</a:t>
            </a:r>
          </a:p>
          <a:p>
            <a:r>
              <a:rPr lang="cs-CZ" sz="2000" dirty="0" smtClean="0"/>
              <a:t>dvě stovky, devět desítek, devět jednotek (299)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CITACE</a:t>
            </a:r>
            <a:br>
              <a:rPr lang="cs-CZ" smtClean="0"/>
            </a:br>
            <a:r>
              <a:rPr lang="cs-CZ" smtClean="0"/>
              <a:t>Text</a:t>
            </a:r>
            <a:r>
              <a:rPr lang="cs-CZ" dirty="0" smtClean="0"/>
              <a:t>: vlastní autorské dílo.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</TotalTime>
  <Words>557</Words>
  <Application>Microsoft Office PowerPoint</Application>
  <PresentationFormat>Předvádění na obrazovce (4:3)</PresentationFormat>
  <Paragraphs>97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Bohatý</vt:lpstr>
      <vt:lpstr>Snímek 1</vt:lpstr>
      <vt:lpstr>Anotace:</vt:lpstr>
      <vt:lpstr>Zapiš čísla jako součet stovek, desítek a jednotek:</vt:lpstr>
      <vt:lpstr>Porovnej dvojice těchto čísel:</vt:lpstr>
      <vt:lpstr>Zapiš Číslo, které má:</vt:lpstr>
      <vt:lpstr>Zapiš čísla jako součet stovek, desítek a jednotek - řešení:</vt:lpstr>
      <vt:lpstr>Porovnej dvojice těchto čísel – řešení:</vt:lpstr>
      <vt:lpstr>Zapiš Číslo, které má: řešení - </vt:lpstr>
      <vt:lpstr>CITACE Text: vlastní autorské dílo.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Zapiš čísla jako součet stovek, desítek a jednotek:</dc:title>
  <dc:creator>ZŠ Uh.Ostroh</dc:creator>
  <cp:lastModifiedBy>ZŠ Uh.Ostroh</cp:lastModifiedBy>
  <cp:revision>6</cp:revision>
  <dcterms:created xsi:type="dcterms:W3CDTF">2011-12-14T11:11:41Z</dcterms:created>
  <dcterms:modified xsi:type="dcterms:W3CDTF">2011-12-16T10:10:57Z</dcterms:modified>
</cp:coreProperties>
</file>