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64" r:id="rId3"/>
    <p:sldId id="256" r:id="rId4"/>
    <p:sldId id="258" r:id="rId5"/>
    <p:sldId id="257" r:id="rId6"/>
    <p:sldId id="259" r:id="rId7"/>
    <p:sldId id="261" r:id="rId8"/>
    <p:sldId id="262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tx1"/>
              </a:solidFill>
            </a:rPr>
            <a:t>VY_42_INOVACE_01_CISLO A POCETNI OPERACE_22</a:t>
          </a:r>
          <a:endParaRPr lang="cs-CZ" sz="20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</a:t>
          </a:r>
          <a:r>
            <a:rPr lang="cs-CZ" sz="2000" dirty="0" smtClean="0">
              <a:solidFill>
                <a:schemeClr val="tx1"/>
              </a:solidFill>
            </a:rPr>
            <a:t>3. A </a:t>
          </a:r>
          <a:r>
            <a:rPr lang="cs-CZ" sz="2000" dirty="0" smtClean="0">
              <a:solidFill>
                <a:schemeClr val="tx1"/>
              </a:solidFill>
            </a:rPr>
            <a:t>– Přirozená čísla do 1000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1B4A2E-557E-4DB4-927D-FCE0B6DCE5ED}" type="presOf" srcId="{D8197B8C-B260-4A16-BDF4-0947B075E274}" destId="{25B08C86-7E15-44DC-BE7F-FFB55DD49D12}" srcOrd="0" destOrd="0" presId="urn:microsoft.com/office/officeart/2005/8/layout/target3"/>
    <dgm:cxn modelId="{8402DA24-6195-4202-9F2B-0F6EE48790F7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35E36B7-86C5-41F2-A341-724AA220334A}" type="presOf" srcId="{D1B46980-6531-4606-95E6-44980827E919}" destId="{6140AFEC-043D-4C43-A2F9-D0F5331DF3A3}" srcOrd="0" destOrd="0" presId="urn:microsoft.com/office/officeart/2005/8/layout/target3"/>
    <dgm:cxn modelId="{2A3299BC-53ED-4223-ACC7-8A27A53C85A9}" type="presOf" srcId="{D1D4F407-5343-4D3F-B5B9-D407B03CAEB4}" destId="{D005CE8C-CC26-4C3E-AC11-E15060ECD759}" srcOrd="0" destOrd="0" presId="urn:microsoft.com/office/officeart/2005/8/layout/target3"/>
    <dgm:cxn modelId="{C22666D1-F324-4C6D-84C0-3B0AD8879DCD}" type="presOf" srcId="{757F3AB3-0718-4624-B441-E567A8F0AB56}" destId="{333A1088-737F-45CB-B68E-254E46348037}" srcOrd="0" destOrd="0" presId="urn:microsoft.com/office/officeart/2005/8/layout/target3"/>
    <dgm:cxn modelId="{E34EF17D-3910-4242-ABE1-373CEDBBE8C6}" type="presOf" srcId="{D8197B8C-B260-4A16-BDF4-0947B075E274}" destId="{5A5FFA88-C948-4069-8E93-59FA12366E83}" srcOrd="1" destOrd="0" presId="urn:microsoft.com/office/officeart/2005/8/layout/target3"/>
    <dgm:cxn modelId="{D14D6027-47E1-4218-B57E-9375D148C0CA}" type="presOf" srcId="{B651F6E3-6281-48DB-9319-2AEAFDAE7572}" destId="{6BB5E863-4638-4E1D-BFDE-399D028AC4ED}" srcOrd="1" destOrd="0" presId="urn:microsoft.com/office/officeart/2005/8/layout/target3"/>
    <dgm:cxn modelId="{27434A9E-8B2E-40BE-ADFB-EB49331BDB13}" type="presOf" srcId="{B651F6E3-6281-48DB-9319-2AEAFDAE7572}" destId="{619D679B-A015-4ECF-8348-D1034C574F40}" srcOrd="0" destOrd="0" presId="urn:microsoft.com/office/officeart/2005/8/layout/target3"/>
    <dgm:cxn modelId="{ADAAC62C-3F90-45FB-9914-3F34F2B2FD52}" type="presOf" srcId="{D1D4F407-5343-4D3F-B5B9-D407B03CAEB4}" destId="{AED2198E-93D5-4001-81B4-73124B309672}" srcOrd="1" destOrd="0" presId="urn:microsoft.com/office/officeart/2005/8/layout/target3"/>
    <dgm:cxn modelId="{D0FCD3E1-A377-4222-8E76-F9C15421A18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0A45A8-3957-49FE-9410-C732A57A7757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2D41778-C448-4B4A-B4AD-C0F5091949B2}" type="presParOf" srcId="{333A1088-737F-45CB-B68E-254E46348037}" destId="{F5ABB229-8D3B-4694-996A-96F23CF14429}" srcOrd="0" destOrd="0" presId="urn:microsoft.com/office/officeart/2005/8/layout/target3"/>
    <dgm:cxn modelId="{00FAA16F-D0BB-4B1F-A961-5699CAC4C384}" type="presParOf" srcId="{333A1088-737F-45CB-B68E-254E46348037}" destId="{F41139FD-01EE-4571-8B17-4FB00FC51163}" srcOrd="1" destOrd="0" presId="urn:microsoft.com/office/officeart/2005/8/layout/target3"/>
    <dgm:cxn modelId="{DA622F51-7C57-41FB-8BE9-F90430AF7652}" type="presParOf" srcId="{333A1088-737F-45CB-B68E-254E46348037}" destId="{D005CE8C-CC26-4C3E-AC11-E15060ECD759}" srcOrd="2" destOrd="0" presId="urn:microsoft.com/office/officeart/2005/8/layout/target3"/>
    <dgm:cxn modelId="{19D1D70D-D4B6-460C-AEC6-F6CD6635A828}" type="presParOf" srcId="{333A1088-737F-45CB-B68E-254E46348037}" destId="{2C702D82-9B77-49B7-9568-BB8EB47C3372}" srcOrd="3" destOrd="0" presId="urn:microsoft.com/office/officeart/2005/8/layout/target3"/>
    <dgm:cxn modelId="{E20B7D3B-891A-4D4B-832E-5939A296ACC9}" type="presParOf" srcId="{333A1088-737F-45CB-B68E-254E46348037}" destId="{A52A0455-90FF-4808-ABD0-F02540D31D5A}" srcOrd="4" destOrd="0" presId="urn:microsoft.com/office/officeart/2005/8/layout/target3"/>
    <dgm:cxn modelId="{C7D315B1-35CE-4744-9D50-566DB63E8301}" type="presParOf" srcId="{333A1088-737F-45CB-B68E-254E46348037}" destId="{6140AFEC-043D-4C43-A2F9-D0F5331DF3A3}" srcOrd="5" destOrd="0" presId="urn:microsoft.com/office/officeart/2005/8/layout/target3"/>
    <dgm:cxn modelId="{1B46CC70-12D0-410E-A6FD-A8BB31B1598C}" type="presParOf" srcId="{333A1088-737F-45CB-B68E-254E46348037}" destId="{9358AC05-5D7D-4327-9F80-1AD486AEA664}" srcOrd="6" destOrd="0" presId="urn:microsoft.com/office/officeart/2005/8/layout/target3"/>
    <dgm:cxn modelId="{A412E883-52CB-419B-B385-A87391B88B9C}" type="presParOf" srcId="{333A1088-737F-45CB-B68E-254E46348037}" destId="{313FC574-E1CD-4FB4-B054-0B805CE0447D}" srcOrd="7" destOrd="0" presId="urn:microsoft.com/office/officeart/2005/8/layout/target3"/>
    <dgm:cxn modelId="{6F57583D-242D-4251-85BB-E8E1CCE5F44D}" type="presParOf" srcId="{333A1088-737F-45CB-B68E-254E46348037}" destId="{619D679B-A015-4ECF-8348-D1034C574F40}" srcOrd="8" destOrd="0" presId="urn:microsoft.com/office/officeart/2005/8/layout/target3"/>
    <dgm:cxn modelId="{30274339-E56E-4BF7-84B2-346A38024A16}" type="presParOf" srcId="{333A1088-737F-45CB-B68E-254E46348037}" destId="{322283A8-4A27-4CDA-BAE3-F381106A9174}" srcOrd="9" destOrd="0" presId="urn:microsoft.com/office/officeart/2005/8/layout/target3"/>
    <dgm:cxn modelId="{0E3C7C4E-3934-478A-BEC0-1945B1C4E352}" type="presParOf" srcId="{333A1088-737F-45CB-B68E-254E46348037}" destId="{FFC9F71D-1B4F-4AD9-A4A6-86ADEFC8AF5C}" srcOrd="10" destOrd="0" presId="urn:microsoft.com/office/officeart/2005/8/layout/target3"/>
    <dgm:cxn modelId="{2E63EC66-842D-4C4B-BF95-5D8D7B0F92F5}" type="presParOf" srcId="{333A1088-737F-45CB-B68E-254E46348037}" destId="{25B08C86-7E15-44DC-BE7F-FFB55DD49D12}" srcOrd="11" destOrd="0" presId="urn:microsoft.com/office/officeart/2005/8/layout/target3"/>
    <dgm:cxn modelId="{41420AE3-C73A-41DA-9D09-74DC5738A984}" type="presParOf" srcId="{333A1088-737F-45CB-B68E-254E46348037}" destId="{76644BE8-9D7C-4C09-B250-3D10AF48CBB7}" srcOrd="12" destOrd="0" presId="urn:microsoft.com/office/officeart/2005/8/layout/target3"/>
    <dgm:cxn modelId="{8228204C-1C1D-4CAE-8DB5-9F55A8391158}" type="presParOf" srcId="{333A1088-737F-45CB-B68E-254E46348037}" destId="{EE85B701-7295-41C0-BA7A-34D3756A2AE6}" srcOrd="13" destOrd="0" presId="urn:microsoft.com/office/officeart/2005/8/layout/target3"/>
    <dgm:cxn modelId="{6FD0F7DB-A765-42CA-84C4-40045081C019}" type="presParOf" srcId="{333A1088-737F-45CB-B68E-254E46348037}" destId="{8BEBB6EC-1DAA-4CAC-8A25-BC0FCBD5DBD5}" srcOrd="14" destOrd="0" presId="urn:microsoft.com/office/officeart/2005/8/layout/target3"/>
    <dgm:cxn modelId="{ACA51051-9F25-4F0A-9BF9-D880ECFFC650}" type="presParOf" srcId="{333A1088-737F-45CB-B68E-254E46348037}" destId="{AED2198E-93D5-4001-81B4-73124B309672}" srcOrd="15" destOrd="0" presId="urn:microsoft.com/office/officeart/2005/8/layout/target3"/>
    <dgm:cxn modelId="{3142C764-4067-40E9-9583-4100F8A49EBA}" type="presParOf" srcId="{333A1088-737F-45CB-B68E-254E46348037}" destId="{2BE915AB-18AA-4053-B92C-3BFC9ED204BB}" srcOrd="16" destOrd="0" presId="urn:microsoft.com/office/officeart/2005/8/layout/target3"/>
    <dgm:cxn modelId="{02BB0844-0F33-4569-B832-06BAAE5FB394}" type="presParOf" srcId="{333A1088-737F-45CB-B68E-254E46348037}" destId="{6BB5E863-4638-4E1D-BFDE-399D028AC4ED}" srcOrd="17" destOrd="0" presId="urn:microsoft.com/office/officeart/2005/8/layout/target3"/>
    <dgm:cxn modelId="{0AB72951-C494-480F-8CBF-187CCEFD1950}" type="presParOf" srcId="{333A1088-737F-45CB-B68E-254E46348037}" destId="{5A5FFA88-C948-4069-8E93-59FA12366E83}" srcOrd="18" destOrd="0" presId="urn:microsoft.com/office/officeart/2005/8/layout/target3"/>
    <dgm:cxn modelId="{18DE45C9-32B5-498E-BF49-BD898CF2484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Miluše Vosáhlová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tx1"/>
              </a:solidFill>
            </a:rPr>
            <a:t>VY_42_INOVACE_01_CISLO A POCETNI OPERACE_22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</a:t>
          </a:r>
          <a:r>
            <a:rPr lang="cs-CZ" sz="2000" kern="1200" dirty="0" smtClean="0">
              <a:solidFill>
                <a:srgbClr val="FF0000"/>
              </a:solidFill>
            </a:rPr>
            <a:t> </a:t>
          </a:r>
          <a:r>
            <a:rPr lang="cs-CZ" sz="2000" kern="1200" dirty="0" smtClean="0">
              <a:solidFill>
                <a:schemeClr val="tx1"/>
              </a:solidFill>
            </a:rPr>
            <a:t>– </a:t>
          </a:r>
          <a:r>
            <a:rPr lang="cs-CZ" sz="2000" kern="1200" dirty="0" smtClean="0">
              <a:solidFill>
                <a:schemeClr val="tx1"/>
              </a:solidFill>
            </a:rPr>
            <a:t>3. A </a:t>
          </a:r>
          <a:r>
            <a:rPr lang="cs-CZ" sz="2000" kern="1200" dirty="0" smtClean="0">
              <a:solidFill>
                <a:schemeClr val="tx1"/>
              </a:solidFill>
            </a:rPr>
            <a:t>– Přirozená čísla do 1000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5F97E-5E04-4FC2-AB47-CEE706ED646D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1DAE59-09DB-43BA-91B6-BD2428A387C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773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72FE09-B6DD-4628-A657-824BA97B775C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7F76DC-674D-45C9-91D7-CBD1B2FD659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77168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do hodiny matematiky k vyvození přirozených čísel v oboru do 1000.</a:t>
            </a:r>
          </a:p>
          <a:p>
            <a:pPr algn="just"/>
            <a:r>
              <a:rPr lang="cs-CZ" dirty="0" smtClean="0"/>
              <a:t>Žáci pochopí posloupnost přirozených čísel v oboru do 1000, pracují s interaktivní tabulí a zároveň s číselnou osou, následují úkoly k procvičení učiva.</a:t>
            </a:r>
          </a:p>
          <a:p>
            <a:pPr algn="just"/>
            <a:r>
              <a:rPr lang="cs-CZ" dirty="0" smtClean="0"/>
              <a:t>Žáci pracovali aktivně.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 PO  STOVKÁCH DO TISÍCE: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None/>
            </a:pPr>
            <a:r>
              <a:rPr lang="cs-CZ" sz="6000" dirty="0" smtClean="0"/>
              <a:t> 100  200  300  400  500</a:t>
            </a:r>
          </a:p>
          <a:p>
            <a:pPr marL="1143000" indent="-1143000">
              <a:buNone/>
            </a:pPr>
            <a:endParaRPr lang="cs-CZ" sz="6000" dirty="0"/>
          </a:p>
          <a:p>
            <a:pPr marL="1143000" indent="-1143000">
              <a:buNone/>
            </a:pPr>
            <a:r>
              <a:rPr lang="cs-CZ" sz="6000" dirty="0" smtClean="0"/>
              <a:t>600  700  800  900  1000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Přidávej po stovkách a pokračuj v řadě čísel: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100,200, __ , __ , __ , __ , __ , __ , 900</a:t>
            </a:r>
          </a:p>
          <a:p>
            <a:pPr>
              <a:buNone/>
            </a:pPr>
            <a:r>
              <a:rPr lang="cs-CZ" sz="4000" dirty="0" smtClean="0">
                <a:solidFill>
                  <a:schemeClr val="accent2">
                    <a:lumMod val="75000"/>
                  </a:schemeClr>
                </a:solidFill>
              </a:rPr>
              <a:t>48, __ , __ , __ , __ , __ , __ , __ , 848</a:t>
            </a:r>
          </a:p>
          <a:p>
            <a:pPr>
              <a:buNone/>
            </a:pPr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75, __ , __ , __ , __ , __ , __ , __ , 875</a:t>
            </a:r>
          </a:p>
          <a:p>
            <a:pPr>
              <a:buNone/>
            </a:pPr>
            <a:r>
              <a:rPr lang="cs-CZ" sz="4000" dirty="0" smtClean="0">
                <a:solidFill>
                  <a:srgbClr val="00B050"/>
                </a:solidFill>
              </a:rPr>
              <a:t>24, __ , __ , __ , __ , __ , __ , __ , 824</a:t>
            </a:r>
          </a:p>
          <a:p>
            <a:pPr>
              <a:buNone/>
            </a:pP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99, __ , __ , __ , __ , __ , __ , __ , 899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Přidávej po  deseti a doplň řady čísel: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400" dirty="0" smtClean="0">
                <a:solidFill>
                  <a:srgbClr val="FF0000"/>
                </a:solidFill>
              </a:rPr>
              <a:t>120, 130, __ , __ , __ , __ , __ , 190 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832, __ , __ , __ , 872 , __ , __ , 902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2">
                    <a:lumMod val="75000"/>
                  </a:schemeClr>
                </a:solidFill>
              </a:rPr>
              <a:t>614, __ , __ , __ , __ , __ , __ , 684</a:t>
            </a:r>
          </a:p>
          <a:p>
            <a:pPr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309, __ , __ , __ , __ , __ , __ , 379</a:t>
            </a:r>
          </a:p>
          <a:p>
            <a:pPr>
              <a:buNone/>
            </a:pPr>
            <a:r>
              <a:rPr lang="cs-CZ" sz="4400" dirty="0" smtClean="0">
                <a:solidFill>
                  <a:schemeClr val="accent6">
                    <a:lumMod val="75000"/>
                  </a:schemeClr>
                </a:solidFill>
              </a:rPr>
              <a:t>723, __ , __ , __ , __ , __ , __ , 793</a:t>
            </a:r>
            <a:endParaRPr lang="cs-CZ" sz="4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Ubírej po deseti a doplň řady čísel: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561, 551, __ , __ , __ , __ , __ , __ , __ , __ , 461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783, 773, __ , __ , __ , __ , __ , __ , __ , __ , 683</a:t>
            </a:r>
          </a:p>
          <a:p>
            <a:pPr>
              <a:buNone/>
            </a:pP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995, 985, __ , __ , __ , __ , __ , __ , __ , __ , 895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444, 434, __ , __ , __ , __ , __ , __ , __ , __ , 344</a:t>
            </a:r>
          </a:p>
          <a:p>
            <a:pPr>
              <a:buNone/>
            </a:pPr>
            <a:r>
              <a:rPr lang="cs-CZ" dirty="0" smtClean="0">
                <a:solidFill>
                  <a:srgbClr val="7030A0"/>
                </a:solidFill>
              </a:rPr>
              <a:t>821, 811, __ , __ , __ , __ , __ , __ , __ , __ , 721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358, 348, __ , __ , __ , __ , __ , __ , __ , __ , 258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Přidávej po stovkách a pokračuj v řadě čísel - řešení: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100,200, 300 , 400 , 500 , 600 , 700 , 800 , 900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48, 148 , 248 , 348 , 448 , 548 , 648 , 748 , 848</a:t>
            </a:r>
          </a:p>
          <a:p>
            <a:pPr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75, 175 , 275 , 375 , 475 , 575 , 675 , 775 , 875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24, 124 , 224 , 324 , 424 , 524 , 624 , 724 , 824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99, 199 , 299 , 399 , 499 , 599 , 699 , 799 , 899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Přidávej po  deseti a doplň řady čísel – řešení: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120, 130, 140 , 150 , 160 , 170 , 180 , 190 </a:t>
            </a:r>
          </a:p>
          <a:p>
            <a:pPr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832, 842 , 852 , 862 , 872 , 882 , 892 , 902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614, 624 , 634 , 644 , 654 , 664 , 674 , 684</a:t>
            </a:r>
          </a:p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309, 319 , 329 , 339 , 349 , 359 , 369 , 379</a:t>
            </a: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723, 733 , 743 , 753 , 763 , 773 , 783 , 793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Ubírej po deseti a doplň řady čísel  -  řešení: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561, 551, 541 , 531 , 521 , 511 , 501 , 491 , 481 , 471 , 461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783, 773, 763 , 753 , 743 , 733 , 723 , 713 , 703 , 693 , 683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995, 985, 975 , 965 , 955 , 945 , 935 , 925 , 915 , 905 , 895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444, 434, 424 , 414 , 404 , 394 , 384 , 374 , 364 , 354 , 344</a:t>
            </a:r>
          </a:p>
          <a:p>
            <a:pPr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821, 811, 801 , 791 , 781 , 771 , 761 , 751 , 741 , 731 , 721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358, 348, 338 , 328 , 318 , 308 , 298 , 288 , 278 , 268 , 258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smtClean="0"/>
              <a:t>CITACE</a:t>
            </a:r>
            <a:br>
              <a:rPr lang="cs-CZ" sz="4800" smtClean="0"/>
            </a:br>
            <a:r>
              <a:rPr lang="cs-CZ" sz="4800" smtClean="0"/>
              <a:t>Text</a:t>
            </a:r>
            <a:r>
              <a:rPr lang="cs-CZ" sz="4800" dirty="0" smtClean="0"/>
              <a:t>:  Vlastní  autorské dílo.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739</Words>
  <Application>Microsoft Office PowerPoint</Application>
  <PresentationFormat>Předvádění na obrazovce (4:3)</PresentationFormat>
  <Paragraphs>53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ANOTACE:</vt:lpstr>
      <vt:lpstr>POČÍTEJ  PO  STOVKÁCH DO TISÍCE:</vt:lpstr>
      <vt:lpstr>Přidávej po stovkách a pokračuj v řadě čísel:</vt:lpstr>
      <vt:lpstr>Přidávej po  deseti a doplň řady čísel:</vt:lpstr>
      <vt:lpstr>Ubírej po deseti a doplň řady čísel:</vt:lpstr>
      <vt:lpstr>Přidávej po stovkách a pokračuj v řadě čísel - řešení:</vt:lpstr>
      <vt:lpstr>Přidávej po  deseti a doplň řady čísel – řešení:</vt:lpstr>
      <vt:lpstr>Ubírej po deseti a doplň řady čísel  -  řešení:</vt:lpstr>
      <vt:lpstr>CITACE Text:  Vlastní  autorské dílo.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POČÍTEJ  PO  STOVKÁCH DO TISÍCE:</dc:title>
  <dc:creator>Radek</dc:creator>
  <cp:lastModifiedBy>Martin Králík</cp:lastModifiedBy>
  <cp:revision>8</cp:revision>
  <dcterms:created xsi:type="dcterms:W3CDTF">2011-12-14T21:34:10Z</dcterms:created>
  <dcterms:modified xsi:type="dcterms:W3CDTF">2012-03-13T14:26:04Z</dcterms:modified>
</cp:coreProperties>
</file>