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4" d="100"/>
          <a:sy n="54" d="100"/>
        </p:scale>
        <p:origin x="-96" y="-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5747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113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774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3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5081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807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294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30315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5902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274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80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8A1BA-FDCC-46A6-B012-5D1ED8785E06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A76ED-F99A-4382-8301-92666F834C2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535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1484313"/>
            <a:ext cx="7618040" cy="4568825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VY_32_INOVACE_15_OV9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Zákon o autorských právech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Vysvětlení pojmů – autorské právo, plagiátorství. Vysvětlení 	základních principů autorských práv.</a:t>
            </a: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2000" dirty="0">
                <a:solidFill>
                  <a:schemeClr val="tx2"/>
                </a:solidFill>
              </a:rPr>
              <a:t>Datum:	</a:t>
            </a:r>
            <a:r>
              <a:rPr lang="cs-CZ" sz="2000" dirty="0" smtClean="0">
                <a:solidFill>
                  <a:schemeClr val="tx2"/>
                </a:solidFill>
              </a:rPr>
              <a:t>29. </a:t>
            </a:r>
            <a:r>
              <a:rPr lang="cs-CZ" sz="2000" smtClean="0">
                <a:solidFill>
                  <a:schemeClr val="tx2"/>
                </a:solidFill>
              </a:rPr>
              <a:t>prosince 2012</a:t>
            </a:r>
            <a:endParaRPr lang="cs-CZ" sz="20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 smtClean="0">
              <a:solidFill>
                <a:schemeClr val="tx2"/>
              </a:solidFill>
            </a:endParaRPr>
          </a:p>
        </p:txBody>
      </p:sp>
      <p:pic>
        <p:nvPicPr>
          <p:cNvPr id="307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274638"/>
            <a:ext cx="7489825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3833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556792"/>
            <a:ext cx="7772400" cy="2599929"/>
          </a:xfrm>
        </p:spPr>
        <p:txBody>
          <a:bodyPr/>
          <a:lstStyle/>
          <a:p>
            <a:pPr eaLnBrk="1" hangingPunct="1"/>
            <a:r>
              <a:rPr lang="cs-CZ" sz="6000" dirty="0" smtClean="0">
                <a:solidFill>
                  <a:srgbClr val="FF0000"/>
                </a:solidFill>
              </a:rPr>
              <a:t>Autorská práva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4653136"/>
            <a:ext cx="6400800" cy="636240"/>
          </a:xfrm>
        </p:spPr>
        <p:txBody>
          <a:bodyPr/>
          <a:lstStyle/>
          <a:p>
            <a:pPr eaLnBrk="1" hangingPunct="1"/>
            <a:r>
              <a:rPr lang="cs-CZ" dirty="0" smtClean="0">
                <a:solidFill>
                  <a:srgbClr val="FFC000"/>
                </a:solidFill>
              </a:rPr>
              <a:t>Majetek</a:t>
            </a:r>
          </a:p>
        </p:txBody>
      </p:sp>
      <p:pic>
        <p:nvPicPr>
          <p:cNvPr id="1027" name="Picture 3" descr="C:\Users\Jana\AppData\Local\Microsoft\Windows\Temporary Internet Files\Content.IE5\PTIBSZ9P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005064"/>
            <a:ext cx="2527176" cy="25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PTIBSZ9P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6672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5215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Který zákon zajišťuje autorská práva?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číslo 121/2000 Sb., o právu autorském, právech souvisejících s právem autorským a o změně některých zákonů</a:t>
            </a:r>
            <a:endParaRPr lang="cs-CZ" dirty="0"/>
          </a:p>
        </p:txBody>
      </p:sp>
      <p:pic>
        <p:nvPicPr>
          <p:cNvPr id="2051" name="Picture 3" descr="C:\Users\Jana\AppData\Local\Microsoft\Windows\Temporary Internet Files\Content.IE5\5AFPVKM7\MC900351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418843"/>
            <a:ext cx="1812871" cy="1940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741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K čemu slouží?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</a:t>
            </a:r>
            <a:r>
              <a:rPr lang="cs-CZ" dirty="0" smtClean="0"/>
              <a:t> ochraně duševního (nehmotného) vlastnictví</a:t>
            </a:r>
          </a:p>
          <a:p>
            <a:pPr lvl="2"/>
            <a:r>
              <a:rPr lang="cs-CZ" dirty="0"/>
              <a:t>n</a:t>
            </a:r>
            <a:r>
              <a:rPr lang="cs-CZ" dirty="0" smtClean="0"/>
              <a:t>apř</a:t>
            </a:r>
            <a:r>
              <a:rPr lang="cs-CZ" dirty="0" smtClean="0"/>
              <a:t>. slova či hudba písně, povídka, </a:t>
            </a:r>
            <a:endParaRPr lang="cs-CZ" dirty="0"/>
          </a:p>
        </p:txBody>
      </p:sp>
      <p:pic>
        <p:nvPicPr>
          <p:cNvPr id="3074" name="Picture 2" descr="C:\Users\Jana\AppData\Local\Microsoft\Windows\Temporary Internet Files\Content.IE5\PTIBSZ9P\MC9004326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415644"/>
            <a:ext cx="2285714" cy="2285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051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Čeho se týká?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ráv </a:t>
            </a:r>
            <a:r>
              <a:rPr lang="cs-CZ" dirty="0" smtClean="0"/>
              <a:t>autorů ke svém literárním a uměleckým dílům, vědeckým poznatkům, vynálezům</a:t>
            </a:r>
            <a:endParaRPr lang="cs-CZ" dirty="0"/>
          </a:p>
        </p:txBody>
      </p:sp>
      <p:pic>
        <p:nvPicPr>
          <p:cNvPr id="4098" name="Picture 2" descr="C:\Users\Jana\AppData\Local\Microsoft\Windows\Temporary Internet Files\Content.IE5\B0F08IYI\MC900089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01008"/>
            <a:ext cx="2603730" cy="1930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56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Plagiátorství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orušení autorského práva</a:t>
            </a:r>
          </a:p>
          <a:p>
            <a:r>
              <a:rPr lang="cs-CZ" dirty="0"/>
              <a:t>p</a:t>
            </a:r>
            <a:r>
              <a:rPr lang="cs-CZ" dirty="0" smtClean="0"/>
              <a:t>oužití celého či části díla </a:t>
            </a:r>
          </a:p>
          <a:p>
            <a:r>
              <a:rPr lang="cs-CZ" dirty="0"/>
              <a:t>b</a:t>
            </a:r>
            <a:r>
              <a:rPr lang="cs-CZ" dirty="0" smtClean="0"/>
              <a:t>ez řádné citace</a:t>
            </a:r>
            <a:endParaRPr lang="cs-CZ" dirty="0"/>
          </a:p>
        </p:txBody>
      </p:sp>
      <p:pic>
        <p:nvPicPr>
          <p:cNvPr id="5122" name="Picture 2" descr="C:\Users\Jana\AppData\Local\Microsoft\Windows\Temporary Internet Files\Content.IE5\CWHTJ96Z\MC90003456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573016"/>
            <a:ext cx="2768468" cy="245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358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Otázky a úkoly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525963"/>
          </a:xfrm>
        </p:spPr>
        <p:txBody>
          <a:bodyPr/>
          <a:lstStyle/>
          <a:p>
            <a:r>
              <a:rPr lang="cs-CZ" dirty="0" smtClean="0"/>
              <a:t>Vysvětli pojem plagiátorství.</a:t>
            </a:r>
            <a:endParaRPr lang="cs-CZ" dirty="0" smtClean="0"/>
          </a:p>
          <a:p>
            <a:r>
              <a:rPr lang="cs-CZ" dirty="0" smtClean="0"/>
              <a:t>Proč musejí provozovatelé restaurace platit za pouštění rádia ve své restauraci?</a:t>
            </a:r>
          </a:p>
          <a:p>
            <a:r>
              <a:rPr lang="cs-CZ" dirty="0" smtClean="0"/>
              <a:t>Vysvětli pojem citace.</a:t>
            </a:r>
            <a:endParaRPr lang="cs-CZ" dirty="0"/>
          </a:p>
        </p:txBody>
      </p:sp>
      <p:pic>
        <p:nvPicPr>
          <p:cNvPr id="6148" name="Picture 4" descr="C:\Users\Jana\AppData\Local\Microsoft\Windows\Temporary Internet Files\Content.IE5\8185BRI6\MC900424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61048"/>
            <a:ext cx="16573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90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Odpovědi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oužití celého či části díla ke svému prospěchu.</a:t>
            </a:r>
          </a:p>
          <a:p>
            <a:r>
              <a:rPr lang="cs-CZ" dirty="0"/>
              <a:t>M</a:t>
            </a:r>
            <a:r>
              <a:rPr lang="cs-CZ" dirty="0" smtClean="0"/>
              <a:t>usí zaplatit autorovi písní, který je jejich vlastníkem, za jejich použití ve svém podnikání.</a:t>
            </a:r>
          </a:p>
          <a:p>
            <a:r>
              <a:rPr lang="cs-CZ" dirty="0" smtClean="0"/>
              <a:t>Citace je doslovné uvedení části díla. Musí splňovat dané náležitosti.</a:t>
            </a:r>
          </a:p>
        </p:txBody>
      </p:sp>
    </p:spTree>
    <p:extLst>
      <p:ext uri="{BB962C8B-B14F-4D97-AF65-F5344CB8AC3E}">
        <p14:creationId xmlns:p14="http://schemas.microsoft.com/office/powerpoint/2010/main" val="2306904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Použité kliparty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866159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</a:t>
            </a:r>
          </a:p>
          <a:p>
            <a:pPr marL="0" indent="0" algn="just">
              <a:buNone/>
            </a:pPr>
            <a:r>
              <a:rPr lang="cs-CZ" dirty="0"/>
              <a:t>	</a:t>
            </a:r>
            <a:r>
              <a:rPr lang="cs-CZ" dirty="0" smtClean="0"/>
              <a:t>Všechny </a:t>
            </a:r>
            <a:r>
              <a:rPr lang="cs-CZ" dirty="0"/>
              <a:t>použité kliparty jsou z volně dostupných sad programu PowerPoint společnosti Microsoft.</a:t>
            </a:r>
          </a:p>
        </p:txBody>
      </p:sp>
      <p:pic>
        <p:nvPicPr>
          <p:cNvPr id="4098" name="Picture 2" descr="C:\Users\Jana\AppData\Local\Microsoft\Windows\Temporary Internet Files\Content.IE5\B0F08IYI\MC900089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77072"/>
            <a:ext cx="2603730" cy="1930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6358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144</Words>
  <Application>Microsoft Office PowerPoint</Application>
  <PresentationFormat>Předvádění na obrazovce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Autorská práva</vt:lpstr>
      <vt:lpstr>Který zákon zajišťuje autorská práva?</vt:lpstr>
      <vt:lpstr>K čemu slouží?</vt:lpstr>
      <vt:lpstr>Čeho se týká?</vt:lpstr>
      <vt:lpstr>Plagiátorství</vt:lpstr>
      <vt:lpstr>Otázky a úkoly</vt:lpstr>
      <vt:lpstr>Odpovědi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6</cp:revision>
  <dcterms:created xsi:type="dcterms:W3CDTF">2012-12-29T15:59:36Z</dcterms:created>
  <dcterms:modified xsi:type="dcterms:W3CDTF">2013-05-11T14:08:54Z</dcterms:modified>
</cp:coreProperties>
</file>