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9"/>
  </p:notesMasterIdLst>
  <p:sldIdLst>
    <p:sldId id="256" r:id="rId2"/>
    <p:sldId id="257" r:id="rId3"/>
    <p:sldId id="268" r:id="rId4"/>
    <p:sldId id="269" r:id="rId5"/>
    <p:sldId id="267" r:id="rId6"/>
    <p:sldId id="271" r:id="rId7"/>
    <p:sldId id="260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86" y="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VY_42_INOVACE_01_ČÍSLO A </a:t>
          </a:r>
          <a:r>
            <a:rPr lang="cs-CZ" sz="2000" baseline="0" smtClean="0"/>
            <a:t>POČETNÍ </a:t>
          </a:r>
          <a:r>
            <a:rPr lang="cs-CZ" sz="2000" baseline="0" smtClean="0"/>
            <a:t>OPERACE_30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Jitka Zajíčková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M</a:t>
          </a:r>
          <a:r>
            <a:rPr lang="cs-CZ" sz="2000" dirty="0" smtClean="0">
              <a:solidFill>
                <a:schemeClr val="tx1"/>
              </a:solidFill>
            </a:rPr>
            <a:t> – 2.B – Sčítání a odčítání do 100 bez přechodu 10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E14E326-1B5B-4A8A-B895-6C6F9EAA2AC9}" type="presOf" srcId="{B651F6E3-6281-48DB-9319-2AEAFDAE7572}" destId="{619D679B-A015-4ECF-8348-D1034C574F40}" srcOrd="0" destOrd="0" presId="urn:microsoft.com/office/officeart/2005/8/layout/target3"/>
    <dgm:cxn modelId="{B76BF480-9E17-4D55-AD6E-A0274AF24469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53CAC00-37E5-46D2-B48C-254B46B00FD7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0245259-2372-4EA4-926F-2D26AFFB5411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B6C13A0-0A1B-4DE0-B8C8-4CBCBA638F7C}" type="presOf" srcId="{D1B46980-6531-4606-95E6-44980827E919}" destId="{2BE915AB-18AA-4053-B92C-3BFC9ED204BB}" srcOrd="1" destOrd="0" presId="urn:microsoft.com/office/officeart/2005/8/layout/target3"/>
    <dgm:cxn modelId="{4E142183-B37D-4201-8772-CC2A1227EC7E}" type="presOf" srcId="{D8197B8C-B260-4A16-BDF4-0947B075E274}" destId="{5A5FFA88-C948-4069-8E93-59FA12366E83}" srcOrd="1" destOrd="0" presId="urn:microsoft.com/office/officeart/2005/8/layout/target3"/>
    <dgm:cxn modelId="{1E8142A6-19EF-46F7-9BE0-CB8793E2D6BC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E6944A1-B5C2-40AE-9B56-F06A985379CD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17AC851-3EAE-4AC2-93FE-E080624E41D1}" type="presOf" srcId="{D1D4F407-5343-4D3F-B5B9-D407B03CAEB4}" destId="{AED2198E-93D5-4001-81B4-73124B309672}" srcOrd="1" destOrd="0" presId="urn:microsoft.com/office/officeart/2005/8/layout/target3"/>
    <dgm:cxn modelId="{21B744A8-5FE9-48A6-A471-06721161E9BB}" type="presOf" srcId="{D1B46980-6531-4606-95E6-44980827E919}" destId="{6140AFEC-043D-4C43-A2F9-D0F5331DF3A3}" srcOrd="0" destOrd="0" presId="urn:microsoft.com/office/officeart/2005/8/layout/target3"/>
    <dgm:cxn modelId="{FD0CC1A0-52C3-4967-8A98-BEB2DCED5F74}" type="presOf" srcId="{D1D4F407-5343-4D3F-B5B9-D407B03CAEB4}" destId="{D005CE8C-CC26-4C3E-AC11-E15060ECD759}" srcOrd="0" destOrd="0" presId="urn:microsoft.com/office/officeart/2005/8/layout/target3"/>
    <dgm:cxn modelId="{64473F8E-587F-4D96-8692-6E464F791052}" type="presParOf" srcId="{333A1088-737F-45CB-B68E-254E46348037}" destId="{F5ABB229-8D3B-4694-996A-96F23CF14429}" srcOrd="0" destOrd="0" presId="urn:microsoft.com/office/officeart/2005/8/layout/target3"/>
    <dgm:cxn modelId="{0EB32AD2-31F1-4865-8221-3C532DEA2319}" type="presParOf" srcId="{333A1088-737F-45CB-B68E-254E46348037}" destId="{F41139FD-01EE-4571-8B17-4FB00FC51163}" srcOrd="1" destOrd="0" presId="urn:microsoft.com/office/officeart/2005/8/layout/target3"/>
    <dgm:cxn modelId="{7A92F1F5-4A6F-45B9-9EA5-580B6EC0D4EB}" type="presParOf" srcId="{333A1088-737F-45CB-B68E-254E46348037}" destId="{D005CE8C-CC26-4C3E-AC11-E15060ECD759}" srcOrd="2" destOrd="0" presId="urn:microsoft.com/office/officeart/2005/8/layout/target3"/>
    <dgm:cxn modelId="{BDABBFE1-4A82-4F32-8C82-BC755F97BC1E}" type="presParOf" srcId="{333A1088-737F-45CB-B68E-254E46348037}" destId="{2C702D82-9B77-49B7-9568-BB8EB47C3372}" srcOrd="3" destOrd="0" presId="urn:microsoft.com/office/officeart/2005/8/layout/target3"/>
    <dgm:cxn modelId="{E9414D77-C718-4F7C-9E0A-3C14C68B3C0D}" type="presParOf" srcId="{333A1088-737F-45CB-B68E-254E46348037}" destId="{A52A0455-90FF-4808-ABD0-F02540D31D5A}" srcOrd="4" destOrd="0" presId="urn:microsoft.com/office/officeart/2005/8/layout/target3"/>
    <dgm:cxn modelId="{CBB66383-441C-419E-8970-E4496A9AEE23}" type="presParOf" srcId="{333A1088-737F-45CB-B68E-254E46348037}" destId="{6140AFEC-043D-4C43-A2F9-D0F5331DF3A3}" srcOrd="5" destOrd="0" presId="urn:microsoft.com/office/officeart/2005/8/layout/target3"/>
    <dgm:cxn modelId="{1C1410E4-E059-4586-8ED6-775C37C6B68E}" type="presParOf" srcId="{333A1088-737F-45CB-B68E-254E46348037}" destId="{9358AC05-5D7D-4327-9F80-1AD486AEA664}" srcOrd="6" destOrd="0" presId="urn:microsoft.com/office/officeart/2005/8/layout/target3"/>
    <dgm:cxn modelId="{9BAD72AC-F9A3-4500-A67D-5B654472FB3F}" type="presParOf" srcId="{333A1088-737F-45CB-B68E-254E46348037}" destId="{313FC574-E1CD-4FB4-B054-0B805CE0447D}" srcOrd="7" destOrd="0" presId="urn:microsoft.com/office/officeart/2005/8/layout/target3"/>
    <dgm:cxn modelId="{E008BF9F-E132-4C4B-90BE-9F8E11F8EEA4}" type="presParOf" srcId="{333A1088-737F-45CB-B68E-254E46348037}" destId="{619D679B-A015-4ECF-8348-D1034C574F40}" srcOrd="8" destOrd="0" presId="urn:microsoft.com/office/officeart/2005/8/layout/target3"/>
    <dgm:cxn modelId="{88CF9B5F-212B-4E6E-A02A-EC404C54C139}" type="presParOf" srcId="{333A1088-737F-45CB-B68E-254E46348037}" destId="{322283A8-4A27-4CDA-BAE3-F381106A9174}" srcOrd="9" destOrd="0" presId="urn:microsoft.com/office/officeart/2005/8/layout/target3"/>
    <dgm:cxn modelId="{1D910423-F61C-46D9-B54C-FE08D45FFB7B}" type="presParOf" srcId="{333A1088-737F-45CB-B68E-254E46348037}" destId="{FFC9F71D-1B4F-4AD9-A4A6-86ADEFC8AF5C}" srcOrd="10" destOrd="0" presId="urn:microsoft.com/office/officeart/2005/8/layout/target3"/>
    <dgm:cxn modelId="{7526FF4D-2120-45FC-B945-CBA6D19EA1D5}" type="presParOf" srcId="{333A1088-737F-45CB-B68E-254E46348037}" destId="{25B08C86-7E15-44DC-BE7F-FFB55DD49D12}" srcOrd="11" destOrd="0" presId="urn:microsoft.com/office/officeart/2005/8/layout/target3"/>
    <dgm:cxn modelId="{E739AF27-1A89-42FA-8F6C-9EB1F86690D3}" type="presParOf" srcId="{333A1088-737F-45CB-B68E-254E46348037}" destId="{76644BE8-9D7C-4C09-B250-3D10AF48CBB7}" srcOrd="12" destOrd="0" presId="urn:microsoft.com/office/officeart/2005/8/layout/target3"/>
    <dgm:cxn modelId="{800288BD-9FFD-454D-A48E-D44FD46FAEA5}" type="presParOf" srcId="{333A1088-737F-45CB-B68E-254E46348037}" destId="{EE85B701-7295-41C0-BA7A-34D3756A2AE6}" srcOrd="13" destOrd="0" presId="urn:microsoft.com/office/officeart/2005/8/layout/target3"/>
    <dgm:cxn modelId="{3254F063-9346-4F39-8501-FC6154C459B0}" type="presParOf" srcId="{333A1088-737F-45CB-B68E-254E46348037}" destId="{8BEBB6EC-1DAA-4CAC-8A25-BC0FCBD5DBD5}" srcOrd="14" destOrd="0" presId="urn:microsoft.com/office/officeart/2005/8/layout/target3"/>
    <dgm:cxn modelId="{AA793677-C576-4E26-B2BD-DAD71523640F}" type="presParOf" srcId="{333A1088-737F-45CB-B68E-254E46348037}" destId="{AED2198E-93D5-4001-81B4-73124B309672}" srcOrd="15" destOrd="0" presId="urn:microsoft.com/office/officeart/2005/8/layout/target3"/>
    <dgm:cxn modelId="{7DB1B68D-2F34-4898-8D91-07278991410B}" type="presParOf" srcId="{333A1088-737F-45CB-B68E-254E46348037}" destId="{2BE915AB-18AA-4053-B92C-3BFC9ED204BB}" srcOrd="16" destOrd="0" presId="urn:microsoft.com/office/officeart/2005/8/layout/target3"/>
    <dgm:cxn modelId="{DFA7C756-CBD0-4EB4-AB81-4174D3BEB834}" type="presParOf" srcId="{333A1088-737F-45CB-B68E-254E46348037}" destId="{6BB5E863-4638-4E1D-BFDE-399D028AC4ED}" srcOrd="17" destOrd="0" presId="urn:microsoft.com/office/officeart/2005/8/layout/target3"/>
    <dgm:cxn modelId="{CCE65DCC-A013-4FA5-98CD-FD5BDE80816C}" type="presParOf" srcId="{333A1088-737F-45CB-B68E-254E46348037}" destId="{5A5FFA88-C948-4069-8E93-59FA12366E83}" srcOrd="18" destOrd="0" presId="urn:microsoft.com/office/officeart/2005/8/layout/target3"/>
    <dgm:cxn modelId="{4C8BEAA7-BC05-4A2D-AEB8-042A359A98C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chemeClr val="tx1"/>
              </a:solidFill>
            </a:rPr>
            <a:t>Mgr. Jitka Zajíčková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VY_42_INOVACE_01_ČÍSLO A </a:t>
          </a:r>
          <a:r>
            <a:rPr lang="cs-CZ" sz="2000" kern="1200" baseline="0" smtClean="0"/>
            <a:t>POČETNÍ </a:t>
          </a:r>
          <a:r>
            <a:rPr lang="cs-CZ" sz="2000" kern="1200" baseline="0" smtClean="0"/>
            <a:t>OPERACE_30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M</a:t>
          </a:r>
          <a:r>
            <a:rPr lang="cs-CZ" sz="2000" kern="1200" dirty="0" smtClean="0">
              <a:solidFill>
                <a:schemeClr val="tx1"/>
              </a:solidFill>
            </a:rPr>
            <a:t> – 2.B – Sčítání a odčítání do 100 bez přechodu 10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52637C67-7904-49BE-99FD-69DEEDC8FDD3}" type="datetimeFigureOut">
              <a:rPr lang="cs-CZ"/>
              <a:pPr>
                <a:defRPr/>
              </a:pPr>
              <a:t>28.11.2011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818A20E1-9335-497D-BEBD-D3B88F79D6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185D8BE-F1CE-4E0E-9370-CF16082606A6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2DC690-891C-43EE-80B6-493D121A792D}" type="datetimeFigureOut">
              <a:rPr lang="cs-CZ"/>
              <a:pPr>
                <a:defRPr/>
              </a:pPr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97F04E-AE8F-4869-9CAB-03493EC034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BCB867-4EB3-4582-BF18-F6F5B7C67097}" type="datetimeFigureOut">
              <a:rPr lang="cs-CZ"/>
              <a:pPr>
                <a:defRPr/>
              </a:pPr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B81747-6B31-4495-9DD7-EB36ACADE2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C96E57-7860-44A4-B154-333D77D39D87}" type="datetimeFigureOut">
              <a:rPr lang="cs-CZ"/>
              <a:pPr>
                <a:defRPr/>
              </a:pPr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63A9D5-71F7-46E8-9530-659904EE49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66750E-2438-412E-B013-C1AB2208A90E}" type="datetimeFigureOut">
              <a:rPr lang="cs-CZ"/>
              <a:pPr>
                <a:defRPr/>
              </a:pPr>
              <a:t>28.11.2011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F3B4CB-75B9-44C1-A5E0-25BBCE2E7E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4813EE-DF01-49B0-AD30-530A4BBBB402}" type="datetimeFigureOut">
              <a:rPr lang="cs-CZ"/>
              <a:pPr>
                <a:defRPr/>
              </a:pPr>
              <a:t>28.11.2011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256FC-FEBC-44B8-B5E2-DB458642BE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A6A49A-AC85-42FC-97FC-7411C8CB11B6}" type="datetimeFigureOut">
              <a:rPr lang="cs-CZ"/>
              <a:pPr>
                <a:defRPr/>
              </a:pPr>
              <a:t>28.11.2011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F2EFF0-AB00-4F49-8CAC-F0490B573A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AD1AD2-C74D-4357-9B61-1F7A8C2EB051}" type="datetimeFigureOut">
              <a:rPr lang="cs-CZ"/>
              <a:pPr>
                <a:defRPr/>
              </a:pPr>
              <a:t>28.11.2011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CCEE49-4EF1-419A-9DF8-F359AEF22D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1848EA-52AA-4AFC-A403-6600647E83FB}" type="datetimeFigureOut">
              <a:rPr lang="cs-CZ"/>
              <a:pPr>
                <a:defRPr/>
              </a:pPr>
              <a:t>28.11.2011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8F34A2-794F-4A27-96B6-6083CD1D50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5F06EA-5046-442C-A608-BFEA39CD63B8}" type="datetimeFigureOut">
              <a:rPr lang="cs-CZ"/>
              <a:pPr>
                <a:defRPr/>
              </a:pPr>
              <a:t>28.11.2011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A63D24-3C20-4853-A887-8AFF019CD6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55251C-7CC8-4D75-9EED-B7B46ACD238E}" type="datetimeFigureOut">
              <a:rPr lang="cs-CZ"/>
              <a:pPr>
                <a:defRPr/>
              </a:pPr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64E31A-6752-43F1-8CD5-916B9DBED2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2DC21B-818D-410C-A6A7-18E15E17AED0}" type="datetimeFigureOut">
              <a:rPr lang="cs-CZ"/>
              <a:pPr>
                <a:defRPr/>
              </a:pPr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8150C2-45F8-4881-BB2E-0DEC851AB4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DA1468F6-8B69-4F74-B40D-88186DD42CEE}" type="datetimeFigureOut">
              <a:rPr lang="cs-CZ"/>
              <a:pPr>
                <a:defRPr/>
              </a:pPr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0763857C-3900-43E5-ACE7-E951E4CBA4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1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3000" smtClean="0"/>
              <a:t>Prezentace je určena pro 2. ročník k procvičování slovních úloh na sčítání a odčítání do 100 bez přechodu desítky.</a:t>
            </a:r>
          </a:p>
          <a:p>
            <a:pPr eaLnBrk="1" hangingPunct="1"/>
            <a:r>
              <a:rPr lang="cs-CZ" sz="3000" smtClean="0"/>
              <a:t>Žák si zároveň procvičí pojmy o něco více, o něco méně.</a:t>
            </a:r>
          </a:p>
          <a:p>
            <a:pPr eaLnBrk="1" hangingPunct="1"/>
            <a:r>
              <a:rPr lang="cs-CZ" sz="3000" smtClean="0"/>
              <a:t>Žák si zábavnou formou procvičí různé typy slovních úloh.</a:t>
            </a:r>
          </a:p>
          <a:p>
            <a:pPr eaLnBrk="1" hangingPunct="1"/>
            <a:r>
              <a:rPr lang="cs-CZ" sz="3000" smtClean="0"/>
              <a:t>Učí se rychle reagovat a pracovat individuálně i ve skupině.</a:t>
            </a:r>
          </a:p>
          <a:p>
            <a:pPr eaLnBrk="1" hangingPunct="1"/>
            <a:r>
              <a:rPr lang="pt-BR" sz="3000" smtClean="0"/>
              <a:t>Dětem se </a:t>
            </a:r>
            <a:r>
              <a:rPr lang="cs-CZ" sz="3000" smtClean="0"/>
              <a:t>h</a:t>
            </a:r>
            <a:r>
              <a:rPr lang="pt-BR" sz="3000" smtClean="0"/>
              <a:t>odina líbila a těší se na další</a:t>
            </a:r>
            <a:r>
              <a:rPr lang="cs-CZ" sz="3000" smtClean="0"/>
              <a:t> </a:t>
            </a:r>
            <a:r>
              <a:rPr lang="pt-BR" sz="3000" smtClean="0"/>
              <a:t>podobnou</a:t>
            </a:r>
            <a:r>
              <a:rPr lang="cs-CZ" sz="3000" smtClean="0"/>
              <a:t>.</a:t>
            </a:r>
          </a:p>
          <a:p>
            <a:pPr eaLnBrk="1" hangingPunct="1">
              <a:buFont typeface="Arial" charset="0"/>
              <a:buNone/>
            </a:pPr>
            <a:endParaRPr lang="cs-CZ" sz="3000" smtClean="0">
              <a:solidFill>
                <a:srgbClr val="FF0000"/>
              </a:solidFill>
            </a:endParaRPr>
          </a:p>
          <a:p>
            <a:pPr eaLnBrk="1" hangingPunct="1"/>
            <a:endParaRPr lang="cs-CZ" sz="300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Font typeface="Wingdings" pitchFamily="2" charset="2"/>
              <a:buChar char="Ø"/>
            </a:pPr>
            <a:r>
              <a:rPr lang="cs-CZ" smtClean="0">
                <a:solidFill>
                  <a:srgbClr val="FF0000"/>
                </a:solidFill>
              </a:rPr>
              <a:t>Ve 2.A je celkem 22 žáků. Ve 2.B je o 5 žáků více. Kolik žáků je ve 2.B ?</a:t>
            </a:r>
          </a:p>
          <a:p>
            <a:pPr>
              <a:buFont typeface="Arial" charset="0"/>
              <a:buNone/>
            </a:pPr>
            <a:endParaRPr lang="cs-CZ" smtClean="0">
              <a:solidFill>
                <a:srgbClr val="FF0000"/>
              </a:solidFill>
            </a:endParaRPr>
          </a:p>
          <a:p>
            <a:pPr>
              <a:buFont typeface="Arial" charset="0"/>
              <a:buNone/>
            </a:pPr>
            <a:endParaRPr lang="cs-CZ" smtClean="0">
              <a:solidFill>
                <a:srgbClr val="FF0000"/>
              </a:solidFill>
            </a:endParaRP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Vypočítej _______________________________</a:t>
            </a:r>
          </a:p>
          <a:p>
            <a:pPr>
              <a:buFont typeface="Arial" charset="0"/>
              <a:buNone/>
            </a:pPr>
            <a:endParaRPr lang="cs-CZ" smtClean="0">
              <a:solidFill>
                <a:srgbClr val="FF0000"/>
              </a:solidFill>
            </a:endParaRP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Odpověď _______________________________</a:t>
            </a:r>
          </a:p>
        </p:txBody>
      </p:sp>
      <p:sp>
        <p:nvSpPr>
          <p:cNvPr id="4099" name="Nadpis 1"/>
          <p:cNvSpPr>
            <a:spLocks noGrp="1"/>
          </p:cNvSpPr>
          <p:nvPr>
            <p:ph type="title"/>
          </p:nvPr>
        </p:nvSpPr>
        <p:spPr>
          <a:blipFill dpi="0" rotWithShape="1">
            <a:blip r:embed="rId2" cstate="print"/>
            <a:srcRect/>
            <a:tile tx="0" ty="0" sx="100000" sy="100000" flip="none" algn="tl"/>
          </a:blipFill>
        </p:spPr>
        <p:txBody>
          <a:bodyPr/>
          <a:lstStyle/>
          <a:p>
            <a:pPr eaLnBrk="1" hangingPunct="1"/>
            <a:r>
              <a:rPr lang="cs-CZ" sz="4000" b="1" smtClean="0"/>
              <a:t>SČÍTÁNÍ A ODČÍTÁNÍ do 100 </a:t>
            </a:r>
            <a:br>
              <a:rPr lang="cs-CZ" sz="4000" b="1" smtClean="0"/>
            </a:br>
            <a:r>
              <a:rPr lang="cs-CZ" sz="4000" b="1" smtClean="0"/>
              <a:t>bez přechodu desítky – slovní úlohy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576888"/>
          </a:xfrm>
        </p:spPr>
        <p:txBody>
          <a:bodyPr/>
          <a:lstStyle/>
          <a:p>
            <a:pPr algn="just">
              <a:buFont typeface="Wingdings" pitchFamily="2" charset="2"/>
              <a:buChar char="Ø"/>
            </a:pPr>
            <a:r>
              <a:rPr lang="cs-CZ" smtClean="0">
                <a:solidFill>
                  <a:srgbClr val="FF0000"/>
                </a:solidFill>
              </a:rPr>
              <a:t>Pavel a Honza sbírají známky. Pavel má 87 známek. Honza má o 7 známek méně. Kolik známek má Honza ?</a:t>
            </a:r>
          </a:p>
          <a:p>
            <a:pPr>
              <a:buFont typeface="Arial" charset="0"/>
              <a:buNone/>
            </a:pPr>
            <a:endParaRPr lang="cs-CZ" smtClean="0">
              <a:solidFill>
                <a:srgbClr val="FF0000"/>
              </a:solidFill>
            </a:endParaRPr>
          </a:p>
          <a:p>
            <a:pPr>
              <a:buFont typeface="Arial" charset="0"/>
              <a:buNone/>
            </a:pPr>
            <a:endParaRPr lang="cs-CZ" smtClean="0">
              <a:solidFill>
                <a:srgbClr val="FF0000"/>
              </a:solidFill>
            </a:endParaRP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Vypočítej _______________________________</a:t>
            </a:r>
          </a:p>
          <a:p>
            <a:pPr>
              <a:buFont typeface="Arial" charset="0"/>
              <a:buNone/>
            </a:pPr>
            <a:endParaRPr lang="cs-CZ" smtClean="0">
              <a:solidFill>
                <a:srgbClr val="FF0000"/>
              </a:solidFill>
            </a:endParaRP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Odpověď _______________________________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2"/>
          <p:cNvSpPr>
            <a:spLocks noGrp="1"/>
          </p:cNvSpPr>
          <p:nvPr>
            <p:ph idx="1"/>
          </p:nvPr>
        </p:nvSpPr>
        <p:spPr>
          <a:xfrm>
            <a:off x="395288" y="476250"/>
            <a:ext cx="8280400" cy="5832475"/>
          </a:xfrm>
        </p:spPr>
        <p:txBody>
          <a:bodyPr/>
          <a:lstStyle/>
          <a:p>
            <a:pPr algn="ctr" eaLnBrk="1" hangingPunct="1">
              <a:buFont typeface="Arial" charset="0"/>
              <a:buNone/>
            </a:pPr>
            <a:r>
              <a:rPr lang="cs-CZ" sz="4000" smtClean="0"/>
              <a:t>ŘEŠENÍ</a:t>
            </a:r>
          </a:p>
          <a:p>
            <a:pPr eaLnBrk="1" hangingPunct="1">
              <a:buFont typeface="Arial" charset="0"/>
              <a:buNone/>
            </a:pPr>
            <a:endParaRPr lang="cs-CZ" sz="1000" b="1" smtClean="0">
              <a:solidFill>
                <a:srgbClr val="FF0000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hangingPunct="0">
              <a:spcBef>
                <a:spcPct val="20000"/>
              </a:spcBef>
              <a:buFont typeface="Wingdings" pitchFamily="2" charset="2"/>
              <a:buChar char="Ø"/>
              <a:defRPr/>
            </a:pPr>
            <a:r>
              <a:rPr lang="cs-CZ" sz="3200" dirty="0">
                <a:solidFill>
                  <a:srgbClr val="FF0000"/>
                </a:solidFill>
                <a:latin typeface="+mn-lt"/>
              </a:rPr>
              <a:t>Ve 2.A je celkem 22 žáků. Ve 2.B je o 5 žáků více. Kolik žáků je ve 2.B ?</a:t>
            </a:r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  <a:defRPr/>
            </a:pPr>
            <a:endParaRPr lang="cs-CZ" sz="3200" dirty="0">
              <a:solidFill>
                <a:srgbClr val="FF0000"/>
              </a:solidFill>
              <a:latin typeface="+mn-lt"/>
            </a:endParaRPr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  <a:defRPr/>
            </a:pPr>
            <a:endParaRPr lang="cs-CZ" sz="3200" dirty="0">
              <a:solidFill>
                <a:srgbClr val="FF0000"/>
              </a:solidFill>
              <a:latin typeface="+mn-lt"/>
            </a:endParaRPr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  <a:defRPr/>
            </a:pPr>
            <a:r>
              <a:rPr lang="cs-CZ" sz="3200" dirty="0">
                <a:solidFill>
                  <a:srgbClr val="FF0000"/>
                </a:solidFill>
                <a:latin typeface="+mn-lt"/>
              </a:rPr>
              <a:t>Vypočítej 	</a:t>
            </a:r>
            <a:r>
              <a:rPr lang="cs-CZ" sz="3200" u="sng" dirty="0">
                <a:solidFill>
                  <a:srgbClr val="FF0000"/>
                </a:solidFill>
                <a:latin typeface="+mn-lt"/>
              </a:rPr>
              <a:t>22 + 5 = 27_____________________</a:t>
            </a:r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  <a:defRPr/>
            </a:pPr>
            <a:endParaRPr lang="cs-CZ" sz="3200" dirty="0">
              <a:solidFill>
                <a:srgbClr val="FF0000"/>
              </a:solidFill>
              <a:latin typeface="+mn-lt"/>
            </a:endParaRPr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  <a:defRPr/>
            </a:pPr>
            <a:r>
              <a:rPr lang="cs-CZ" sz="3200" dirty="0">
                <a:solidFill>
                  <a:srgbClr val="FF0000"/>
                </a:solidFill>
                <a:latin typeface="+mn-lt"/>
              </a:rPr>
              <a:t>Odpověď 	</a:t>
            </a:r>
            <a:r>
              <a:rPr lang="cs-CZ" sz="3200" u="sng" dirty="0">
                <a:solidFill>
                  <a:srgbClr val="FF0000"/>
                </a:solidFill>
                <a:latin typeface="+mn-lt"/>
              </a:rPr>
              <a:t>Ve 2.B je 27 žáků.________________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576888"/>
          </a:xfrm>
        </p:spPr>
        <p:txBody>
          <a:bodyPr/>
          <a:lstStyle/>
          <a:p>
            <a:pPr algn="just">
              <a:buFont typeface="Wingdings" pitchFamily="2" charset="2"/>
              <a:buChar char="Ø"/>
            </a:pPr>
            <a:r>
              <a:rPr lang="cs-CZ" smtClean="0">
                <a:solidFill>
                  <a:srgbClr val="FF0000"/>
                </a:solidFill>
              </a:rPr>
              <a:t>Pavel a Honza sbírají známky. Pavel má 87 známek. Honza má o 7 známek méně. Kolik známek má Honza ?</a:t>
            </a:r>
          </a:p>
          <a:p>
            <a:pPr>
              <a:buFont typeface="Arial" charset="0"/>
              <a:buNone/>
            </a:pPr>
            <a:endParaRPr lang="cs-CZ" smtClean="0">
              <a:solidFill>
                <a:srgbClr val="FF0000"/>
              </a:solidFill>
            </a:endParaRPr>
          </a:p>
          <a:p>
            <a:pPr>
              <a:buFont typeface="Arial" charset="0"/>
              <a:buNone/>
            </a:pPr>
            <a:endParaRPr lang="cs-CZ" smtClean="0">
              <a:solidFill>
                <a:srgbClr val="FF0000"/>
              </a:solidFill>
            </a:endParaRP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Vypočítej 	</a:t>
            </a:r>
            <a:r>
              <a:rPr lang="cs-CZ" u="sng" smtClean="0">
                <a:solidFill>
                  <a:srgbClr val="FF0000"/>
                </a:solidFill>
              </a:rPr>
              <a:t>87 – 7 = 80_____________________</a:t>
            </a:r>
          </a:p>
          <a:p>
            <a:pPr>
              <a:buFont typeface="Arial" charset="0"/>
              <a:buNone/>
            </a:pPr>
            <a:endParaRPr lang="cs-CZ" smtClean="0">
              <a:solidFill>
                <a:srgbClr val="FF0000"/>
              </a:solidFill>
            </a:endParaRP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Odpověď 	</a:t>
            </a:r>
            <a:r>
              <a:rPr lang="cs-CZ" u="sng" smtClean="0">
                <a:solidFill>
                  <a:srgbClr val="FF0000"/>
                </a:solidFill>
              </a:rPr>
              <a:t>Honza má 80 známek.____________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CITACE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b="1" smtClean="0"/>
              <a:t>Text: vlastní autorské dílo</a:t>
            </a:r>
          </a:p>
          <a:p>
            <a:pPr eaLnBrk="1" hangingPunct="1">
              <a:buFont typeface="Arial" charset="0"/>
              <a:buNone/>
            </a:pPr>
            <a:r>
              <a:rPr lang="cs-CZ" sz="1800" b="1" smtClean="0"/>
              <a:t>Ilustrace: použité zdroje</a:t>
            </a:r>
          </a:p>
          <a:p>
            <a:pPr eaLnBrk="1" hangingPunct="1">
              <a:buFont typeface="Arial" charset="0"/>
              <a:buNone/>
            </a:pPr>
            <a:r>
              <a:rPr lang="cs-CZ" sz="1600" smtClean="0"/>
              <a:t>Morburre</a:t>
            </a:r>
            <a:r>
              <a:rPr lang="cs-CZ" sz="1600" smtClean="0">
                <a:ea typeface="Arial Unicode MS" pitchFamily="34" charset="-128"/>
                <a:cs typeface="Arial Unicode MS" pitchFamily="34" charset="-128"/>
              </a:rPr>
              <a:t>. [cit. 2011-11-18]. Dostupný pod licencí </a:t>
            </a:r>
            <a:r>
              <a:rPr lang="cs-CZ" sz="1600" smtClean="0"/>
              <a:t>Creative Commons</a:t>
            </a:r>
            <a:r>
              <a:rPr lang="cs-CZ" sz="1600" smtClean="0">
                <a:ea typeface="Arial Unicode MS" pitchFamily="34" charset="-128"/>
                <a:cs typeface="Arial Unicode MS" pitchFamily="34" charset="-128"/>
              </a:rPr>
              <a:t> na WWW:</a:t>
            </a:r>
            <a:endParaRPr lang="cs-CZ" sz="1600" smtClean="0"/>
          </a:p>
          <a:p>
            <a:pPr eaLnBrk="1" hangingPunct="1">
              <a:buFont typeface="Arial" charset="0"/>
              <a:buNone/>
            </a:pPr>
            <a:r>
              <a:rPr lang="cs-CZ" sz="1600" smtClean="0">
                <a:ea typeface="Arial Unicode MS" pitchFamily="34" charset="-128"/>
                <a:cs typeface="Arial Unicode MS" pitchFamily="34" charset="-128"/>
              </a:rPr>
              <a:t>	http://commons.wikimedia.org/wiki/File:CrayonTelevision.jpg</a:t>
            </a:r>
          </a:p>
          <a:p>
            <a:pPr eaLnBrk="1" hangingPunct="1">
              <a:buFont typeface="Arial" charset="0"/>
              <a:buNone/>
            </a:pPr>
            <a:r>
              <a:rPr lang="cs-CZ" sz="1600" smtClean="0"/>
              <a:t>Kaldari</a:t>
            </a:r>
            <a:r>
              <a:rPr lang="cs-CZ" sz="1600" smtClean="0">
                <a:ea typeface="Arial Unicode MS" pitchFamily="34" charset="-128"/>
                <a:cs typeface="Arial Unicode MS" pitchFamily="34" charset="-128"/>
              </a:rPr>
              <a:t>. [cit. 2011-11-18]. Dostupný pod licencí </a:t>
            </a:r>
            <a:r>
              <a:rPr lang="cs-CZ" sz="1600" smtClean="0"/>
              <a:t>Public domain</a:t>
            </a:r>
            <a:r>
              <a:rPr lang="cs-CZ" sz="1600" smtClean="0">
                <a:ea typeface="Arial Unicode MS" pitchFamily="34" charset="-128"/>
                <a:cs typeface="Arial Unicode MS" pitchFamily="34" charset="-128"/>
              </a:rPr>
              <a:t> na WWW:</a:t>
            </a:r>
            <a:endParaRPr lang="cs-CZ" sz="1600" smtClean="0"/>
          </a:p>
          <a:p>
            <a:pPr eaLnBrk="1" hangingPunct="1">
              <a:buFont typeface="Arial" charset="0"/>
              <a:buNone/>
            </a:pPr>
            <a:r>
              <a:rPr lang="cs-CZ" sz="1600" smtClean="0">
                <a:ea typeface="Arial Unicode MS" pitchFamily="34" charset="-128"/>
                <a:cs typeface="Arial Unicode MS" pitchFamily="34" charset="-128"/>
              </a:rPr>
              <a:t>	 http://commons.wikimedia.org/wiki/File:Red_pencil_sharpener.jpg</a:t>
            </a:r>
          </a:p>
          <a:p>
            <a:pPr eaLnBrk="1" hangingPunct="1">
              <a:buFont typeface="Arial" charset="0"/>
              <a:buNone/>
            </a:pPr>
            <a:endParaRPr lang="cs-CZ" sz="2000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617</TotalTime>
  <Words>243</Words>
  <Application>Microsoft Office PowerPoint</Application>
  <PresentationFormat>Předvádění na obrazovce (4:3)</PresentationFormat>
  <Paragraphs>45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SČÍTÁNÍ A ODČÍTÁNÍ do 100  bez přechodu desítky – slovní úlohy</vt:lpstr>
      <vt:lpstr>Snímek 4</vt:lpstr>
      <vt:lpstr>Snímek 5</vt:lpstr>
      <vt:lpstr>Snímek 6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PC</cp:lastModifiedBy>
  <cp:revision>91</cp:revision>
  <dcterms:created xsi:type="dcterms:W3CDTF">2011-06-20T10:40:08Z</dcterms:created>
  <dcterms:modified xsi:type="dcterms:W3CDTF">2011-11-28T11:22:51Z</dcterms:modified>
</cp:coreProperties>
</file>