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7" r:id="rId2"/>
    <p:sldId id="256" r:id="rId3"/>
    <p:sldId id="263" r:id="rId4"/>
    <p:sldId id="264" r:id="rId5"/>
    <p:sldId id="265" r:id="rId6"/>
    <p:sldId id="258" r:id="rId7"/>
    <p:sldId id="259" r:id="rId8"/>
    <p:sldId id="260" r:id="rId9"/>
    <p:sldId id="261" r:id="rId10"/>
    <p:sldId id="262" r:id="rId11"/>
    <p:sldId id="280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1" r:id="rId24"/>
    <p:sldId id="283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9" autoAdjust="0"/>
    <p:restoredTop sz="94729" autoAdjust="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2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63EAE3-C9F1-444A-9F79-46AE4699A9BC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0138B6-8C55-4F90-A3A3-EB7E12C9F0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1212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EF98FFC-088A-4409-B263-D475F79EABAF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4CDC85C-FFD7-4818-96FB-D0D619A3C95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F98FFC-088A-4409-B263-D475F79EABAF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4CDC85C-FFD7-4818-96FB-D0D619A3C95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EF98FFC-088A-4409-B263-D475F79EABAF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4CDC85C-FFD7-4818-96FB-D0D619A3C95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98FFC-088A-4409-B263-D475F79EABAF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DC85C-FFD7-4818-96FB-D0D619A3C95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98FFC-088A-4409-B263-D475F79EABAF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DC85C-FFD7-4818-96FB-D0D619A3C95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F98FFC-088A-4409-B263-D475F79EABAF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4CDC85C-FFD7-4818-96FB-D0D619A3C95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98FFC-088A-4409-B263-D475F79EABAF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DC85C-FFD7-4818-96FB-D0D619A3C95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F98FFC-088A-4409-B263-D475F79EABAF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4CDC85C-FFD7-4818-96FB-D0D619A3C95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F98FFC-088A-4409-B263-D475F79EABAF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4CDC85C-FFD7-4818-96FB-D0D619A3C95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98FFC-088A-4409-B263-D475F79EABAF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DC85C-FFD7-4818-96FB-D0D619A3C95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98FFC-088A-4409-B263-D475F79EABAF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DC85C-FFD7-4818-96FB-D0D619A3C95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EF98FFC-088A-4409-B263-D475F79EABAF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4CDC85C-FFD7-4818-96FB-D0D619A3C95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13" Type="http://schemas.openxmlformats.org/officeDocument/2006/relationships/slide" Target="slide23.xml"/><Relationship Id="rId3" Type="http://schemas.openxmlformats.org/officeDocument/2006/relationships/slide" Target="slide20.xml"/><Relationship Id="rId7" Type="http://schemas.openxmlformats.org/officeDocument/2006/relationships/slide" Target="slide22.xml"/><Relationship Id="rId12" Type="http://schemas.openxmlformats.org/officeDocument/2006/relationships/slide" Target="slide19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4.xml"/><Relationship Id="rId11" Type="http://schemas.openxmlformats.org/officeDocument/2006/relationships/slide" Target="slide15.xml"/><Relationship Id="rId5" Type="http://schemas.openxmlformats.org/officeDocument/2006/relationships/slide" Target="slide18.xml"/><Relationship Id="rId10" Type="http://schemas.openxmlformats.org/officeDocument/2006/relationships/slide" Target="slide21.xml"/><Relationship Id="rId4" Type="http://schemas.openxmlformats.org/officeDocument/2006/relationships/slide" Target="slide13.xml"/><Relationship Id="rId9" Type="http://schemas.openxmlformats.org/officeDocument/2006/relationships/slide" Target="slide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abi%C4%8D%C4%8Dino_%C3%BAdol%C3%AD,_pam%C3%A1tn%C3%ADk_Babi%C4%8Dky,_detail.jpg" TargetMode="External"/><Relationship Id="rId13" Type="http://schemas.openxmlformats.org/officeDocument/2006/relationships/hyperlink" Target="http://cs.wikipedia.org/wiki/Soubor:Prachauer_felsen_03.jpg" TargetMode="External"/><Relationship Id="rId3" Type="http://schemas.openxmlformats.org/officeDocument/2006/relationships/hyperlink" Target="http://cs.wikipedia.org/wiki/Soubor:Hradec_Kralove_Region_CoA_CZ.svg" TargetMode="External"/><Relationship Id="rId7" Type="http://schemas.openxmlformats.org/officeDocument/2006/relationships/hyperlink" Target="http://cs.wikipedia.org/wiki/Soubor:Castle_of_N%C3%A1chod_telephoto_01.jpg" TargetMode="External"/><Relationship Id="rId12" Type="http://schemas.openxmlformats.org/officeDocument/2006/relationships/hyperlink" Target="http://cs.wikipedia.org/wiki/Soubor:Kost01.jpg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Jarom%C4%9B%C5%99_Josefov_from_air_3.jpg" TargetMode="External"/><Relationship Id="rId11" Type="http://schemas.openxmlformats.org/officeDocument/2006/relationships/hyperlink" Target="http://cs.wikipedia.org/wiki/Soubor:Chlumec_-_Karlova_koruna.jpg" TargetMode="External"/><Relationship Id="rId5" Type="http://schemas.openxmlformats.org/officeDocument/2006/relationships/hyperlink" Target="http://cs.wikipedia.org/wiki/Soubor:Opo%C4%8Dno_z%C3%A1mek.jpg" TargetMode="External"/><Relationship Id="rId10" Type="http://schemas.openxmlformats.org/officeDocument/2006/relationships/hyperlink" Target="http://bg.wikipedia.org/wiki/%D0%A4%D0%B0%D0%B9%D0%BB:Hradec_Kr%C3%A1lov%C3%A9_-_Velk%C3%A9_n%C3%A1m%C4%9Bst%C3%AD.jpg" TargetMode="External"/><Relationship Id="rId4" Type="http://schemas.openxmlformats.org/officeDocument/2006/relationships/hyperlink" Target="http://cs.wikipedia.org/wiki/Soubor:2004_Kralovehradecky_kraj.PNG" TargetMode="External"/><Relationship Id="rId9" Type="http://schemas.openxmlformats.org/officeDocument/2006/relationships/hyperlink" Target="http://cs.wikipedia.org/wiki/Soubor:Starostaastarostov%C3%A1.JP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%C5%9Anie%C5%BCka_z_zachodu.jpg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69" name="Group 57"/>
          <p:cNvGraphicFramePr>
            <a:graphicFrameLocks noGrp="1"/>
          </p:cNvGraphicFramePr>
          <p:nvPr/>
        </p:nvGraphicFramePr>
        <p:xfrm>
          <a:off x="1301750" y="1844675"/>
          <a:ext cx="6473825" cy="1463040"/>
        </p:xfrm>
        <a:graphic>
          <a:graphicData uri="http://schemas.openxmlformats.org/drawingml/2006/table">
            <a:tbl>
              <a:tblPr/>
              <a:tblGrid>
                <a:gridCol w="1911350"/>
                <a:gridCol w="4562475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CZ.1.07./1.4.00/21.2534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Kraje České republiky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99908917"/>
              </p:ext>
            </p:extLst>
          </p:nvPr>
        </p:nvGraphicFramePr>
        <p:xfrm>
          <a:off x="1331913" y="3861048"/>
          <a:ext cx="6477000" cy="166116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VY_32_INOVACE_Z_16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Královéhradecký kraj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Znak, poloha v ČR, hospodářství, obyvatelstvo, zajímavosti Královéhradeckého kraje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41887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KRÁLOVÉHRADECKÝ KRAJ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ZEMĚPIS 8.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7913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Počet obyvatel: 554 000 obyvatel</a:t>
            </a:r>
          </a:p>
          <a:p>
            <a:r>
              <a:rPr lang="cs-CZ" dirty="0" smtClean="0"/>
              <a:t>Rozloha: 4758 km</a:t>
            </a:r>
            <a:r>
              <a:rPr lang="cs-CZ" baseline="30000" dirty="0" smtClean="0"/>
              <a:t>2</a:t>
            </a:r>
            <a:endParaRPr lang="cs-CZ" dirty="0" smtClean="0"/>
          </a:p>
          <a:p>
            <a:r>
              <a:rPr lang="cs-CZ" dirty="0" smtClean="0"/>
              <a:t>Krajské město: Hradec Králové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750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KRAJE V ČR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899412"/>
            <a:ext cx="7467600" cy="4275201"/>
          </a:xfrm>
        </p:spPr>
      </p:pic>
    </p:spTree>
    <p:extLst>
      <p:ext uri="{BB962C8B-B14F-4D97-AF65-F5344CB8AC3E}">
        <p14:creationId xmlns:p14="http://schemas.microsoft.com/office/powerpoint/2010/main" xmlns="" val="1297284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 KRAJE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68446" y="1600200"/>
            <a:ext cx="4045108" cy="4873625"/>
          </a:xfrm>
        </p:spPr>
      </p:pic>
    </p:spTree>
    <p:extLst>
      <p:ext uri="{BB962C8B-B14F-4D97-AF65-F5344CB8AC3E}">
        <p14:creationId xmlns:p14="http://schemas.microsoft.com/office/powerpoint/2010/main" xmlns="" val="1794553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kraje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severu a východě kraje pohoří – Krkonoše (Sněžka - 1602 m n.m.), Orlické hory, Broumovská vrchovina</a:t>
            </a:r>
          </a:p>
          <a:p>
            <a:r>
              <a:rPr lang="cs-CZ" dirty="0" smtClean="0"/>
              <a:t>Jihozápad kraje </a:t>
            </a:r>
            <a:r>
              <a:rPr lang="cs-CZ" dirty="0" smtClean="0"/>
              <a:t>- Polabská </a:t>
            </a:r>
            <a:r>
              <a:rPr lang="cs-CZ" dirty="0" smtClean="0"/>
              <a:t>nížina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492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Pramení zde nejvodnatější řeka Labe</a:t>
            </a:r>
          </a:p>
          <a:p>
            <a:r>
              <a:rPr lang="cs-CZ" dirty="0" smtClean="0"/>
              <a:t>Úpa</a:t>
            </a:r>
          </a:p>
          <a:p>
            <a:r>
              <a:rPr lang="cs-CZ" dirty="0" smtClean="0"/>
              <a:t>Metuje </a:t>
            </a:r>
          </a:p>
          <a:p>
            <a:r>
              <a:rPr lang="cs-CZ" dirty="0" smtClean="0"/>
              <a:t>Orlice</a:t>
            </a:r>
          </a:p>
          <a:p>
            <a:pPr lvl="1"/>
            <a:r>
              <a:rPr lang="cs-CZ" dirty="0" smtClean="0"/>
              <a:t>Divoká Orlice</a:t>
            </a:r>
          </a:p>
          <a:p>
            <a:pPr lvl="1"/>
            <a:r>
              <a:rPr lang="cs-CZ" dirty="0" smtClean="0"/>
              <a:t>Tichá Orlice</a:t>
            </a:r>
          </a:p>
          <a:p>
            <a:r>
              <a:rPr lang="cs-CZ" dirty="0" smtClean="0"/>
              <a:t>Cidlina</a:t>
            </a:r>
          </a:p>
          <a:p>
            <a:pPr lvl="1"/>
            <a:r>
              <a:rPr lang="cs-CZ" dirty="0" smtClean="0"/>
              <a:t>Bystřice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508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dirty="0" smtClean="0"/>
              <a:t>Zemědělství</a:t>
            </a:r>
          </a:p>
          <a:p>
            <a:r>
              <a:rPr lang="cs-CZ" dirty="0" smtClean="0"/>
              <a:t>V kraji jsou velmi dobré podmínky pro zemědělskou činnost v Polabské nížině</a:t>
            </a:r>
          </a:p>
          <a:p>
            <a:r>
              <a:rPr lang="cs-CZ" dirty="0" smtClean="0"/>
              <a:t>Pěstování obilnin (zejména pšenice), olejnin (řepka olejka), cukrové řepy</a:t>
            </a:r>
          </a:p>
          <a:p>
            <a:r>
              <a:rPr lang="cs-CZ" dirty="0" smtClean="0"/>
              <a:t>Ve vyšších polohách se pěstují brambory, len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13517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PRŮMYSL</a:t>
            </a:r>
          </a:p>
          <a:p>
            <a:r>
              <a:rPr lang="cs-CZ" dirty="0" smtClean="0"/>
              <a:t>Hradec Králové – výroba motorů a zařízení </a:t>
            </a:r>
            <a:r>
              <a:rPr lang="cs-CZ" dirty="0" smtClean="0"/>
              <a:t>                                    pro potravinářský </a:t>
            </a:r>
            <a:r>
              <a:rPr lang="cs-CZ" dirty="0" smtClean="0"/>
              <a:t>průmysl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Petrof</a:t>
            </a:r>
            <a:r>
              <a:rPr lang="cs-CZ" dirty="0" smtClean="0"/>
              <a:t> – výroba klavírů </a:t>
            </a:r>
          </a:p>
          <a:p>
            <a:r>
              <a:rPr lang="cs-CZ" dirty="0" smtClean="0"/>
              <a:t>Náchod - gumárenský průmysl (Rubena)</a:t>
            </a:r>
          </a:p>
          <a:p>
            <a:r>
              <a:rPr lang="cs-CZ" dirty="0" smtClean="0"/>
              <a:t>Trutnov – elektrotechnický průmysl (ZPA, ABB, SIEMENS) </a:t>
            </a:r>
          </a:p>
          <a:p>
            <a:pPr marL="0" indent="0">
              <a:buNone/>
            </a:pPr>
            <a:r>
              <a:rPr lang="cs-CZ" dirty="0" smtClean="0"/>
              <a:t>    oděvní průmysl (KARA)</a:t>
            </a:r>
          </a:p>
          <a:p>
            <a:r>
              <a:rPr lang="cs-CZ" dirty="0" smtClean="0"/>
              <a:t>Dvůr Králové nad Labem – Juta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84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Významným zdrojem příjmů kraje je cestovní ruch</a:t>
            </a:r>
          </a:p>
          <a:p>
            <a:endParaRPr lang="cs-CZ" dirty="0" smtClean="0"/>
          </a:p>
          <a:p>
            <a:r>
              <a:rPr lang="cs-CZ" dirty="0" smtClean="0"/>
              <a:t>Krkonošský národní park (Špindlerův Mlýn, Pec </a:t>
            </a:r>
            <a:r>
              <a:rPr lang="cs-CZ" dirty="0" smtClean="0"/>
              <a:t>                   pod </a:t>
            </a:r>
            <a:r>
              <a:rPr lang="cs-CZ" dirty="0" smtClean="0"/>
              <a:t>Sněžkou – zimní sporty, turistika)</a:t>
            </a:r>
          </a:p>
          <a:p>
            <a:r>
              <a:rPr lang="cs-CZ" dirty="0" smtClean="0"/>
              <a:t>CHKO Český ráj</a:t>
            </a:r>
          </a:p>
          <a:p>
            <a:r>
              <a:rPr lang="cs-CZ" dirty="0" smtClean="0"/>
              <a:t>CHKO Broumovsko (skalní města)</a:t>
            </a:r>
          </a:p>
          <a:p>
            <a:r>
              <a:rPr lang="cs-CZ" dirty="0" smtClean="0"/>
              <a:t>CHKO Orlické hory</a:t>
            </a:r>
          </a:p>
          <a:p>
            <a:r>
              <a:rPr lang="cs-CZ" dirty="0" smtClean="0"/>
              <a:t>ZOO Dvůr Králové nad Labem</a:t>
            </a:r>
          </a:p>
          <a:p>
            <a:r>
              <a:rPr lang="cs-CZ" dirty="0" smtClean="0"/>
              <a:t>Třebechovický betlém</a:t>
            </a:r>
          </a:p>
          <a:p>
            <a:r>
              <a:rPr lang="cs-CZ" dirty="0" smtClean="0"/>
              <a:t>Tradiční výroba krajek ve Vamberku</a:t>
            </a:r>
          </a:p>
          <a:p>
            <a:r>
              <a:rPr lang="cs-CZ" dirty="0" smtClean="0"/>
              <a:t>Babiččino údolí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535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PROCVIČOVÁNÍ ZAJÍMAVOSTÍ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2996952"/>
            <a:ext cx="7467600" cy="19008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KLIKNUTÍM NA SYMBOLY                  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ZOBRAZ 10 ZAJÍMAVOSTÍ</a:t>
            </a:r>
          </a:p>
          <a:p>
            <a:pPr marL="0" indent="0">
              <a:buNone/>
            </a:pPr>
            <a:r>
              <a:rPr lang="cs-CZ" dirty="0" smtClean="0"/>
              <a:t>   KRÁLOVÉHRADECKÉHO KRAJE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 rot="16200000">
            <a:off x="5544108" y="3011592"/>
            <a:ext cx="43204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Slunce 4"/>
          <p:cNvSpPr/>
          <p:nvPr/>
        </p:nvSpPr>
        <p:spPr>
          <a:xfrm>
            <a:off x="6021389" y="3068960"/>
            <a:ext cx="360040" cy="36004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525445" y="3109054"/>
            <a:ext cx="324036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890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Šipka doprava 2">
            <a:hlinkClick r:id="rId3" action="ppaction://hlinksldjump"/>
          </p:cNvPr>
          <p:cNvSpPr/>
          <p:nvPr/>
        </p:nvSpPr>
        <p:spPr>
          <a:xfrm rot="16200000">
            <a:off x="1357806" y="2750873"/>
            <a:ext cx="43204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Šipka doprava 3">
            <a:hlinkClick r:id="rId4" action="ppaction://hlinksldjump"/>
          </p:cNvPr>
          <p:cNvSpPr/>
          <p:nvPr/>
        </p:nvSpPr>
        <p:spPr>
          <a:xfrm rot="16200000">
            <a:off x="5616116" y="4545124"/>
            <a:ext cx="43204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>
            <a:hlinkClick r:id="rId5" action="ppaction://hlinksldjump"/>
          </p:cNvPr>
          <p:cNvSpPr/>
          <p:nvPr/>
        </p:nvSpPr>
        <p:spPr>
          <a:xfrm>
            <a:off x="3923928" y="4581127"/>
            <a:ext cx="324036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vál 7">
            <a:hlinkClick r:id="rId6" action="ppaction://hlinksldjump"/>
          </p:cNvPr>
          <p:cNvSpPr/>
          <p:nvPr/>
        </p:nvSpPr>
        <p:spPr>
          <a:xfrm>
            <a:off x="4572000" y="3645024"/>
            <a:ext cx="324036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Slunce 8">
            <a:hlinkClick r:id="rId7" action="ppaction://hlinksldjump"/>
          </p:cNvPr>
          <p:cNvSpPr/>
          <p:nvPr/>
        </p:nvSpPr>
        <p:spPr>
          <a:xfrm>
            <a:off x="3563888" y="620688"/>
            <a:ext cx="360040" cy="36004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Slunce 9">
            <a:hlinkClick r:id="rId8" action="ppaction://hlinksldjump"/>
          </p:cNvPr>
          <p:cNvSpPr/>
          <p:nvPr/>
        </p:nvSpPr>
        <p:spPr>
          <a:xfrm>
            <a:off x="4924703" y="2528899"/>
            <a:ext cx="360040" cy="36004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Slunce 11">
            <a:hlinkClick r:id="rId9" action="ppaction://hlinksldjump"/>
          </p:cNvPr>
          <p:cNvSpPr/>
          <p:nvPr/>
        </p:nvSpPr>
        <p:spPr>
          <a:xfrm>
            <a:off x="5284743" y="1964668"/>
            <a:ext cx="360040" cy="36004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Slunce 13">
            <a:hlinkClick r:id="rId10" action="ppaction://hlinksldjump"/>
          </p:cNvPr>
          <p:cNvSpPr/>
          <p:nvPr/>
        </p:nvSpPr>
        <p:spPr>
          <a:xfrm>
            <a:off x="1767608" y="2820312"/>
            <a:ext cx="360040" cy="36004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Šipka doprava 12">
            <a:hlinkClick r:id="rId11" action="ppaction://hlinksldjump"/>
          </p:cNvPr>
          <p:cNvSpPr/>
          <p:nvPr/>
        </p:nvSpPr>
        <p:spPr>
          <a:xfrm rot="16200000">
            <a:off x="5646170" y="3032956"/>
            <a:ext cx="43204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Šipka doprava 15">
            <a:hlinkClick r:id="rId12" action="ppaction://hlinksldjump"/>
          </p:cNvPr>
          <p:cNvSpPr/>
          <p:nvPr/>
        </p:nvSpPr>
        <p:spPr>
          <a:xfrm rot="16200000">
            <a:off x="2519772" y="3969060"/>
            <a:ext cx="43204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Konec 4">
            <a:hlinkClick r:id="rId13" action="ppaction://hlinksldjump" highlightClick="1"/>
          </p:cNvPr>
          <p:cNvSpPr/>
          <p:nvPr/>
        </p:nvSpPr>
        <p:spPr>
          <a:xfrm>
            <a:off x="8028384" y="6237312"/>
            <a:ext cx="432048" cy="360040"/>
          </a:xfrm>
          <a:prstGeom prst="actionButtonE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97728" y="6237312"/>
            <a:ext cx="1064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8473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lačítko akce: Návrat 4">
            <a:hlinkClick r:id="" action="ppaction://hlinkshowjump?jump=lastslideviewed" highlightClick="1"/>
          </p:cNvPr>
          <p:cNvSpPr/>
          <p:nvPr/>
        </p:nvSpPr>
        <p:spPr>
          <a:xfrm>
            <a:off x="7740352" y="301858"/>
            <a:ext cx="360040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15048014"/>
              </p:ext>
            </p:extLst>
          </p:nvPr>
        </p:nvGraphicFramePr>
        <p:xfrm>
          <a:off x="539552" y="266259"/>
          <a:ext cx="4320480" cy="640080"/>
        </p:xfrm>
        <a:graphic>
          <a:graphicData uri="http://schemas.openxmlformats.org/drawingml/2006/table">
            <a:tbl>
              <a:tblPr/>
              <a:tblGrid>
                <a:gridCol w="4320480"/>
              </a:tblGrid>
              <a:tr h="0">
                <a:tc>
                  <a:txBody>
                    <a:bodyPr/>
                    <a:lstStyle/>
                    <a:p>
                      <a:r>
                        <a:rPr lang="cs-CZ" sz="3600" dirty="0">
                          <a:solidFill>
                            <a:srgbClr val="000000"/>
                          </a:solidFill>
                          <a:effectLst/>
                        </a:rPr>
                        <a:t>ZÁMEK OPOČNO</a:t>
                      </a:r>
                      <a:endParaRPr lang="cs-CZ" sz="36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47538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775607"/>
            <a:ext cx="9144000" cy="5306786"/>
          </a:xfrm>
          <a:prstGeom prst="rect">
            <a:avLst/>
          </a:prstGeom>
        </p:spPr>
      </p:pic>
      <p:sp>
        <p:nvSpPr>
          <p:cNvPr id="5" name="Tlačítko akce: Návrat 4">
            <a:hlinkClick r:id="" action="ppaction://hlinkshowjump?jump=lastslideviewed" highlightClick="1"/>
          </p:cNvPr>
          <p:cNvSpPr/>
          <p:nvPr/>
        </p:nvSpPr>
        <p:spPr>
          <a:xfrm>
            <a:off x="7740352" y="301858"/>
            <a:ext cx="360040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36166781"/>
              </p:ext>
            </p:extLst>
          </p:nvPr>
        </p:nvGraphicFramePr>
        <p:xfrm>
          <a:off x="107504" y="52616"/>
          <a:ext cx="4896544" cy="640080"/>
        </p:xfrm>
        <a:graphic>
          <a:graphicData uri="http://schemas.openxmlformats.org/drawingml/2006/table">
            <a:tbl>
              <a:tblPr/>
              <a:tblGrid>
                <a:gridCol w="4896544"/>
              </a:tblGrid>
              <a:tr h="0">
                <a:tc>
                  <a:txBody>
                    <a:bodyPr/>
                    <a:lstStyle/>
                    <a:p>
                      <a:r>
                        <a:rPr lang="cs-CZ" sz="3600" dirty="0">
                          <a:solidFill>
                            <a:srgbClr val="000000"/>
                          </a:solidFill>
                          <a:effectLst/>
                        </a:rPr>
                        <a:t>PEVNOST JOSEFOV</a:t>
                      </a:r>
                      <a:endParaRPr lang="cs-CZ" sz="36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90035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lačítko akce: Návrat 3">
            <a:hlinkClick r:id="" action="ppaction://hlinkshowjump?jump=lastslideviewed" highlightClick="1"/>
          </p:cNvPr>
          <p:cNvSpPr/>
          <p:nvPr/>
        </p:nvSpPr>
        <p:spPr>
          <a:xfrm>
            <a:off x="7740352" y="260648"/>
            <a:ext cx="360040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7109481"/>
              </p:ext>
            </p:extLst>
          </p:nvPr>
        </p:nvGraphicFramePr>
        <p:xfrm>
          <a:off x="323528" y="301858"/>
          <a:ext cx="4464496" cy="640080"/>
        </p:xfrm>
        <a:graphic>
          <a:graphicData uri="http://schemas.openxmlformats.org/drawingml/2006/table">
            <a:tbl>
              <a:tblPr/>
              <a:tblGrid>
                <a:gridCol w="4464496"/>
              </a:tblGrid>
              <a:tr h="0">
                <a:tc>
                  <a:txBody>
                    <a:bodyPr/>
                    <a:lstStyle/>
                    <a:p>
                      <a:r>
                        <a:rPr lang="cs-CZ" sz="3600" dirty="0">
                          <a:solidFill>
                            <a:srgbClr val="000000"/>
                          </a:solidFill>
                          <a:effectLst/>
                        </a:rPr>
                        <a:t>ZÁMEK </a:t>
                      </a:r>
                      <a:r>
                        <a:rPr lang="cs-CZ" sz="3600" dirty="0" smtClean="0">
                          <a:solidFill>
                            <a:srgbClr val="000000"/>
                          </a:solidFill>
                          <a:effectLst/>
                        </a:rPr>
                        <a:t>NÁCHOD</a:t>
                      </a:r>
                      <a:endParaRPr lang="cs-CZ" sz="36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68043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4509" y="633382"/>
            <a:ext cx="7454981" cy="5591236"/>
          </a:xfrm>
          <a:prstGeom prst="rect">
            <a:avLst/>
          </a:prstGeom>
        </p:spPr>
      </p:pic>
      <p:sp>
        <p:nvSpPr>
          <p:cNvPr id="3" name="Tlačítko akce: Návrat 2">
            <a:hlinkClick r:id="" action="ppaction://hlinkshowjump?jump=lastslideviewed" highlightClick="1"/>
          </p:cNvPr>
          <p:cNvSpPr/>
          <p:nvPr/>
        </p:nvSpPr>
        <p:spPr>
          <a:xfrm>
            <a:off x="7740352" y="301858"/>
            <a:ext cx="360040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31245117"/>
              </p:ext>
            </p:extLst>
          </p:nvPr>
        </p:nvGraphicFramePr>
        <p:xfrm>
          <a:off x="844509" y="0"/>
          <a:ext cx="4690864" cy="640080"/>
        </p:xfrm>
        <a:graphic>
          <a:graphicData uri="http://schemas.openxmlformats.org/drawingml/2006/table">
            <a:tbl>
              <a:tblPr/>
              <a:tblGrid>
                <a:gridCol w="4690864"/>
              </a:tblGrid>
              <a:tr h="0">
                <a:tc>
                  <a:txBody>
                    <a:bodyPr/>
                    <a:lstStyle/>
                    <a:p>
                      <a:r>
                        <a:rPr lang="cs-CZ" sz="3600" dirty="0">
                          <a:solidFill>
                            <a:srgbClr val="000000"/>
                          </a:solidFill>
                          <a:effectLst/>
                        </a:rPr>
                        <a:t>BABIČČINO ÚDOLÍ</a:t>
                      </a:r>
                      <a:endParaRPr lang="cs-CZ" sz="36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67565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27384"/>
            <a:ext cx="9144000" cy="6885384"/>
          </a:xfrm>
          <a:prstGeom prst="rect">
            <a:avLst/>
          </a:prstGeom>
        </p:spPr>
      </p:pic>
      <p:sp>
        <p:nvSpPr>
          <p:cNvPr id="3" name="Tlačítko akce: Návrat 2">
            <a:hlinkClick r:id="" action="ppaction://hlinkshowjump?jump=lastslideviewed" highlightClick="1"/>
          </p:cNvPr>
          <p:cNvSpPr/>
          <p:nvPr/>
        </p:nvSpPr>
        <p:spPr>
          <a:xfrm>
            <a:off x="8532440" y="188640"/>
            <a:ext cx="360040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8611409"/>
              </p:ext>
            </p:extLst>
          </p:nvPr>
        </p:nvGraphicFramePr>
        <p:xfrm>
          <a:off x="0" y="116632"/>
          <a:ext cx="7812360" cy="518160"/>
        </p:xfrm>
        <a:graphic>
          <a:graphicData uri="http://schemas.openxmlformats.org/drawingml/2006/table">
            <a:tbl>
              <a:tblPr/>
              <a:tblGrid>
                <a:gridCol w="7812360"/>
              </a:tblGrid>
              <a:tr h="0">
                <a:tc>
                  <a:txBody>
                    <a:bodyPr/>
                    <a:lstStyle/>
                    <a:p>
                      <a:pPr algn="l"/>
                      <a:endParaRPr lang="cs-CZ" sz="28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51520" y="188640"/>
            <a:ext cx="6408712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000000"/>
                </a:solidFill>
              </a:rPr>
              <a:t>ADRŠPAŠSKO TEPLICKÉ SKÁLY </a:t>
            </a:r>
            <a:r>
              <a:rPr lang="cs-CZ" dirty="0">
                <a:solidFill>
                  <a:srgbClr val="000000"/>
                </a:solidFill>
              </a:rPr>
              <a:t>  </a:t>
            </a:r>
            <a:r>
              <a:rPr lang="cs-CZ" dirty="0" smtClean="0">
                <a:solidFill>
                  <a:srgbClr val="000000"/>
                </a:solidFill>
              </a:rPr>
              <a:t>                                                                   				Starosta </a:t>
            </a:r>
            <a:r>
              <a:rPr lang="cs-CZ" dirty="0">
                <a:solidFill>
                  <a:srgbClr val="000000"/>
                </a:solidFill>
              </a:rPr>
              <a:t>a starostová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4437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789384"/>
            <a:ext cx="9144000" cy="6096000"/>
          </a:xfrm>
          <a:prstGeom prst="rect">
            <a:avLst/>
          </a:prstGeom>
        </p:spPr>
      </p:pic>
      <p:sp>
        <p:nvSpPr>
          <p:cNvPr id="3" name="Tlačítko akce: Návrat 2">
            <a:hlinkClick r:id="" action="ppaction://hlinkshowjump?jump=lastslideviewed" highlightClick="1"/>
          </p:cNvPr>
          <p:cNvSpPr/>
          <p:nvPr/>
        </p:nvSpPr>
        <p:spPr>
          <a:xfrm>
            <a:off x="7740352" y="301858"/>
            <a:ext cx="360040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43206984"/>
              </p:ext>
            </p:extLst>
          </p:nvPr>
        </p:nvGraphicFramePr>
        <p:xfrm>
          <a:off x="107504" y="124422"/>
          <a:ext cx="4906888" cy="640080"/>
        </p:xfrm>
        <a:graphic>
          <a:graphicData uri="http://schemas.openxmlformats.org/drawingml/2006/table">
            <a:tbl>
              <a:tblPr/>
              <a:tblGrid>
                <a:gridCol w="4906888"/>
              </a:tblGrid>
              <a:tr h="0">
                <a:tc>
                  <a:txBody>
                    <a:bodyPr/>
                    <a:lstStyle/>
                    <a:p>
                      <a:r>
                        <a:rPr lang="cs-CZ" sz="3600" dirty="0">
                          <a:solidFill>
                            <a:srgbClr val="000000"/>
                          </a:solidFill>
                          <a:effectLst/>
                        </a:rPr>
                        <a:t>HRADEC KRÁLOVÉ</a:t>
                      </a:r>
                      <a:endParaRPr lang="cs-CZ" sz="36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73542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92696"/>
            <a:ext cx="9144000" cy="6165304"/>
          </a:xfrm>
          <a:prstGeom prst="rect">
            <a:avLst/>
          </a:prstGeom>
        </p:spPr>
      </p:pic>
      <p:sp>
        <p:nvSpPr>
          <p:cNvPr id="3" name="Tlačítko akce: Návrat 2">
            <a:hlinkClick r:id="" action="ppaction://hlinkshowjump?jump=lastslideviewed" highlightClick="1"/>
          </p:cNvPr>
          <p:cNvSpPr/>
          <p:nvPr/>
        </p:nvSpPr>
        <p:spPr>
          <a:xfrm>
            <a:off x="7740352" y="92087"/>
            <a:ext cx="360040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54538102"/>
              </p:ext>
            </p:extLst>
          </p:nvPr>
        </p:nvGraphicFramePr>
        <p:xfrm>
          <a:off x="251520" y="12778"/>
          <a:ext cx="6826763" cy="640080"/>
        </p:xfrm>
        <a:graphic>
          <a:graphicData uri="http://schemas.openxmlformats.org/drawingml/2006/table">
            <a:tbl>
              <a:tblPr/>
              <a:tblGrid>
                <a:gridCol w="6826763"/>
              </a:tblGrid>
              <a:tr h="0">
                <a:tc>
                  <a:txBody>
                    <a:bodyPr/>
                    <a:lstStyle/>
                    <a:p>
                      <a:r>
                        <a:rPr lang="cs-CZ" sz="3600" dirty="0">
                          <a:solidFill>
                            <a:srgbClr val="000000"/>
                          </a:solidFill>
                          <a:effectLst/>
                        </a:rPr>
                        <a:t>ZÁMEK KARLOVA KORUNA</a:t>
                      </a:r>
                      <a:endParaRPr lang="cs-CZ" sz="36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82579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 idx="4294967295"/>
          </p:nvPr>
        </p:nvSpPr>
        <p:spPr>
          <a:xfrm>
            <a:off x="2833688" y="3200400"/>
            <a:ext cx="6310312" cy="457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Hrad kost</a:t>
            </a:r>
            <a:endParaRPr lang="cs-CZ" dirty="0"/>
          </a:p>
        </p:txBody>
      </p:sp>
      <p:pic>
        <p:nvPicPr>
          <p:cNvPr id="13" name="Zástupný symbol pro obrázek 12"/>
          <p:cNvPicPr>
            <a:picLocks noGrp="1" noChangeAspect="1"/>
          </p:cNvPicPr>
          <p:nvPr>
            <p:ph type="pic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992" b="12992"/>
          <a:stretch>
            <a:fillRect/>
          </a:stretch>
        </p:blipFill>
        <p:spPr>
          <a:xfrm>
            <a:off x="107504" y="651891"/>
            <a:ext cx="8920606" cy="5822061"/>
          </a:xfrm>
        </p:spPr>
      </p:pic>
      <p:sp>
        <p:nvSpPr>
          <p:cNvPr id="15" name="Tlačítko akce: Návrat 14">
            <a:hlinkClick r:id="" action="ppaction://hlinkshowjump?jump=lastslideviewed" highlightClick="1"/>
          </p:cNvPr>
          <p:cNvSpPr/>
          <p:nvPr/>
        </p:nvSpPr>
        <p:spPr>
          <a:xfrm>
            <a:off x="7740352" y="301858"/>
            <a:ext cx="360040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31203674"/>
              </p:ext>
            </p:extLst>
          </p:nvPr>
        </p:nvGraphicFramePr>
        <p:xfrm>
          <a:off x="395536" y="42778"/>
          <a:ext cx="2808312" cy="579120"/>
        </p:xfrm>
        <a:graphic>
          <a:graphicData uri="http://schemas.openxmlformats.org/drawingml/2006/table">
            <a:tbl>
              <a:tblPr/>
              <a:tblGrid>
                <a:gridCol w="2808312"/>
              </a:tblGrid>
              <a:tr h="0">
                <a:tc>
                  <a:txBody>
                    <a:bodyPr/>
                    <a:lstStyle/>
                    <a:p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</a:rPr>
                        <a:t>HRAD</a:t>
                      </a:r>
                      <a:r>
                        <a:rPr lang="cs-CZ" sz="2800" dirty="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  <a:r>
                        <a:rPr lang="cs-CZ" sz="3200" dirty="0">
                          <a:solidFill>
                            <a:srgbClr val="000000"/>
                          </a:solidFill>
                          <a:effectLst/>
                        </a:rPr>
                        <a:t>KOST</a:t>
                      </a:r>
                      <a:endParaRPr lang="cs-CZ" sz="28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95577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795201"/>
            <a:ext cx="7992888" cy="6018175"/>
          </a:xfr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36995373"/>
              </p:ext>
            </p:extLst>
          </p:nvPr>
        </p:nvGraphicFramePr>
        <p:xfrm>
          <a:off x="395536" y="42778"/>
          <a:ext cx="5040560" cy="579120"/>
        </p:xfrm>
        <a:graphic>
          <a:graphicData uri="http://schemas.openxmlformats.org/drawingml/2006/table">
            <a:tbl>
              <a:tblPr/>
              <a:tblGrid>
                <a:gridCol w="5040560"/>
              </a:tblGrid>
              <a:tr h="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000000"/>
                          </a:solidFill>
                          <a:effectLst/>
                        </a:rPr>
                        <a:t>PRACHOVSKÉ SKÁLY</a:t>
                      </a:r>
                      <a:endParaRPr lang="cs-CZ" sz="28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7740352" y="188640"/>
            <a:ext cx="360040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2624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36512" y="-27384"/>
            <a:ext cx="9144000" cy="685800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13633770"/>
              </p:ext>
            </p:extLst>
          </p:nvPr>
        </p:nvGraphicFramePr>
        <p:xfrm>
          <a:off x="251520" y="124624"/>
          <a:ext cx="2232248" cy="640080"/>
        </p:xfrm>
        <a:graphic>
          <a:graphicData uri="http://schemas.openxmlformats.org/drawingml/2006/table">
            <a:tbl>
              <a:tblPr/>
              <a:tblGrid>
                <a:gridCol w="2232248"/>
              </a:tblGrid>
              <a:tr h="0">
                <a:tc>
                  <a:txBody>
                    <a:bodyPr/>
                    <a:lstStyle/>
                    <a:p>
                      <a:r>
                        <a:rPr lang="cs-CZ" sz="3600" dirty="0">
                          <a:solidFill>
                            <a:srgbClr val="000000"/>
                          </a:solidFill>
                          <a:effectLst/>
                        </a:rPr>
                        <a:t>SNĚŽKA</a:t>
                      </a:r>
                      <a:endParaRPr lang="cs-CZ" sz="36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Tlačítko akce: Návrat 6">
            <a:hlinkClick r:id="" action="ppaction://hlinkshowjump?jump=lastslideviewed" highlightClick="1"/>
          </p:cNvPr>
          <p:cNvSpPr/>
          <p:nvPr/>
        </p:nvSpPr>
        <p:spPr>
          <a:xfrm>
            <a:off x="7740352" y="301858"/>
            <a:ext cx="360040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6408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0"/>
            <a:ext cx="660876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815112"/>
            <a:ext cx="8136904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URBAN</a:t>
            </a:r>
            <a:r>
              <a:rPr lang="cs-CZ" sz="1400" dirty="0"/>
              <a:t>, Tomáš. </a:t>
            </a:r>
            <a:r>
              <a:rPr lang="cs-CZ" sz="1400" i="1" dirty="0"/>
              <a:t>Znak Královéhradeckého kraje</a:t>
            </a:r>
            <a:r>
              <a:rPr lang="cs-CZ" sz="1400" dirty="0"/>
              <a:t> [online]. [cit. </a:t>
            </a:r>
            <a:r>
              <a:rPr lang="cs-CZ" sz="1400" dirty="0" smtClean="0"/>
              <a:t>1.5.2013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cs.wikipedia.org/wiki/Soubor:Hradec_Kralove_Region_CoA_CZ.svg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HUSTOLES</a:t>
            </a:r>
            <a:r>
              <a:rPr lang="cs-CZ" sz="1400" dirty="0"/>
              <a:t>. </a:t>
            </a:r>
            <a:r>
              <a:rPr lang="cs-CZ" sz="1400" i="1" dirty="0"/>
              <a:t>Lokační mapa Královéhradeckého kraje od 2004</a:t>
            </a:r>
            <a:r>
              <a:rPr lang="cs-CZ" sz="1400" dirty="0"/>
              <a:t> [online]. [cit. </a:t>
            </a:r>
            <a:r>
              <a:rPr lang="cs-CZ" sz="1400" dirty="0" smtClean="0"/>
              <a:t>1.5.2013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4"/>
              </a:rPr>
              <a:t>http://cs.wikipedia.org/wiki/Soubor:2004_Kralovehradecky_kraj.PNG</a:t>
            </a:r>
            <a:r>
              <a:rPr lang="cs-CZ" sz="1400" dirty="0"/>
              <a:t> 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KIXX. </a:t>
            </a:r>
            <a:r>
              <a:rPr lang="cs-CZ" sz="1400" i="1" dirty="0"/>
              <a:t>Zámek Opočno</a:t>
            </a:r>
            <a:r>
              <a:rPr lang="cs-CZ" sz="1400" dirty="0"/>
              <a:t> [online]. [cit. </a:t>
            </a:r>
            <a:r>
              <a:rPr lang="cs-CZ" sz="1400" dirty="0" smtClean="0"/>
              <a:t>1.5.2013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cs.wikipedia.org/wiki/Soubor:Opo%C4%8Dno_z%C3%A1mek.jpg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 JAKUBEC, Karel. </a:t>
            </a:r>
            <a:r>
              <a:rPr lang="cs-CZ" sz="1400" i="1" dirty="0"/>
              <a:t>Jaroměř Josefov</a:t>
            </a:r>
            <a:r>
              <a:rPr lang="cs-CZ" sz="1400" dirty="0"/>
              <a:t> [online]. [cit. </a:t>
            </a:r>
            <a:r>
              <a:rPr lang="cs-CZ" sz="1400" dirty="0" smtClean="0"/>
              <a:t>1.5.2013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cs.wikipedia.org/wiki/Soubor:Jarom%C4%9B%C5%99_Josefov_from_air_3.jpg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KOZUCH. </a:t>
            </a:r>
            <a:r>
              <a:rPr lang="cs-CZ" sz="1400" i="1" dirty="0"/>
              <a:t>Zámek Náchod</a:t>
            </a:r>
            <a:r>
              <a:rPr lang="cs-CZ" sz="1400" dirty="0"/>
              <a:t> [online]. [cit. </a:t>
            </a:r>
            <a:r>
              <a:rPr lang="cs-CZ" sz="1400" dirty="0" smtClean="0"/>
              <a:t>1.5.2013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cs.wikipedia.org/wiki/Soubor:Castle_of_N%C3%A1chod_telephoto_01.jpg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GROH</a:t>
            </a:r>
            <a:r>
              <a:rPr lang="cs-CZ" sz="1400" dirty="0"/>
              <a:t>, Honza. </a:t>
            </a:r>
            <a:r>
              <a:rPr lang="cs-CZ" sz="1400" i="1" dirty="0"/>
              <a:t>Pomník „Babička s vnoučaty“ v Babiččině údolí</a:t>
            </a:r>
            <a:r>
              <a:rPr lang="cs-CZ" sz="1400" dirty="0"/>
              <a:t> [online]. [cit. </a:t>
            </a:r>
            <a:r>
              <a:rPr lang="cs-CZ" sz="1400" dirty="0" smtClean="0"/>
              <a:t>1.5.2013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8"/>
              </a:rPr>
              <a:t>http://cs.wikipedia.org/wiki/Soubor:Babi%C4%8D%C4%8Dino_%C3%BAdol%C3%AD,_pam%C3%A1tn%C3%ADk_Babi%C4%8Dky,_</a:t>
            </a:r>
            <a:r>
              <a:rPr lang="cs-CZ" sz="1400" dirty="0" smtClean="0">
                <a:hlinkClick r:id="rId8"/>
              </a:rPr>
              <a:t>detail.jpg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MAUDI. </a:t>
            </a:r>
            <a:r>
              <a:rPr lang="cs-CZ" sz="1400" i="1" dirty="0"/>
              <a:t>Skalní útvar "Starosta a starostová"</a:t>
            </a:r>
            <a:r>
              <a:rPr lang="cs-CZ" sz="1400" dirty="0"/>
              <a:t> [online]. [cit. </a:t>
            </a:r>
            <a:r>
              <a:rPr lang="cs-CZ" sz="1400" dirty="0" smtClean="0"/>
              <a:t>1.5.2013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cs.wikipedia.org/wiki/Soubor:Starostaastarostov%C3%A1.JPG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/>
              <a:t>PRAZAK</a:t>
            </a:r>
            <a:r>
              <a:rPr lang="cs-CZ" sz="1400" dirty="0"/>
              <a:t>. </a:t>
            </a:r>
            <a:r>
              <a:rPr lang="cs-CZ" sz="1400" i="1" dirty="0"/>
              <a:t>Hradec Králové - Velké náměstí</a:t>
            </a:r>
            <a:r>
              <a:rPr lang="cs-CZ" sz="1400" dirty="0"/>
              <a:t> [online]. [cit. </a:t>
            </a:r>
            <a:r>
              <a:rPr lang="cs-CZ" sz="1400" dirty="0" smtClean="0"/>
              <a:t>1.5.2013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10"/>
              </a:rPr>
              <a:t>http://bg.wikipedia.org/wiki/%D0%A4%D0%B0%D0%B9%D0%BB:Hradec_Kr%C3%A1lov%C3%A9_-_</a:t>
            </a:r>
            <a:r>
              <a:rPr lang="cs-CZ" sz="1400" dirty="0" smtClean="0">
                <a:hlinkClick r:id="rId10"/>
              </a:rPr>
              <a:t>Velk%C3%A9_n%C3%A1m%C4%9Bst%C3%AD.jpg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HAVRDA, Lubomír. </a:t>
            </a:r>
            <a:r>
              <a:rPr lang="cs-CZ" sz="1400" i="1" dirty="0"/>
              <a:t>Zámek Karlova Koruna</a:t>
            </a:r>
            <a:r>
              <a:rPr lang="cs-CZ" sz="1400" dirty="0"/>
              <a:t> [online]. [cit. </a:t>
            </a:r>
            <a:r>
              <a:rPr lang="cs-CZ" sz="1400" dirty="0" smtClean="0"/>
              <a:t>1.5.2013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11"/>
              </a:rPr>
              <a:t>http://cs.wikipedia.org/wiki/Soubor:Chlumec_-_</a:t>
            </a:r>
            <a:r>
              <a:rPr lang="cs-CZ" sz="1400" dirty="0" smtClean="0">
                <a:hlinkClick r:id="rId11"/>
              </a:rPr>
              <a:t>Karlova_koruna.jpg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OLAF1541. </a:t>
            </a:r>
            <a:r>
              <a:rPr lang="cs-CZ" sz="1400" i="1" dirty="0"/>
              <a:t>Hrad Kost</a:t>
            </a:r>
            <a:r>
              <a:rPr lang="cs-CZ" sz="1400" dirty="0"/>
              <a:t> [online]. [cit. </a:t>
            </a:r>
            <a:r>
              <a:rPr lang="cs-CZ" sz="1400" dirty="0" smtClean="0"/>
              <a:t>1.5.2013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cs.wikipedia.org/wiki/Soubor:Kost01.jpg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MAGMER. </a:t>
            </a:r>
            <a:r>
              <a:rPr lang="cs-CZ" sz="1400" i="1" dirty="0"/>
              <a:t>Skalní věže Prachovských skal a výhled na krajinu</a:t>
            </a:r>
            <a:r>
              <a:rPr lang="cs-CZ" sz="1400" dirty="0"/>
              <a:t> [online]. [cit. </a:t>
            </a:r>
            <a:r>
              <a:rPr lang="cs-CZ" sz="1400" dirty="0" smtClean="0"/>
              <a:t>1.5.2013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cs.wikipedia.org/wiki/Soubor:Prachauer_felsen_03.jpg</a:t>
            </a:r>
            <a:r>
              <a:rPr lang="cs-CZ" sz="1400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8733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0"/>
            <a:ext cx="660876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9512" y="826489"/>
            <a:ext cx="842493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12"/>
            </a:pPr>
            <a:r>
              <a:rPr lang="cs-CZ" sz="1400" dirty="0"/>
              <a:t>DERBETH. </a:t>
            </a:r>
            <a:r>
              <a:rPr lang="cs-CZ" sz="1400" i="1" dirty="0"/>
              <a:t>Sněžka v létě od západu na polské straně</a:t>
            </a:r>
            <a:r>
              <a:rPr lang="cs-CZ" sz="1400" dirty="0"/>
              <a:t> [online]. [cit. </a:t>
            </a:r>
            <a:r>
              <a:rPr lang="cs-CZ" sz="1400" dirty="0" smtClean="0"/>
              <a:t>1.5.2013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http://cs.wikipedia.org/wiki/Soubor:%</a:t>
            </a:r>
            <a:r>
              <a:rPr lang="cs-CZ" sz="1400" dirty="0" smtClean="0">
                <a:hlinkClick r:id="rId3"/>
              </a:rPr>
              <a:t>C5%9Anie%C5%BCka_z_zachodu.jpg</a:t>
            </a:r>
            <a:endParaRPr lang="cs-CZ" sz="1400" dirty="0" smtClean="0"/>
          </a:p>
          <a:p>
            <a:pPr marL="342900" indent="-342900">
              <a:buFont typeface="+mj-lt"/>
              <a:buAutoNum type="arabicPeriod" startAt="12"/>
            </a:pPr>
            <a:r>
              <a:rPr lang="cs-CZ" sz="1400" dirty="0"/>
              <a:t>Daniel Borecký, Svatopluk Novák, Petr Chalupa </a:t>
            </a:r>
            <a:r>
              <a:rPr lang="cs-CZ" sz="1400" dirty="0">
                <a:solidFill>
                  <a:srgbClr val="660033"/>
                </a:solidFill>
                <a:latin typeface="Comic Sans MS" pitchFamily="66"/>
              </a:rPr>
              <a:t>. </a:t>
            </a:r>
            <a:r>
              <a:rPr lang="cs-CZ" sz="1400" dirty="0"/>
              <a:t>ZEMĚPIS pro 8. ročník, 2. díl, Česká republika. 1. vyd. Brno : NOVÁ ŠKOLA, 2009. ISBN 80-7289-102-2.</a:t>
            </a:r>
          </a:p>
          <a:p>
            <a:pPr marL="342900" indent="-342900">
              <a:buFont typeface="+mj-lt"/>
              <a:buAutoNum type="arabicPeriod" startAt="12"/>
            </a:pPr>
            <a:r>
              <a:rPr lang="cs-CZ" sz="1400" dirty="0" smtClean="0"/>
              <a:t>Archiv autora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1027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348</TotalTime>
  <Words>633</Words>
  <Application>Microsoft Office PowerPoint</Application>
  <PresentationFormat>Předvádění na obrazovce (4:3)</PresentationFormat>
  <Paragraphs>102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Arkýř</vt:lpstr>
      <vt:lpstr>Snímek 1</vt:lpstr>
      <vt:lpstr>KRÁLOVÉHRADECKÝ KRAJ</vt:lpstr>
      <vt:lpstr>Základní údaje</vt:lpstr>
      <vt:lpstr>POLOHA KRAJE V ČR</vt:lpstr>
      <vt:lpstr>ZNAK KRAJE</vt:lpstr>
      <vt:lpstr>Povrch kraje</vt:lpstr>
      <vt:lpstr>Vodstvo</vt:lpstr>
      <vt:lpstr>HOSPODÁŘSTVÍ</vt:lpstr>
      <vt:lpstr>Snímek 9</vt:lpstr>
      <vt:lpstr>Snímek 10</vt:lpstr>
      <vt:lpstr>PROCVIČOVÁNÍ ZAJÍMAVOSTÍ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Hrad kost</vt:lpstr>
      <vt:lpstr>Snímek 21</vt:lpstr>
      <vt:lpstr>Snímek 22</vt:lpstr>
      <vt:lpstr>Snímek 23</vt:lpstr>
      <vt:lpstr>Snímek 24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Dum</cp:lastModifiedBy>
  <cp:revision>34</cp:revision>
  <dcterms:created xsi:type="dcterms:W3CDTF">2013-05-04T19:33:01Z</dcterms:created>
  <dcterms:modified xsi:type="dcterms:W3CDTF">2013-05-11T21:03:16Z</dcterms:modified>
</cp:coreProperties>
</file>