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VY_32_INOVACE_19_18_ Opakování - desetinná </a:t>
          </a:r>
          <a:r>
            <a:rPr lang="cs-CZ" sz="1200" baseline="0" dirty="0" smtClean="0"/>
            <a:t>čísla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3A31F2-7404-4C46-8286-C7AC963F257B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ED0D301-5D6F-40D0-8059-28236DBE3E4E}" type="presOf" srcId="{D9242A4C-F33A-42E2-BFA4-EC80805DCD32}" destId="{7DDB6D97-C311-42E1-B77C-B194BAE75773}" srcOrd="0" destOrd="0" presId="urn:microsoft.com/office/officeart/2005/8/layout/target3"/>
    <dgm:cxn modelId="{FFEA168F-0CFA-4CD9-8271-0E24A149F90C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43D6313-9AC9-4660-8B7E-1695248B73F8}" type="presOf" srcId="{ABD4D77B-BA54-4DFB-A762-4C734220F9AA}" destId="{A6703DA5-6D74-4C8B-9C82-31DC93531BC2}" srcOrd="1" destOrd="0" presId="urn:microsoft.com/office/officeart/2005/8/layout/target3"/>
    <dgm:cxn modelId="{BBAA6AA8-B847-40D0-926E-74536A55B51A}" type="presOf" srcId="{A4836DAF-3E6B-4198-A089-B3C0D0384F2B}" destId="{36B74B1E-3C18-4C06-BA03-CB2EB266F8FF}" srcOrd="1" destOrd="0" presId="urn:microsoft.com/office/officeart/2005/8/layout/target3"/>
    <dgm:cxn modelId="{3FF4774C-914D-4175-AD00-197B8CD0ED51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3C791DAF-3539-4BA3-8628-CA6873463218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EDCA8C99-2D71-4B61-82C6-984195AD73F9}" type="presOf" srcId="{DAAD5A11-3EBC-47AE-AB1C-4F1B938732A7}" destId="{2D933DCE-BBEA-46A5-98BC-CA41A7DBB761}" srcOrd="0" destOrd="0" presId="urn:microsoft.com/office/officeart/2005/8/layout/target3"/>
    <dgm:cxn modelId="{754A187B-2300-4BAC-9838-C3580FB2FA87}" type="presOf" srcId="{ABD4D77B-BA54-4DFB-A762-4C734220F9AA}" destId="{AAB7E4A6-9D01-402C-9D7A-6D30767F0B58}" srcOrd="0" destOrd="0" presId="urn:microsoft.com/office/officeart/2005/8/layout/target3"/>
    <dgm:cxn modelId="{089AB906-4617-4DA9-B9B3-1521B7F2DD3F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A10599C-A0CF-413D-AB5A-3D13006912A8}" type="presOf" srcId="{A4836DAF-3E6B-4198-A089-B3C0D0384F2B}" destId="{4F0AD45D-7E6A-4C4A-90DF-90E27C4B175D}" srcOrd="0" destOrd="0" presId="urn:microsoft.com/office/officeart/2005/8/layout/target3"/>
    <dgm:cxn modelId="{E414FC22-33BD-438C-AE29-2AF196177DE4}" type="presParOf" srcId="{2D933DCE-BBEA-46A5-98BC-CA41A7DBB761}" destId="{D3A73299-62A4-4767-8E25-C16133A0B902}" srcOrd="0" destOrd="0" presId="urn:microsoft.com/office/officeart/2005/8/layout/target3"/>
    <dgm:cxn modelId="{6E75FD3D-477A-4A76-BBC4-335A7EDE56FF}" type="presParOf" srcId="{2D933DCE-BBEA-46A5-98BC-CA41A7DBB761}" destId="{EE30B2AF-DDC9-42DB-9092-5595C6257A57}" srcOrd="1" destOrd="0" presId="urn:microsoft.com/office/officeart/2005/8/layout/target3"/>
    <dgm:cxn modelId="{A48E9227-0162-4092-A28A-2275EA582479}" type="presParOf" srcId="{2D933DCE-BBEA-46A5-98BC-CA41A7DBB761}" destId="{E1DA18CB-4B0A-4D0C-9459-15C4B327891F}" srcOrd="2" destOrd="0" presId="urn:microsoft.com/office/officeart/2005/8/layout/target3"/>
    <dgm:cxn modelId="{8BF1469D-9594-4E08-AC66-598456D6B34B}" type="presParOf" srcId="{2D933DCE-BBEA-46A5-98BC-CA41A7DBB761}" destId="{29996EEB-8589-4AED-9C98-E2204A026234}" srcOrd="3" destOrd="0" presId="urn:microsoft.com/office/officeart/2005/8/layout/target3"/>
    <dgm:cxn modelId="{5DAAED10-77D3-428C-BFE1-9FE61C43FA97}" type="presParOf" srcId="{2D933DCE-BBEA-46A5-98BC-CA41A7DBB761}" destId="{056AE7B2-579D-40D1-A57C-4E33BFED76BE}" srcOrd="4" destOrd="0" presId="urn:microsoft.com/office/officeart/2005/8/layout/target3"/>
    <dgm:cxn modelId="{BA8DC620-71E3-4B8A-AEEC-F688517CB90B}" type="presParOf" srcId="{2D933DCE-BBEA-46A5-98BC-CA41A7DBB761}" destId="{4F0AD45D-7E6A-4C4A-90DF-90E27C4B175D}" srcOrd="5" destOrd="0" presId="urn:microsoft.com/office/officeart/2005/8/layout/target3"/>
    <dgm:cxn modelId="{04563290-47C9-419B-AA31-146CCCDCE7C6}" type="presParOf" srcId="{2D933DCE-BBEA-46A5-98BC-CA41A7DBB761}" destId="{1804A346-BBD3-438B-AE0F-7BEBB1E2AF96}" srcOrd="6" destOrd="0" presId="urn:microsoft.com/office/officeart/2005/8/layout/target3"/>
    <dgm:cxn modelId="{41970A82-A48C-4F60-A8AE-61FC849FA568}" type="presParOf" srcId="{2D933DCE-BBEA-46A5-98BC-CA41A7DBB761}" destId="{60CB9877-708D-4C64-AA73-CFD3F3076BC2}" srcOrd="7" destOrd="0" presId="urn:microsoft.com/office/officeart/2005/8/layout/target3"/>
    <dgm:cxn modelId="{36F33BDE-4E2B-4481-B5EE-68D8FBDEEA1E}" type="presParOf" srcId="{2D933DCE-BBEA-46A5-98BC-CA41A7DBB761}" destId="{347D85BD-7382-4413-9298-D06CC996458A}" srcOrd="8" destOrd="0" presId="urn:microsoft.com/office/officeart/2005/8/layout/target3"/>
    <dgm:cxn modelId="{4DF57509-8C2A-497F-97ED-9A79FCE8A59D}" type="presParOf" srcId="{2D933DCE-BBEA-46A5-98BC-CA41A7DBB761}" destId="{C4DD5B9C-4D9E-449D-A063-107A759DF3D1}" srcOrd="9" destOrd="0" presId="urn:microsoft.com/office/officeart/2005/8/layout/target3"/>
    <dgm:cxn modelId="{DE3EACD5-63BD-483A-8C3D-0655C1CD5D07}" type="presParOf" srcId="{2D933DCE-BBEA-46A5-98BC-CA41A7DBB761}" destId="{CD515E15-5457-47F2-8109-A2A59D66C930}" srcOrd="10" destOrd="0" presId="urn:microsoft.com/office/officeart/2005/8/layout/target3"/>
    <dgm:cxn modelId="{3CF88D5A-379E-4242-AC47-AA6ED8187F31}" type="presParOf" srcId="{2D933DCE-BBEA-46A5-98BC-CA41A7DBB761}" destId="{7DDB6D97-C311-42E1-B77C-B194BAE75773}" srcOrd="11" destOrd="0" presId="urn:microsoft.com/office/officeart/2005/8/layout/target3"/>
    <dgm:cxn modelId="{F2A2CFAA-1FDE-41D3-B04C-FAE5530B4C14}" type="presParOf" srcId="{2D933DCE-BBEA-46A5-98BC-CA41A7DBB761}" destId="{DE2B4424-17B1-4404-A13F-04051C43B79D}" srcOrd="12" destOrd="0" presId="urn:microsoft.com/office/officeart/2005/8/layout/target3"/>
    <dgm:cxn modelId="{6523435F-C6C6-4DBB-9A50-B42FDC6EDB28}" type="presParOf" srcId="{2D933DCE-BBEA-46A5-98BC-CA41A7DBB761}" destId="{555607BD-8A1D-4EBB-825A-8C74A1FB0FFC}" srcOrd="13" destOrd="0" presId="urn:microsoft.com/office/officeart/2005/8/layout/target3"/>
    <dgm:cxn modelId="{A09EF944-A10F-470D-B28C-B4A36D00CB13}" type="presParOf" srcId="{2D933DCE-BBEA-46A5-98BC-CA41A7DBB761}" destId="{AAB7E4A6-9D01-402C-9D7A-6D30767F0B58}" srcOrd="14" destOrd="0" presId="urn:microsoft.com/office/officeart/2005/8/layout/target3"/>
    <dgm:cxn modelId="{D33B39E7-14EC-4DC0-B314-8816A6FD8CC7}" type="presParOf" srcId="{2D933DCE-BBEA-46A5-98BC-CA41A7DBB761}" destId="{359A210A-E8C9-4FD6-9BC7-434F4455A6B5}" srcOrd="15" destOrd="0" presId="urn:microsoft.com/office/officeart/2005/8/layout/target3"/>
    <dgm:cxn modelId="{3C1D7FB9-7D32-4EED-B00C-7E7E76268D1E}" type="presParOf" srcId="{2D933DCE-BBEA-46A5-98BC-CA41A7DBB761}" destId="{36B74B1E-3C18-4C06-BA03-CB2EB266F8FF}" srcOrd="16" destOrd="0" presId="urn:microsoft.com/office/officeart/2005/8/layout/target3"/>
    <dgm:cxn modelId="{067929ED-8EAC-497A-8FB6-EA6D8A8A40A1}" type="presParOf" srcId="{2D933DCE-BBEA-46A5-98BC-CA41A7DBB761}" destId="{94413E88-B296-45A5-9057-6B5765B63A8F}" srcOrd="17" destOrd="0" presId="urn:microsoft.com/office/officeart/2005/8/layout/target3"/>
    <dgm:cxn modelId="{54756A5C-561F-48E4-8C56-AD95E523F541}" type="presParOf" srcId="{2D933DCE-BBEA-46A5-98BC-CA41A7DBB761}" destId="{5A434D34-FA65-40B0-A4CE-3A1E2B14A215}" srcOrd="18" destOrd="0" presId="urn:microsoft.com/office/officeart/2005/8/layout/target3"/>
    <dgm:cxn modelId="{7B6A0DAE-ABE4-4DD2-8091-6A56BF445F8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VY_32_INOVACE_19_18_ Opakování - desetinná </a:t>
          </a:r>
          <a:r>
            <a:rPr lang="cs-CZ" sz="1200" kern="1200" baseline="0" dirty="0" smtClean="0"/>
            <a:t>čísla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134AC3-EE48-4346-A4A9-2D5EB503436C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B4C74A-503B-45B0-B2C5-012058AD23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855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815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493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008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621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341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791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849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583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294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40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011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644F5F-8983-41E3-B506-056F772375F6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5C8F0-E252-4093-99A7-2D09881F15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464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4436067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843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Desetinná čísla.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959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pět čísel, která jsou &gt; než číslo 34,87 a současně &lt; než číslo 34,99.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1._________</a:t>
            </a:r>
          </a:p>
          <a:p>
            <a:r>
              <a:rPr lang="cs-CZ" dirty="0" smtClean="0"/>
              <a:t>2._________</a:t>
            </a:r>
          </a:p>
          <a:p>
            <a:r>
              <a:rPr lang="cs-CZ" dirty="0" smtClean="0"/>
              <a:t>3._________</a:t>
            </a:r>
          </a:p>
          <a:p>
            <a:r>
              <a:rPr lang="cs-CZ" dirty="0" smtClean="0"/>
              <a:t>4._________</a:t>
            </a:r>
          </a:p>
          <a:p>
            <a:r>
              <a:rPr lang="cs-CZ" dirty="0" smtClean="0"/>
              <a:t>5._________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17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na celky.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15,08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45,7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234,78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34,09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0,27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0,81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17,02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15,85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4501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co nejvýhodněji.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0,7 + 0,3 + 0,6 =</a:t>
            </a:r>
          </a:p>
          <a:p>
            <a:r>
              <a:rPr lang="cs-CZ" dirty="0" smtClean="0"/>
              <a:t>4,6 + 8,4 + 5,9 =</a:t>
            </a:r>
          </a:p>
          <a:p>
            <a:r>
              <a:rPr lang="cs-CZ" dirty="0" smtClean="0"/>
              <a:t>3,2 + 0,8 + 1,5 =</a:t>
            </a:r>
          </a:p>
          <a:p>
            <a:r>
              <a:rPr lang="cs-CZ" dirty="0" smtClean="0"/>
              <a:t>2,5 + 0,5 + 5,6 =</a:t>
            </a:r>
          </a:p>
          <a:p>
            <a:r>
              <a:rPr lang="cs-CZ" dirty="0" smtClean="0"/>
              <a:t>1,9 + 0,1 + 5,8 =</a:t>
            </a:r>
          </a:p>
          <a:p>
            <a:r>
              <a:rPr lang="cs-CZ" dirty="0" smtClean="0"/>
              <a:t>0,8 + 1,9 + 0,2 =</a:t>
            </a:r>
          </a:p>
          <a:p>
            <a:r>
              <a:rPr lang="cs-CZ" dirty="0" smtClean="0"/>
              <a:t>2,2 + 9,3 + 0,8 =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71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správně pod sebe a sečti.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345,67 + 150,9 =</a:t>
            </a:r>
          </a:p>
          <a:p>
            <a:pPr marL="0" indent="0">
              <a:buNone/>
            </a:pPr>
            <a:r>
              <a:rPr lang="cs-CZ" dirty="0" smtClean="0"/>
              <a:t>1 234,09 + 98,004 =</a:t>
            </a:r>
          </a:p>
          <a:p>
            <a:pPr marL="0" indent="0">
              <a:buNone/>
            </a:pPr>
            <a:r>
              <a:rPr lang="cs-CZ" dirty="0" smtClean="0"/>
              <a:t>45 + 56,87 =</a:t>
            </a:r>
          </a:p>
          <a:p>
            <a:pPr marL="0" indent="0">
              <a:buNone/>
            </a:pPr>
            <a:r>
              <a:rPr lang="cs-CZ" dirty="0" smtClean="0"/>
              <a:t>35 761 + 45,1 =</a:t>
            </a:r>
          </a:p>
          <a:p>
            <a:pPr marL="0" indent="0">
              <a:buNone/>
            </a:pPr>
            <a:r>
              <a:rPr lang="cs-CZ" dirty="0" smtClean="0"/>
              <a:t>2 650 + 42,309 =</a:t>
            </a:r>
          </a:p>
          <a:p>
            <a:pPr marL="0" indent="0">
              <a:buNone/>
            </a:pPr>
            <a:r>
              <a:rPr lang="cs-CZ" dirty="0" smtClean="0"/>
              <a:t>0,8 + 67 =</a:t>
            </a:r>
          </a:p>
          <a:p>
            <a:pPr marL="0" indent="0">
              <a:buNone/>
            </a:pPr>
            <a:r>
              <a:rPr lang="cs-CZ" dirty="0" smtClean="0"/>
              <a:t>235 677 + 0,077 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10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Matematický řetěz /postupně sečti/.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3429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5,6</a:t>
            </a:r>
            <a:endParaRPr lang="cs-CZ" dirty="0"/>
          </a:p>
        </p:txBody>
      </p:sp>
      <p:cxnSp>
        <p:nvCxnSpPr>
          <p:cNvPr id="6" name="Přímá spojnice se šipkou 5"/>
          <p:cNvCxnSpPr>
            <a:stCxn id="4" idx="3"/>
          </p:cNvCxnSpPr>
          <p:nvPr/>
        </p:nvCxnSpPr>
        <p:spPr>
          <a:xfrm>
            <a:off x="1669976" y="3886200"/>
            <a:ext cx="3817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094424" y="3429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0,4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7" idx="3"/>
          </p:cNvCxnSpPr>
          <p:nvPr/>
        </p:nvCxnSpPr>
        <p:spPr>
          <a:xfrm>
            <a:off x="3008824" y="3886200"/>
            <a:ext cx="411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419872" y="34290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2,8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334272" y="3886200"/>
            <a:ext cx="5257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860032" y="34606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2,25</a:t>
            </a:r>
            <a:endParaRPr lang="cs-CZ" dirty="0"/>
          </a:p>
        </p:txBody>
      </p:sp>
      <p:cxnSp>
        <p:nvCxnSpPr>
          <p:cNvPr id="17" name="Přímá spojnice se šipkou 16"/>
          <p:cNvCxnSpPr>
            <a:stCxn id="13" idx="3"/>
          </p:cNvCxnSpPr>
          <p:nvPr/>
        </p:nvCxnSpPr>
        <p:spPr>
          <a:xfrm>
            <a:off x="5774432" y="3917816"/>
            <a:ext cx="3817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191200" y="346061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3,45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7105600" y="3917816"/>
            <a:ext cx="4187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545992" y="346214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1,83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2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doplň do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6771547"/>
              </p:ext>
            </p:extLst>
          </p:nvPr>
        </p:nvGraphicFramePr>
        <p:xfrm>
          <a:off x="1619672" y="2420888"/>
          <a:ext cx="5688632" cy="2926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2880320"/>
              </a:tblGrid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18,43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54,1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ravoúhlá spojnice 5"/>
          <p:cNvCxnSpPr/>
          <p:nvPr/>
        </p:nvCxnSpPr>
        <p:spPr>
          <a:xfrm flipV="1">
            <a:off x="1835696" y="1916832"/>
            <a:ext cx="720080" cy="288032"/>
          </a:xfrm>
          <a:prstGeom prst="bentConnector3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059832" y="1525434"/>
            <a:ext cx="23042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 0,5 méně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13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278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Napiš pět čísel, která jsou &gt; než číslo 34,87 a současně &lt; než číslo 34,99.</vt:lpstr>
      <vt:lpstr>Zaokrouhli na celky.</vt:lpstr>
      <vt:lpstr>Počítej co nejvýhodněji.</vt:lpstr>
      <vt:lpstr>Napiš správně pod sebe a sečti.</vt:lpstr>
      <vt:lpstr>Matematický řetěz /postupně sečti/.</vt:lpstr>
      <vt:lpstr>Vypočítej a doplň do tabulky.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2013-03-14T16:10:26Z</dcterms:created>
  <dcterms:modified xsi:type="dcterms:W3CDTF">2013-03-15T07:17:30Z</dcterms:modified>
</cp:coreProperties>
</file>