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VY_32_INOVACE_19_10_ Odčítání desetinných čísel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C0174D-8966-4BEA-8AA0-27CF5C31B54C}" type="presOf" srcId="{FFA013E9-5C5D-404D-8688-08171EA7A387}" destId="{359A210A-E8C9-4FD6-9BC7-434F4455A6B5}" srcOrd="1" destOrd="0" presId="urn:microsoft.com/office/officeart/2005/8/layout/target3"/>
    <dgm:cxn modelId="{457272F7-5525-416F-9B30-FDB08ED420BC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3030199-457D-4625-AF25-8FB15A4CD393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E132ADC-C8AC-42CC-8E2B-4C320F544696}" type="presOf" srcId="{1D895EAB-76A7-41C6-9C6C-7D303AD4C23C}" destId="{347D85BD-7382-4413-9298-D06CC996458A}" srcOrd="0" destOrd="0" presId="urn:microsoft.com/office/officeart/2005/8/layout/target3"/>
    <dgm:cxn modelId="{7CB8BB59-23ED-49AF-97F4-0808392407F0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B40915D-21B3-4615-912C-E7D8233645E6}" type="presOf" srcId="{FFA013E9-5C5D-404D-8688-08171EA7A387}" destId="{E1DA18CB-4B0A-4D0C-9459-15C4B327891F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80406A3-75FF-4D04-A9CC-E57EE0742A48}" type="presOf" srcId="{D9242A4C-F33A-42E2-BFA4-EC80805DCD32}" destId="{5A434D34-FA65-40B0-A4CE-3A1E2B14A215}" srcOrd="1" destOrd="0" presId="urn:microsoft.com/office/officeart/2005/8/layout/target3"/>
    <dgm:cxn modelId="{E5FF6D1F-9B76-43AD-8D81-41EBA6607B65}" type="presOf" srcId="{DAAD5A11-3EBC-47AE-AB1C-4F1B938732A7}" destId="{2D933DCE-BBEA-46A5-98BC-CA41A7DBB761}" srcOrd="0" destOrd="0" presId="urn:microsoft.com/office/officeart/2005/8/layout/target3"/>
    <dgm:cxn modelId="{74D892DA-1116-4289-8B3F-2D471115D79F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40B6E15-8959-4D8B-A57B-D188AEC29DB3}" type="presOf" srcId="{ABD4D77B-BA54-4DFB-A762-4C734220F9AA}" destId="{AAB7E4A6-9D01-402C-9D7A-6D30767F0B58}" srcOrd="0" destOrd="0" presId="urn:microsoft.com/office/officeart/2005/8/layout/target3"/>
    <dgm:cxn modelId="{62784B96-B988-43F4-BEAE-2BFD1A5B4324}" type="presOf" srcId="{D9242A4C-F33A-42E2-BFA4-EC80805DCD32}" destId="{7DDB6D97-C311-42E1-B77C-B194BAE75773}" srcOrd="0" destOrd="0" presId="urn:microsoft.com/office/officeart/2005/8/layout/target3"/>
    <dgm:cxn modelId="{36545FD6-2221-483F-8A4C-2F94C71FD943}" type="presParOf" srcId="{2D933DCE-BBEA-46A5-98BC-CA41A7DBB761}" destId="{D3A73299-62A4-4767-8E25-C16133A0B902}" srcOrd="0" destOrd="0" presId="urn:microsoft.com/office/officeart/2005/8/layout/target3"/>
    <dgm:cxn modelId="{971F1D0E-CE3B-46D8-8D70-8C4321B94E2D}" type="presParOf" srcId="{2D933DCE-BBEA-46A5-98BC-CA41A7DBB761}" destId="{EE30B2AF-DDC9-42DB-9092-5595C6257A57}" srcOrd="1" destOrd="0" presId="urn:microsoft.com/office/officeart/2005/8/layout/target3"/>
    <dgm:cxn modelId="{4BBFBB10-E581-4B31-AC7B-F6B8636BFFD9}" type="presParOf" srcId="{2D933DCE-BBEA-46A5-98BC-CA41A7DBB761}" destId="{E1DA18CB-4B0A-4D0C-9459-15C4B327891F}" srcOrd="2" destOrd="0" presId="urn:microsoft.com/office/officeart/2005/8/layout/target3"/>
    <dgm:cxn modelId="{F346D865-7359-4AF1-BBB1-08E77FDACB2C}" type="presParOf" srcId="{2D933DCE-BBEA-46A5-98BC-CA41A7DBB761}" destId="{29996EEB-8589-4AED-9C98-E2204A026234}" srcOrd="3" destOrd="0" presId="urn:microsoft.com/office/officeart/2005/8/layout/target3"/>
    <dgm:cxn modelId="{00283284-86CE-4E95-9FEC-9C89B5FDA615}" type="presParOf" srcId="{2D933DCE-BBEA-46A5-98BC-CA41A7DBB761}" destId="{056AE7B2-579D-40D1-A57C-4E33BFED76BE}" srcOrd="4" destOrd="0" presId="urn:microsoft.com/office/officeart/2005/8/layout/target3"/>
    <dgm:cxn modelId="{F14505B3-C4EC-4B25-BCAF-B328103D9514}" type="presParOf" srcId="{2D933DCE-BBEA-46A5-98BC-CA41A7DBB761}" destId="{4F0AD45D-7E6A-4C4A-90DF-90E27C4B175D}" srcOrd="5" destOrd="0" presId="urn:microsoft.com/office/officeart/2005/8/layout/target3"/>
    <dgm:cxn modelId="{3C2D7F68-CF9A-4E75-9CBE-22418AEF2F2D}" type="presParOf" srcId="{2D933DCE-BBEA-46A5-98BC-CA41A7DBB761}" destId="{1804A346-BBD3-438B-AE0F-7BEBB1E2AF96}" srcOrd="6" destOrd="0" presId="urn:microsoft.com/office/officeart/2005/8/layout/target3"/>
    <dgm:cxn modelId="{5A819E9B-AD19-4AB3-9EA7-0A2F7420E092}" type="presParOf" srcId="{2D933DCE-BBEA-46A5-98BC-CA41A7DBB761}" destId="{60CB9877-708D-4C64-AA73-CFD3F3076BC2}" srcOrd="7" destOrd="0" presId="urn:microsoft.com/office/officeart/2005/8/layout/target3"/>
    <dgm:cxn modelId="{02DE5968-82DC-4A88-9390-CF351ACE317E}" type="presParOf" srcId="{2D933DCE-BBEA-46A5-98BC-CA41A7DBB761}" destId="{347D85BD-7382-4413-9298-D06CC996458A}" srcOrd="8" destOrd="0" presId="urn:microsoft.com/office/officeart/2005/8/layout/target3"/>
    <dgm:cxn modelId="{E04BD92F-A6CA-4C64-B2F3-270891634B0B}" type="presParOf" srcId="{2D933DCE-BBEA-46A5-98BC-CA41A7DBB761}" destId="{C4DD5B9C-4D9E-449D-A063-107A759DF3D1}" srcOrd="9" destOrd="0" presId="urn:microsoft.com/office/officeart/2005/8/layout/target3"/>
    <dgm:cxn modelId="{F5EDFF16-ACEE-44D6-BB85-838B98A4E402}" type="presParOf" srcId="{2D933DCE-BBEA-46A5-98BC-CA41A7DBB761}" destId="{CD515E15-5457-47F2-8109-A2A59D66C930}" srcOrd="10" destOrd="0" presId="urn:microsoft.com/office/officeart/2005/8/layout/target3"/>
    <dgm:cxn modelId="{A1245CB7-9081-4402-BF5C-7C998EC35653}" type="presParOf" srcId="{2D933DCE-BBEA-46A5-98BC-CA41A7DBB761}" destId="{7DDB6D97-C311-42E1-B77C-B194BAE75773}" srcOrd="11" destOrd="0" presId="urn:microsoft.com/office/officeart/2005/8/layout/target3"/>
    <dgm:cxn modelId="{CBD33FD7-1854-49BB-A466-2BF1296CAD06}" type="presParOf" srcId="{2D933DCE-BBEA-46A5-98BC-CA41A7DBB761}" destId="{DE2B4424-17B1-4404-A13F-04051C43B79D}" srcOrd="12" destOrd="0" presId="urn:microsoft.com/office/officeart/2005/8/layout/target3"/>
    <dgm:cxn modelId="{3A823DB7-0AD7-4F87-8168-D3B54F87C958}" type="presParOf" srcId="{2D933DCE-BBEA-46A5-98BC-CA41A7DBB761}" destId="{555607BD-8A1D-4EBB-825A-8C74A1FB0FFC}" srcOrd="13" destOrd="0" presId="urn:microsoft.com/office/officeart/2005/8/layout/target3"/>
    <dgm:cxn modelId="{FE3F4637-536E-4DA1-A403-8D43956842ED}" type="presParOf" srcId="{2D933DCE-BBEA-46A5-98BC-CA41A7DBB761}" destId="{AAB7E4A6-9D01-402C-9D7A-6D30767F0B58}" srcOrd="14" destOrd="0" presId="urn:microsoft.com/office/officeart/2005/8/layout/target3"/>
    <dgm:cxn modelId="{07B643A1-3D0A-48BD-8C8A-3BEF15D94340}" type="presParOf" srcId="{2D933DCE-BBEA-46A5-98BC-CA41A7DBB761}" destId="{359A210A-E8C9-4FD6-9BC7-434F4455A6B5}" srcOrd="15" destOrd="0" presId="urn:microsoft.com/office/officeart/2005/8/layout/target3"/>
    <dgm:cxn modelId="{9956C14C-1529-4B0A-AF86-1F149B31BAD2}" type="presParOf" srcId="{2D933DCE-BBEA-46A5-98BC-CA41A7DBB761}" destId="{36B74B1E-3C18-4C06-BA03-CB2EB266F8FF}" srcOrd="16" destOrd="0" presId="urn:microsoft.com/office/officeart/2005/8/layout/target3"/>
    <dgm:cxn modelId="{545169AB-2EE5-4418-A965-0A3FD14F2914}" type="presParOf" srcId="{2D933DCE-BBEA-46A5-98BC-CA41A7DBB761}" destId="{94413E88-B296-45A5-9057-6B5765B63A8F}" srcOrd="17" destOrd="0" presId="urn:microsoft.com/office/officeart/2005/8/layout/target3"/>
    <dgm:cxn modelId="{F7E105F6-CCDF-492B-8CCF-BDCA1B200A53}" type="presParOf" srcId="{2D933DCE-BBEA-46A5-98BC-CA41A7DBB761}" destId="{5A434D34-FA65-40B0-A4CE-3A1E2B14A215}" srcOrd="18" destOrd="0" presId="urn:microsoft.com/office/officeart/2005/8/layout/target3"/>
    <dgm:cxn modelId="{8462CCDC-D25B-42C6-B9CD-B3A16338357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VY_32_INOVACE_19_10_ Odčítání desetinných čísel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EC82DA-830D-40D7-A57F-3037C616827C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41B95-FD40-4600-9DE1-4F3ECB224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120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090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606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740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557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41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829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631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797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46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54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09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45DB3-724E-4A0F-B927-5E5769BA6FB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BFE65-F87D-4882-A394-959B30F1FC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647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085292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64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Odčítání desetinných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63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Odčítej písemně, prováděj zkoušky sčítáním.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24,65     87,9      567,98     0,67      0,875     12,43</a:t>
            </a:r>
          </a:p>
          <a:p>
            <a:pPr>
              <a:buFontTx/>
              <a:buChar char="-"/>
            </a:pPr>
            <a:r>
              <a:rPr lang="cs-CZ" u="sng" dirty="0" smtClean="0"/>
              <a:t>3,56</a:t>
            </a:r>
            <a:r>
              <a:rPr lang="cs-CZ" dirty="0" smtClean="0"/>
              <a:t>   </a:t>
            </a:r>
            <a:r>
              <a:rPr lang="cs-CZ" u="sng" dirty="0" smtClean="0"/>
              <a:t>-   8,7</a:t>
            </a:r>
            <a:r>
              <a:rPr lang="cs-CZ" dirty="0" smtClean="0"/>
              <a:t>     </a:t>
            </a:r>
            <a:r>
              <a:rPr lang="cs-CZ" u="sng" dirty="0" smtClean="0"/>
              <a:t>-345,71</a:t>
            </a:r>
            <a:r>
              <a:rPr lang="cs-CZ" dirty="0" smtClean="0"/>
              <a:t>  </a:t>
            </a:r>
            <a:r>
              <a:rPr lang="cs-CZ" u="sng" dirty="0" smtClean="0"/>
              <a:t>- 0,45</a:t>
            </a:r>
            <a:r>
              <a:rPr lang="cs-CZ" dirty="0" smtClean="0"/>
              <a:t>    </a:t>
            </a:r>
            <a:r>
              <a:rPr lang="cs-CZ" u="sng" dirty="0" smtClean="0"/>
              <a:t>- 0,732</a:t>
            </a:r>
            <a:r>
              <a:rPr lang="cs-CZ" dirty="0" smtClean="0"/>
              <a:t>   </a:t>
            </a:r>
            <a:r>
              <a:rPr lang="cs-CZ" u="sng" dirty="0" smtClean="0"/>
              <a:t>- 11,54</a:t>
            </a:r>
          </a:p>
          <a:p>
            <a:pPr>
              <a:buFontTx/>
              <a:buChar char="-"/>
            </a:pPr>
            <a:endParaRPr lang="cs-CZ" u="sng" dirty="0"/>
          </a:p>
          <a:p>
            <a:pPr>
              <a:buFontTx/>
              <a:buChar char="-"/>
            </a:pPr>
            <a:endParaRPr lang="cs-CZ" u="sng" dirty="0" smtClean="0"/>
          </a:p>
          <a:p>
            <a:pPr>
              <a:buFontTx/>
              <a:buChar char="-"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95700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Vypočítej, kolik chybí do celých korun?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719619"/>
              </p:ext>
            </p:extLst>
          </p:nvPr>
        </p:nvGraphicFramePr>
        <p:xfrm>
          <a:off x="2843808" y="2204864"/>
          <a:ext cx="4176464" cy="18288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304256"/>
                <a:gridCol w="1872208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1,80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2,20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4,50</a:t>
                      </a:r>
                      <a:r>
                        <a:rPr lang="cs-CZ" b="1" baseline="0" dirty="0" smtClean="0"/>
                        <a:t>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4,70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44008" y="1412776"/>
            <a:ext cx="15121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5 Kč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52762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Odečti 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18,8 – 2,7=</a:t>
            </a:r>
          </a:p>
          <a:p>
            <a:pPr marL="0" indent="0">
              <a:buNone/>
            </a:pPr>
            <a:r>
              <a:rPr lang="cs-CZ" dirty="0" smtClean="0"/>
              <a:t>12,8 – 12,4 =</a:t>
            </a:r>
          </a:p>
          <a:p>
            <a:pPr marL="0" indent="0">
              <a:buNone/>
            </a:pPr>
            <a:r>
              <a:rPr lang="cs-CZ" dirty="0" smtClean="0"/>
              <a:t>23,12 – 23 =</a:t>
            </a:r>
          </a:p>
          <a:p>
            <a:pPr marL="0" indent="0">
              <a:buNone/>
            </a:pPr>
            <a:r>
              <a:rPr lang="cs-CZ" dirty="0" smtClean="0"/>
              <a:t>0,8 – 0,6 =</a:t>
            </a:r>
          </a:p>
          <a:p>
            <a:pPr marL="0" indent="0">
              <a:buNone/>
            </a:pPr>
            <a:r>
              <a:rPr lang="cs-CZ" dirty="0" smtClean="0"/>
              <a:t>0,7 – 0,2 =</a:t>
            </a:r>
          </a:p>
          <a:p>
            <a:pPr marL="0" indent="0">
              <a:buNone/>
            </a:pPr>
            <a:r>
              <a:rPr lang="cs-CZ" dirty="0" smtClean="0"/>
              <a:t>1 – 0,8 =</a:t>
            </a:r>
          </a:p>
          <a:p>
            <a:pPr marL="0" indent="0">
              <a:buNone/>
            </a:pPr>
            <a:r>
              <a:rPr lang="cs-CZ" dirty="0" smtClean="0"/>
              <a:t>34 – 2, 99 =</a:t>
            </a:r>
          </a:p>
          <a:p>
            <a:pPr marL="0" indent="0">
              <a:buNone/>
            </a:pPr>
            <a:r>
              <a:rPr lang="cs-CZ" dirty="0" smtClean="0"/>
              <a:t>8 – 3,5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114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Vyřaď z každé trojice nejmenší číslo a zbývající dvě čísla odečti.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34,5</a:t>
            </a:r>
            <a:r>
              <a:rPr lang="cs-CZ" dirty="0" smtClean="0"/>
              <a:t>; 34,2; </a:t>
            </a:r>
            <a:r>
              <a:rPr lang="cs-CZ" dirty="0" smtClean="0"/>
              <a:t>34,01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3,16; 3,08; </a:t>
            </a:r>
            <a:r>
              <a:rPr lang="cs-CZ" dirty="0" smtClean="0"/>
              <a:t>3,04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0,79; 0,87; </a:t>
            </a:r>
            <a:r>
              <a:rPr lang="cs-CZ" dirty="0" smtClean="0"/>
              <a:t>0,92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123,7; 123,07, 123,007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65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se závorkami.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(34,5 + 4,78) – 12,76 =</a:t>
            </a:r>
          </a:p>
          <a:p>
            <a:pPr marL="0" indent="0">
              <a:buNone/>
            </a:pPr>
            <a:r>
              <a:rPr lang="cs-CZ" dirty="0" smtClean="0"/>
              <a:t>(5,87 – 1,76) – 0,767=</a:t>
            </a:r>
          </a:p>
          <a:p>
            <a:pPr marL="0" indent="0">
              <a:buNone/>
            </a:pPr>
            <a:r>
              <a:rPr lang="cs-CZ" dirty="0" smtClean="0"/>
              <a:t>(123,54 – 45,76) – 55,8 =</a:t>
            </a:r>
          </a:p>
          <a:p>
            <a:pPr marL="0" indent="0">
              <a:buNone/>
            </a:pPr>
            <a:r>
              <a:rPr lang="cs-CZ" dirty="0" smtClean="0"/>
              <a:t>(7,99 + 5,88) – 10,99 =</a:t>
            </a:r>
          </a:p>
          <a:p>
            <a:pPr marL="0" indent="0">
              <a:buNone/>
            </a:pPr>
            <a:r>
              <a:rPr lang="cs-CZ" dirty="0" smtClean="0"/>
              <a:t>(0,99 + 0,34) – 0,55 =</a:t>
            </a:r>
          </a:p>
          <a:p>
            <a:pPr marL="0" indent="0">
              <a:buNone/>
            </a:pPr>
            <a:r>
              <a:rPr lang="cs-CZ" dirty="0" smtClean="0"/>
              <a:t>(8,92 – 6,88) – 1 =</a:t>
            </a:r>
          </a:p>
          <a:p>
            <a:pPr marL="0" indent="0">
              <a:buNone/>
            </a:pPr>
            <a:r>
              <a:rPr lang="cs-CZ" dirty="0" smtClean="0"/>
              <a:t>(87 + 45,7) – 90 =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24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tabulku, ve které je zapsáno zlevnění zimního oblečení.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3166713"/>
              </p:ext>
            </p:extLst>
          </p:nvPr>
        </p:nvGraphicFramePr>
        <p:xfrm>
          <a:off x="457200" y="1600200"/>
          <a:ext cx="8229600" cy="2494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Zboží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Původní cena</a:t>
                      </a:r>
                    </a:p>
                    <a:p>
                      <a:r>
                        <a:rPr lang="cs-CZ" b="1" dirty="0" smtClean="0"/>
                        <a:t>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Zlevnění </a:t>
                      </a:r>
                    </a:p>
                    <a:p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Nová cena</a:t>
                      </a:r>
                    </a:p>
                    <a:p>
                      <a:r>
                        <a:rPr lang="cs-CZ" b="1" dirty="0" smtClean="0"/>
                        <a:t> Kč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56,40,-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Šála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78,-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12,80,-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Čepice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11,30,-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Rukavice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65,-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2,80,-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Bunda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4 675,-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789,-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847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355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Odčítej písemně, prováděj zkoušky sčítáním.</vt:lpstr>
      <vt:lpstr>Vypočítej, kolik chybí do celých korun?</vt:lpstr>
      <vt:lpstr>Odečti zpaměti.</vt:lpstr>
      <vt:lpstr>Vyřaď z každé trojice nejmenší číslo a zbývající dvě čísla odečti.</vt:lpstr>
      <vt:lpstr>Počítej se závorkami.</vt:lpstr>
      <vt:lpstr>Doplň tabulku, ve které je zapsáno zlevnění zimního oblečení.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2013-03-10T10:34:34Z</dcterms:created>
  <dcterms:modified xsi:type="dcterms:W3CDTF">2013-03-15T15:26:33Z</dcterms:modified>
</cp:coreProperties>
</file>