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2" d="100"/>
          <a:sy n="62" d="100"/>
        </p:scale>
        <p:origin x="-137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Bc. Leona Vejrostová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VY_32_INOVACE_19_12_ Násobení des. čísla čísly 10,100,1 000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Matematika </a:t>
          </a:r>
          <a:r>
            <a:rPr lang="cs-CZ" sz="1200" dirty="0" smtClean="0"/>
            <a:t> 5.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5D7A26-8FFA-4607-8C16-E82D0409732F}" type="presOf" srcId="{ABD4D77B-BA54-4DFB-A762-4C734220F9AA}" destId="{A6703DA5-6D74-4C8B-9C82-31DC93531BC2}" srcOrd="1" destOrd="0" presId="urn:microsoft.com/office/officeart/2005/8/layout/target3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65E8D1E4-2639-4010-B139-D6B740685FD5}" type="presOf" srcId="{1D895EAB-76A7-41C6-9C6C-7D303AD4C23C}" destId="{94413E88-B296-45A5-9057-6B5765B63A8F}" srcOrd="1" destOrd="0" presId="urn:microsoft.com/office/officeart/2005/8/layout/target3"/>
    <dgm:cxn modelId="{A9E08F59-35E9-41D7-A5FD-F9B9F1C69955}" type="presOf" srcId="{FFA013E9-5C5D-404D-8688-08171EA7A387}" destId="{359A210A-E8C9-4FD6-9BC7-434F4455A6B5}" srcOrd="1" destOrd="0" presId="urn:microsoft.com/office/officeart/2005/8/layout/target3"/>
    <dgm:cxn modelId="{8A0F43FF-E1E0-4E28-81E6-15638F919266}" type="presOf" srcId="{1D895EAB-76A7-41C6-9C6C-7D303AD4C23C}" destId="{347D85BD-7382-4413-9298-D06CC996458A}" srcOrd="0" destOrd="0" presId="urn:microsoft.com/office/officeart/2005/8/layout/target3"/>
    <dgm:cxn modelId="{54C00F5D-7327-4A05-9728-E9E8A3C51AD1}" type="presOf" srcId="{A4836DAF-3E6B-4198-A089-B3C0D0384F2B}" destId="{36B74B1E-3C18-4C06-BA03-CB2EB266F8FF}" srcOrd="1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90EECD41-7FFF-463E-B9D0-E586584C3527}" type="presOf" srcId="{FFA013E9-5C5D-404D-8688-08171EA7A387}" destId="{E1DA18CB-4B0A-4D0C-9459-15C4B327891F}" srcOrd="0" destOrd="0" presId="urn:microsoft.com/office/officeart/2005/8/layout/target3"/>
    <dgm:cxn modelId="{4D71FF77-17B6-4F7F-A310-6252EAFC1CFF}" type="presOf" srcId="{D9242A4C-F33A-42E2-BFA4-EC80805DCD32}" destId="{7DDB6D97-C311-42E1-B77C-B194BAE75773}" srcOrd="0" destOrd="0" presId="urn:microsoft.com/office/officeart/2005/8/layout/target3"/>
    <dgm:cxn modelId="{05D843F5-546D-4647-B130-CCFDC937064D}" type="presOf" srcId="{D9242A4C-F33A-42E2-BFA4-EC80805DCD32}" destId="{5A434D34-FA65-40B0-A4CE-3A1E2B14A215}" srcOrd="1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370A71DC-77DD-4F80-9BCA-9198E41B8645}" type="presOf" srcId="{DAAD5A11-3EBC-47AE-AB1C-4F1B938732A7}" destId="{2D933DCE-BBEA-46A5-98BC-CA41A7DBB761}" srcOrd="0" destOrd="0" presId="urn:microsoft.com/office/officeart/2005/8/layout/target3"/>
    <dgm:cxn modelId="{C252CE62-6701-4869-A492-3B1EE306000E}" type="presOf" srcId="{ABD4D77B-BA54-4DFB-A762-4C734220F9AA}" destId="{AAB7E4A6-9D01-402C-9D7A-6D30767F0B58}" srcOrd="0" destOrd="0" presId="urn:microsoft.com/office/officeart/2005/8/layout/target3"/>
    <dgm:cxn modelId="{F8BFC83D-8EA8-418F-B83F-063B6F8B3C1B}" type="presOf" srcId="{A4836DAF-3E6B-4198-A089-B3C0D0384F2B}" destId="{4F0AD45D-7E6A-4C4A-90DF-90E27C4B175D}" srcOrd="0" destOrd="0" presId="urn:microsoft.com/office/officeart/2005/8/layout/target3"/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3952E8F0-9646-410C-9B5E-634FD12D69E8}" type="presParOf" srcId="{2D933DCE-BBEA-46A5-98BC-CA41A7DBB761}" destId="{D3A73299-62A4-4767-8E25-C16133A0B902}" srcOrd="0" destOrd="0" presId="urn:microsoft.com/office/officeart/2005/8/layout/target3"/>
    <dgm:cxn modelId="{79110B0C-77F1-4F4C-ABEC-44A07B7B6326}" type="presParOf" srcId="{2D933DCE-BBEA-46A5-98BC-CA41A7DBB761}" destId="{EE30B2AF-DDC9-42DB-9092-5595C6257A57}" srcOrd="1" destOrd="0" presId="urn:microsoft.com/office/officeart/2005/8/layout/target3"/>
    <dgm:cxn modelId="{00CE0C5D-4E22-44E9-81E3-B28D98805265}" type="presParOf" srcId="{2D933DCE-BBEA-46A5-98BC-CA41A7DBB761}" destId="{E1DA18CB-4B0A-4D0C-9459-15C4B327891F}" srcOrd="2" destOrd="0" presId="urn:microsoft.com/office/officeart/2005/8/layout/target3"/>
    <dgm:cxn modelId="{D7355A93-DBCD-47E7-AA0B-36ED15D268EE}" type="presParOf" srcId="{2D933DCE-BBEA-46A5-98BC-CA41A7DBB761}" destId="{29996EEB-8589-4AED-9C98-E2204A026234}" srcOrd="3" destOrd="0" presId="urn:microsoft.com/office/officeart/2005/8/layout/target3"/>
    <dgm:cxn modelId="{C21C2935-5AE3-480E-92E7-5D7C0AD8F9E1}" type="presParOf" srcId="{2D933DCE-BBEA-46A5-98BC-CA41A7DBB761}" destId="{056AE7B2-579D-40D1-A57C-4E33BFED76BE}" srcOrd="4" destOrd="0" presId="urn:microsoft.com/office/officeart/2005/8/layout/target3"/>
    <dgm:cxn modelId="{A80141E8-4860-41E2-A413-03F2802B5673}" type="presParOf" srcId="{2D933DCE-BBEA-46A5-98BC-CA41A7DBB761}" destId="{4F0AD45D-7E6A-4C4A-90DF-90E27C4B175D}" srcOrd="5" destOrd="0" presId="urn:microsoft.com/office/officeart/2005/8/layout/target3"/>
    <dgm:cxn modelId="{70CFCFB6-19DD-41E5-8FD9-47C7F7878A63}" type="presParOf" srcId="{2D933DCE-BBEA-46A5-98BC-CA41A7DBB761}" destId="{1804A346-BBD3-438B-AE0F-7BEBB1E2AF96}" srcOrd="6" destOrd="0" presId="urn:microsoft.com/office/officeart/2005/8/layout/target3"/>
    <dgm:cxn modelId="{97AE5C92-4D2B-40ED-8732-B0E45908F21F}" type="presParOf" srcId="{2D933DCE-BBEA-46A5-98BC-CA41A7DBB761}" destId="{60CB9877-708D-4C64-AA73-CFD3F3076BC2}" srcOrd="7" destOrd="0" presId="urn:microsoft.com/office/officeart/2005/8/layout/target3"/>
    <dgm:cxn modelId="{8538BB71-B77A-4021-B5F8-7C37777F4817}" type="presParOf" srcId="{2D933DCE-BBEA-46A5-98BC-CA41A7DBB761}" destId="{347D85BD-7382-4413-9298-D06CC996458A}" srcOrd="8" destOrd="0" presId="urn:microsoft.com/office/officeart/2005/8/layout/target3"/>
    <dgm:cxn modelId="{5B8C8B53-E254-4CB2-9405-71FC1FB86E59}" type="presParOf" srcId="{2D933DCE-BBEA-46A5-98BC-CA41A7DBB761}" destId="{C4DD5B9C-4D9E-449D-A063-107A759DF3D1}" srcOrd="9" destOrd="0" presId="urn:microsoft.com/office/officeart/2005/8/layout/target3"/>
    <dgm:cxn modelId="{CC42BA43-F798-47E0-B6E7-2AB350EAA6B4}" type="presParOf" srcId="{2D933DCE-BBEA-46A5-98BC-CA41A7DBB761}" destId="{CD515E15-5457-47F2-8109-A2A59D66C930}" srcOrd="10" destOrd="0" presId="urn:microsoft.com/office/officeart/2005/8/layout/target3"/>
    <dgm:cxn modelId="{EE2ECA7F-0C3A-402F-BEF7-1AAC9BF9FDBA}" type="presParOf" srcId="{2D933DCE-BBEA-46A5-98BC-CA41A7DBB761}" destId="{7DDB6D97-C311-42E1-B77C-B194BAE75773}" srcOrd="11" destOrd="0" presId="urn:microsoft.com/office/officeart/2005/8/layout/target3"/>
    <dgm:cxn modelId="{04A1EA8E-FC8F-4DAC-AB8C-6B4EE7938EC9}" type="presParOf" srcId="{2D933DCE-BBEA-46A5-98BC-CA41A7DBB761}" destId="{DE2B4424-17B1-4404-A13F-04051C43B79D}" srcOrd="12" destOrd="0" presId="urn:microsoft.com/office/officeart/2005/8/layout/target3"/>
    <dgm:cxn modelId="{E77BB5C3-0946-4E5C-8E2A-0F0E695E8264}" type="presParOf" srcId="{2D933DCE-BBEA-46A5-98BC-CA41A7DBB761}" destId="{555607BD-8A1D-4EBB-825A-8C74A1FB0FFC}" srcOrd="13" destOrd="0" presId="urn:microsoft.com/office/officeart/2005/8/layout/target3"/>
    <dgm:cxn modelId="{4DD59DD1-4618-4EDF-A82D-F9C1D0822ADA}" type="presParOf" srcId="{2D933DCE-BBEA-46A5-98BC-CA41A7DBB761}" destId="{AAB7E4A6-9D01-402C-9D7A-6D30767F0B58}" srcOrd="14" destOrd="0" presId="urn:microsoft.com/office/officeart/2005/8/layout/target3"/>
    <dgm:cxn modelId="{AFAE6D66-06CD-4471-A6CD-A66E5DA6B1E3}" type="presParOf" srcId="{2D933DCE-BBEA-46A5-98BC-CA41A7DBB761}" destId="{359A210A-E8C9-4FD6-9BC7-434F4455A6B5}" srcOrd="15" destOrd="0" presId="urn:microsoft.com/office/officeart/2005/8/layout/target3"/>
    <dgm:cxn modelId="{7889A933-235F-44E9-B761-C7C80CB4DA3A}" type="presParOf" srcId="{2D933DCE-BBEA-46A5-98BC-CA41A7DBB761}" destId="{36B74B1E-3C18-4C06-BA03-CB2EB266F8FF}" srcOrd="16" destOrd="0" presId="urn:microsoft.com/office/officeart/2005/8/layout/target3"/>
    <dgm:cxn modelId="{6F8EF88A-0EA4-4399-9A83-D24EB8FC367B}" type="presParOf" srcId="{2D933DCE-BBEA-46A5-98BC-CA41A7DBB761}" destId="{94413E88-B296-45A5-9057-6B5765B63A8F}" srcOrd="17" destOrd="0" presId="urn:microsoft.com/office/officeart/2005/8/layout/target3"/>
    <dgm:cxn modelId="{15CEE417-37AC-4477-AE68-4CDC18D5090E}" type="presParOf" srcId="{2D933DCE-BBEA-46A5-98BC-CA41A7DBB761}" destId="{5A434D34-FA65-40B0-A4CE-3A1E2B14A215}" srcOrd="18" destOrd="0" presId="urn:microsoft.com/office/officeart/2005/8/layout/target3"/>
    <dgm:cxn modelId="{6812FF78-2DF5-4CAC-B38F-7DC648D64DB9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016223" cy="201622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008111" y="0"/>
          <a:ext cx="6694512" cy="201622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008111" y="0"/>
        <a:ext cx="6694512" cy="322595"/>
      </dsp:txXfrm>
    </dsp:sp>
    <dsp:sp modelId="{056AE7B2-579D-40D1-A57C-4E33BFED76BE}">
      <dsp:nvSpPr>
        <dsp:cNvPr id="0" name=""/>
        <dsp:cNvSpPr/>
      </dsp:nvSpPr>
      <dsp:spPr>
        <a:xfrm>
          <a:off x="211703" y="322595"/>
          <a:ext cx="1592816" cy="159281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008111" y="322595"/>
          <a:ext cx="6694512" cy="15928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Bc. Leona Vejrostová </a:t>
          </a:r>
          <a:endParaRPr lang="cs-CZ" sz="1200" kern="1200" dirty="0"/>
        </a:p>
      </dsp:txBody>
      <dsp:txXfrm>
        <a:off x="1008111" y="322595"/>
        <a:ext cx="6694512" cy="322595"/>
      </dsp:txXfrm>
    </dsp:sp>
    <dsp:sp modelId="{60CB9877-708D-4C64-AA73-CFD3F3076BC2}">
      <dsp:nvSpPr>
        <dsp:cNvPr id="0" name=""/>
        <dsp:cNvSpPr/>
      </dsp:nvSpPr>
      <dsp:spPr>
        <a:xfrm>
          <a:off x="423406" y="645191"/>
          <a:ext cx="1169409" cy="116940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008111" y="645191"/>
          <a:ext cx="6694512" cy="116940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VY_32_INOVACE_19_12_ Násobení des. čísla čísly 10,100,1 000</a:t>
          </a:r>
          <a:endParaRPr lang="cs-CZ" sz="1200" kern="1200" dirty="0"/>
        </a:p>
      </dsp:txBody>
      <dsp:txXfrm>
        <a:off x="1008111" y="645191"/>
        <a:ext cx="6694512" cy="322595"/>
      </dsp:txXfrm>
    </dsp:sp>
    <dsp:sp modelId="{CD515E15-5457-47F2-8109-A2A59D66C930}">
      <dsp:nvSpPr>
        <dsp:cNvPr id="0" name=""/>
        <dsp:cNvSpPr/>
      </dsp:nvSpPr>
      <dsp:spPr>
        <a:xfrm>
          <a:off x="635110" y="967787"/>
          <a:ext cx="746002" cy="74600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005902" y="936104"/>
          <a:ext cx="6694512" cy="74600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Matematika </a:t>
          </a:r>
          <a:r>
            <a:rPr lang="cs-CZ" sz="1200" kern="1200" dirty="0" smtClean="0"/>
            <a:t> 5. ročník  </a:t>
          </a:r>
          <a:endParaRPr lang="cs-CZ" sz="1200" kern="1200" dirty="0"/>
        </a:p>
      </dsp:txBody>
      <dsp:txXfrm>
        <a:off x="1005902" y="936104"/>
        <a:ext cx="6694512" cy="322595"/>
      </dsp:txXfrm>
    </dsp:sp>
    <dsp:sp modelId="{555607BD-8A1D-4EBB-825A-8C74A1FB0FFC}">
      <dsp:nvSpPr>
        <dsp:cNvPr id="0" name=""/>
        <dsp:cNvSpPr/>
      </dsp:nvSpPr>
      <dsp:spPr>
        <a:xfrm>
          <a:off x="846813" y="1290382"/>
          <a:ext cx="322595" cy="32259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991776" y="1287253"/>
          <a:ext cx="6694512" cy="3225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991776" y="1287253"/>
        <a:ext cx="6694512" cy="3225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1A06EF-355A-436E-B30F-5E3DE285EAA8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8045FDA-22DF-4A57-AF88-93424A4D59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82471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426DF-0398-4451-A2E3-644F2188DAF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66B7-71F5-4CA2-A954-F65ACD04D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7699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426DF-0398-4451-A2E3-644F2188DAF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66B7-71F5-4CA2-A954-F65ACD04D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2259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426DF-0398-4451-A2E3-644F2188DAF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66B7-71F5-4CA2-A954-F65ACD04D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41064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426DF-0398-4451-A2E3-644F2188DAF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66B7-71F5-4CA2-A954-F65ACD04D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85411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426DF-0398-4451-A2E3-644F2188DAF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66B7-71F5-4CA2-A954-F65ACD04D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4599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426DF-0398-4451-A2E3-644F2188DAF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66B7-71F5-4CA2-A954-F65ACD04D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4076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426DF-0398-4451-A2E3-644F2188DAF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66B7-71F5-4CA2-A954-F65ACD04D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36676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426DF-0398-4451-A2E3-644F2188DAF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66B7-71F5-4CA2-A954-F65ACD04D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55169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426DF-0398-4451-A2E3-644F2188DAF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66B7-71F5-4CA2-A954-F65ACD04D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65125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426DF-0398-4451-A2E3-644F2188DAF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66B7-71F5-4CA2-A954-F65ACD04D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7262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3426DF-0398-4451-A2E3-644F2188DAF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0C66B7-71F5-4CA2-A954-F65ACD04D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7629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426DF-0398-4451-A2E3-644F2188DAFD}" type="datetimeFigureOut">
              <a:rPr lang="cs-CZ" smtClean="0"/>
              <a:t>12.5.2013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C66B7-71F5-4CA2-A954-F65ACD04D40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8112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653738098"/>
              </p:ext>
            </p:extLst>
          </p:nvPr>
        </p:nvGraphicFramePr>
        <p:xfrm>
          <a:off x="685800" y="908721"/>
          <a:ext cx="7702624" cy="20162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3717032"/>
            <a:ext cx="7848872" cy="15121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537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slouží jako doplněk učiva v rámci tématu Matematika a její aplikace.</a:t>
            </a:r>
          </a:p>
          <a:p>
            <a:r>
              <a:rPr lang="cs-CZ" dirty="0" smtClean="0"/>
              <a:t>Materiál slouží k procvičení učiva </a:t>
            </a:r>
            <a:r>
              <a:rPr lang="cs-CZ" b="1" u="sng" dirty="0" smtClean="0"/>
              <a:t>Násobení </a:t>
            </a:r>
            <a:r>
              <a:rPr lang="cs-CZ" b="1" u="sng" smtClean="0"/>
              <a:t>desetinného čísla </a:t>
            </a:r>
            <a:r>
              <a:rPr lang="cs-CZ" b="1" u="sng" dirty="0" smtClean="0"/>
              <a:t>čísly 10, 100, 1 000.</a:t>
            </a:r>
            <a:endParaRPr lang="cs-CZ" b="1" u="sng" dirty="0"/>
          </a:p>
          <a:p>
            <a:r>
              <a:rPr lang="cs-CZ" dirty="0" smtClean="0"/>
              <a:t>Vytvořeno jako DUM do předmětu matematika pro pátý ročník základní školy.</a:t>
            </a:r>
          </a:p>
          <a:p>
            <a:r>
              <a:rPr lang="cs-CZ" dirty="0" smtClean="0"/>
              <a:t>Materiál doporučuji prezentovat pomocí dataprojektoru.</a:t>
            </a:r>
          </a:p>
          <a:p>
            <a:r>
              <a:rPr lang="cs-CZ" dirty="0" smtClean="0"/>
              <a:t>Materiál byl vytvořen a pilotován ve druhém  pololetí školního roku 2012/2013.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6105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Pamatuj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1.</a:t>
            </a:r>
            <a:r>
              <a:rPr lang="cs-CZ" dirty="0" smtClean="0"/>
              <a:t> Desetinné číslo vynásobíme číslem 10 tak,                     že desetinnou čárku tohoto čísla posuneme o jedno desetinné místo doprava. </a:t>
            </a:r>
          </a:p>
          <a:p>
            <a:pPr marL="0" indent="0">
              <a:buNone/>
            </a:pPr>
            <a:r>
              <a:rPr lang="cs-CZ" dirty="0" smtClean="0"/>
              <a:t>Př. 3,6 . 10 = 36</a:t>
            </a:r>
          </a:p>
          <a:p>
            <a:pPr marL="0" indent="0">
              <a:buNone/>
            </a:pPr>
            <a:r>
              <a:rPr lang="cs-CZ" b="1" dirty="0" smtClean="0"/>
              <a:t>2.</a:t>
            </a:r>
            <a:r>
              <a:rPr lang="cs-CZ" dirty="0" smtClean="0"/>
              <a:t> Desetinné číslo vynásobíme číslem 100 tak,                    že desetinnou čárku tohoto čísla posuneme o dvě desetinná místa doprava. </a:t>
            </a:r>
          </a:p>
          <a:p>
            <a:pPr marL="0" indent="0">
              <a:buNone/>
            </a:pPr>
            <a:r>
              <a:rPr lang="cs-CZ" dirty="0" smtClean="0"/>
              <a:t>Př. 3,6 . 100 = 360</a:t>
            </a:r>
          </a:p>
          <a:p>
            <a:pPr marL="0" indent="0">
              <a:buNone/>
            </a:pPr>
            <a:r>
              <a:rPr lang="cs-CZ" b="1" dirty="0" smtClean="0"/>
              <a:t>3.</a:t>
            </a:r>
            <a:r>
              <a:rPr lang="cs-CZ" dirty="0" smtClean="0"/>
              <a:t> Desetinné číslo vynásobíme číslem 1 000 tak,               že desetinnou čárku tohoto čísla posuneme o tři desetinná místa doprava.</a:t>
            </a:r>
          </a:p>
          <a:p>
            <a:pPr marL="0" indent="0">
              <a:buNone/>
            </a:pPr>
            <a:r>
              <a:rPr lang="cs-CZ" dirty="0" smtClean="0"/>
              <a:t>Př. 3,6 . 1 000 = 3 600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641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Následující desetinná čísla vynásob.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49138175"/>
              </p:ext>
            </p:extLst>
          </p:nvPr>
        </p:nvGraphicFramePr>
        <p:xfrm>
          <a:off x="3131840" y="1844824"/>
          <a:ext cx="2232248" cy="482092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22322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56,8 . 10 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34,9</a:t>
                      </a:r>
                      <a:r>
                        <a:rPr lang="cs-CZ" b="1" baseline="0" dirty="0" smtClean="0"/>
                        <a:t> . 100 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0,45 . 1 000 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567,1 . 10 </a:t>
                      </a:r>
                      <a:r>
                        <a:rPr lang="cs-CZ" b="1" baseline="0" dirty="0" smtClean="0"/>
                        <a:t> 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0,098 . 100 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1,2 . 10 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4,321 . 1 000 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6,7 . 100 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55,21 . 1</a:t>
                      </a:r>
                      <a:r>
                        <a:rPr lang="cs-CZ" b="1" baseline="0" dirty="0" smtClean="0"/>
                        <a:t> 000 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0,3 . 10 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7,5</a:t>
                      </a:r>
                      <a:r>
                        <a:rPr lang="cs-CZ" b="1" baseline="0" dirty="0" smtClean="0"/>
                        <a:t> . 100 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18,0</a:t>
                      </a:r>
                      <a:r>
                        <a:rPr lang="cs-CZ" b="1" baseline="0" dirty="0" smtClean="0"/>
                        <a:t> . 100 =</a:t>
                      </a:r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321,9 . 100 =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96859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a) 5 . 2 . 4,9 =</a:t>
            </a:r>
          </a:p>
          <a:p>
            <a:pPr marL="0" indent="0">
              <a:buNone/>
            </a:pPr>
            <a:r>
              <a:rPr lang="cs-CZ" dirty="0" smtClean="0"/>
              <a:t>b) (3,7 + 2,8) . 100 =</a:t>
            </a:r>
          </a:p>
          <a:p>
            <a:pPr marL="0" indent="0">
              <a:buNone/>
            </a:pPr>
            <a:r>
              <a:rPr lang="cs-CZ" dirty="0" smtClean="0"/>
              <a:t>c) (12,4 – 2,4) . 0,65 =</a:t>
            </a:r>
          </a:p>
          <a:p>
            <a:pPr marL="0" indent="0">
              <a:buNone/>
            </a:pPr>
            <a:r>
              <a:rPr lang="cs-CZ" dirty="0" smtClean="0"/>
              <a:t>d) (0,3 + 0,7) . 56,7 =</a:t>
            </a:r>
          </a:p>
          <a:p>
            <a:pPr marL="0" indent="0">
              <a:buNone/>
            </a:pPr>
            <a:r>
              <a:rPr lang="cs-CZ" dirty="0" smtClean="0"/>
              <a:t>e) 10 . (6,9 – 3,1) =</a:t>
            </a:r>
          </a:p>
          <a:p>
            <a:pPr marL="0" indent="0">
              <a:buNone/>
            </a:pPr>
            <a:r>
              <a:rPr lang="cs-CZ" dirty="0" smtClean="0"/>
              <a:t>f) (95,6 – 32,8) . 100 =</a:t>
            </a:r>
          </a:p>
          <a:p>
            <a:pPr marL="0" indent="0">
              <a:buNone/>
            </a:pPr>
            <a:r>
              <a:rPr lang="cs-CZ" dirty="0" smtClean="0"/>
              <a:t>g) 50 . 2 . 324,8 =</a:t>
            </a:r>
          </a:p>
          <a:p>
            <a:pPr marL="0" indent="0">
              <a:buNone/>
            </a:pPr>
            <a:r>
              <a:rPr lang="cs-CZ" dirty="0" smtClean="0"/>
              <a:t>h) 5 . 2 . 67,8 =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6880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číslo, kterým je třeba násobit.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2,5 . ____= 25</a:t>
            </a:r>
          </a:p>
          <a:p>
            <a:pPr marL="0" indent="0">
              <a:buNone/>
            </a:pPr>
            <a:r>
              <a:rPr lang="cs-CZ" dirty="0" smtClean="0"/>
              <a:t>6,8 . ____= 680</a:t>
            </a:r>
          </a:p>
          <a:p>
            <a:pPr marL="0" indent="0">
              <a:buNone/>
            </a:pPr>
            <a:r>
              <a:rPr lang="cs-CZ" dirty="0" smtClean="0"/>
              <a:t>0,9 . ____= 90</a:t>
            </a:r>
          </a:p>
          <a:p>
            <a:pPr marL="0" indent="0">
              <a:buNone/>
            </a:pPr>
            <a:r>
              <a:rPr lang="cs-CZ" dirty="0" smtClean="0"/>
              <a:t>55,31 . _____= 553,1</a:t>
            </a:r>
          </a:p>
          <a:p>
            <a:pPr marL="0" indent="0">
              <a:buNone/>
            </a:pPr>
            <a:r>
              <a:rPr lang="cs-CZ" dirty="0" smtClean="0"/>
              <a:t>0,48 . ______= 48</a:t>
            </a:r>
          </a:p>
          <a:p>
            <a:pPr marL="0" indent="0">
              <a:buNone/>
            </a:pPr>
            <a:r>
              <a:rPr lang="cs-CZ" dirty="0" smtClean="0"/>
              <a:t>0,098 ._____= 9,8</a:t>
            </a:r>
          </a:p>
          <a:p>
            <a:pPr marL="0" indent="0">
              <a:buNone/>
            </a:pPr>
            <a:r>
              <a:rPr lang="cs-CZ" dirty="0" smtClean="0"/>
              <a:t>6,05 . _____= 605</a:t>
            </a:r>
          </a:p>
          <a:p>
            <a:pPr marL="0" indent="0">
              <a:buNone/>
            </a:pPr>
            <a:r>
              <a:rPr lang="cs-CZ" dirty="0" smtClean="0"/>
              <a:t>3,2 . _____= 3 200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8224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Slovní úloha /napiš zápis, výpočet, odpověď/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Jana si koupila 10 poštovních známek s hodnotou 5,50 Kč a 10 poštovních známek s hodnotou 10 Kč. Kolik korun za všechny známky Jana zaplatila?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7831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správné číslo.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55912165"/>
              </p:ext>
            </p:extLst>
          </p:nvPr>
        </p:nvGraphicFramePr>
        <p:xfrm>
          <a:off x="755579" y="2852936"/>
          <a:ext cx="7931221" cy="228600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981530"/>
                <a:gridCol w="604715"/>
                <a:gridCol w="793122"/>
                <a:gridCol w="793122"/>
                <a:gridCol w="793122"/>
                <a:gridCol w="793122"/>
                <a:gridCol w="793122"/>
                <a:gridCol w="793122"/>
                <a:gridCol w="793122"/>
                <a:gridCol w="793122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     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1,2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5,34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0,07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0,5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5,1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33,1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0,11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59,4</a:t>
                      </a:r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10 . 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100 . 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1 000</a:t>
                      </a:r>
                      <a:r>
                        <a:rPr lang="cs-CZ" b="1" baseline="0" dirty="0" smtClean="0"/>
                        <a:t> . a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5377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453</Words>
  <Application>Microsoft Office PowerPoint</Application>
  <PresentationFormat>Předvádění na obrazovce (4:3)</PresentationFormat>
  <Paragraphs>68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Pamatuj</vt:lpstr>
      <vt:lpstr>Následující desetinná čísla vynásob.</vt:lpstr>
      <vt:lpstr>Vypočítej.</vt:lpstr>
      <vt:lpstr>Doplň číslo, kterým je třeba násobit.</vt:lpstr>
      <vt:lpstr>Slovní úloha /napiš zápis, výpočet, odpověď/</vt:lpstr>
      <vt:lpstr>Doplň správné číslo.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Leona</dc:creator>
  <cp:lastModifiedBy>Leona</cp:lastModifiedBy>
  <cp:revision>5</cp:revision>
  <dcterms:created xsi:type="dcterms:W3CDTF">2013-03-11T16:30:04Z</dcterms:created>
  <dcterms:modified xsi:type="dcterms:W3CDTF">2013-05-12T13:48:07Z</dcterms:modified>
</cp:coreProperties>
</file>